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75" r:id="rId3"/>
    <p:sldId id="276" r:id="rId4"/>
    <p:sldId id="257" r:id="rId5"/>
    <p:sldId id="260" r:id="rId6"/>
    <p:sldId id="261" r:id="rId7"/>
    <p:sldId id="262" r:id="rId8"/>
    <p:sldId id="263" r:id="rId9"/>
    <p:sldId id="265" r:id="rId10"/>
    <p:sldId id="302" r:id="rId11"/>
    <p:sldId id="303" r:id="rId12"/>
    <p:sldId id="298" r:id="rId13"/>
    <p:sldId id="299" r:id="rId14"/>
    <p:sldId id="268" r:id="rId15"/>
    <p:sldId id="269" r:id="rId16"/>
    <p:sldId id="270" r:id="rId17"/>
    <p:sldId id="271" r:id="rId18"/>
    <p:sldId id="272" r:id="rId19"/>
    <p:sldId id="304" r:id="rId20"/>
    <p:sldId id="305" r:id="rId21"/>
    <p:sldId id="287" r:id="rId22"/>
    <p:sldId id="289" r:id="rId23"/>
    <p:sldId id="291" r:id="rId24"/>
    <p:sldId id="292" r:id="rId25"/>
    <p:sldId id="293" r:id="rId26"/>
    <p:sldId id="294" r:id="rId27"/>
    <p:sldId id="306" r:id="rId28"/>
    <p:sldId id="264" r:id="rId29"/>
    <p:sldId id="284" r:id="rId30"/>
    <p:sldId id="285" r:id="rId31"/>
    <p:sldId id="266" r:id="rId32"/>
    <p:sldId id="259" r:id="rId33"/>
    <p:sldId id="267" r:id="rId34"/>
    <p:sldId id="300" r:id="rId35"/>
    <p:sldId id="301" r:id="rId36"/>
    <p:sldId id="279" r:id="rId37"/>
    <p:sldId id="280" r:id="rId38"/>
    <p:sldId id="281" r:id="rId39"/>
    <p:sldId id="282" r:id="rId40"/>
    <p:sldId id="283" r:id="rId41"/>
    <p:sldId id="295" r:id="rId42"/>
    <p:sldId id="296" r:id="rId43"/>
    <p:sldId id="297" r:id="rId44"/>
    <p:sldId id="277" r:id="rId45"/>
    <p:sldId id="278" r:id="rId46"/>
    <p:sldId id="258"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4FF757E-9EF7-4C2B-A29B-655620CEAF95}">
          <p14:sldIdLst>
            <p14:sldId id="256"/>
          </p14:sldIdLst>
        </p14:section>
        <p14:section name="A" id="{1C5E5E28-4B38-4D28-94FD-4A14B26CFD70}">
          <p14:sldIdLst>
            <p14:sldId id="275"/>
            <p14:sldId id="276"/>
          </p14:sldIdLst>
        </p14:section>
        <p14:section name="B" id="{10C2B864-B1EC-4BCB-B400-55D6F903D615}">
          <p14:sldIdLst>
            <p14:sldId id="257"/>
            <p14:sldId id="260"/>
            <p14:sldId id="261"/>
            <p14:sldId id="262"/>
            <p14:sldId id="263"/>
            <p14:sldId id="265"/>
          </p14:sldIdLst>
        </p14:section>
        <p14:section name="C" id="{ED5612CB-97CD-4D72-8B5B-DB3AEAC39C8E}">
          <p14:sldIdLst>
            <p14:sldId id="302"/>
            <p14:sldId id="303"/>
          </p14:sldIdLst>
        </p14:section>
        <p14:section name="D" id="{AC8D61C3-84EB-4921-9725-8B8BA0576031}">
          <p14:sldIdLst>
            <p14:sldId id="298"/>
            <p14:sldId id="299"/>
          </p14:sldIdLst>
        </p14:section>
        <p14:section name="E" id="{4C1C35F6-253E-43E9-AAFF-266EB228783E}">
          <p14:sldIdLst>
            <p14:sldId id="268"/>
            <p14:sldId id="269"/>
            <p14:sldId id="270"/>
            <p14:sldId id="271"/>
            <p14:sldId id="272"/>
          </p14:sldIdLst>
        </p14:section>
        <p14:section name="F" id="{EC5AF6EE-EE0C-4899-B4F6-E3102B2A4047}">
          <p14:sldIdLst>
            <p14:sldId id="304"/>
            <p14:sldId id="305"/>
          </p14:sldIdLst>
        </p14:section>
        <p14:section name="G" id="{FB5E2FD1-CF54-4F4E-ABB3-5971DA317AE1}">
          <p14:sldIdLst>
            <p14:sldId id="287"/>
            <p14:sldId id="289"/>
            <p14:sldId id="291"/>
            <p14:sldId id="292"/>
            <p14:sldId id="293"/>
            <p14:sldId id="294"/>
          </p14:sldIdLst>
        </p14:section>
        <p14:section name="H" id="{5161911F-CE03-4027-9C2A-525C921E5892}">
          <p14:sldIdLst>
            <p14:sldId id="306"/>
          </p14:sldIdLst>
        </p14:section>
        <p14:section name="I" id="{2C30FC10-C3DC-414F-8FBB-AD28489B9DAF}">
          <p14:sldIdLst>
            <p14:sldId id="264"/>
            <p14:sldId id="284"/>
            <p14:sldId id="285"/>
          </p14:sldIdLst>
        </p14:section>
        <p14:section name="J" id="{5B8C3495-709F-432D-8B37-100159F0B19A}">
          <p14:sldIdLst>
            <p14:sldId id="266"/>
            <p14:sldId id="259"/>
            <p14:sldId id="267"/>
          </p14:sldIdLst>
        </p14:section>
        <p14:section name="K" id="{86C8EA99-8EFF-494D-B2CB-9A15C2EA6057}">
          <p14:sldIdLst>
            <p14:sldId id="300"/>
            <p14:sldId id="301"/>
          </p14:sldIdLst>
        </p14:section>
        <p14:section name="L" id="{06F2B82F-068B-4FDA-B386-99E5316BEBED}">
          <p14:sldIdLst>
            <p14:sldId id="279"/>
            <p14:sldId id="280"/>
            <p14:sldId id="281"/>
            <p14:sldId id="282"/>
            <p14:sldId id="283"/>
          </p14:sldIdLst>
        </p14:section>
        <p14:section name="M" id="{132A2CED-2D51-4975-8268-1E7D86B93744}">
          <p14:sldIdLst>
            <p14:sldId id="295"/>
            <p14:sldId id="296"/>
            <p14:sldId id="297"/>
          </p14:sldIdLst>
        </p14:section>
        <p14:section name="N" id="{D4FFC5FE-5592-4E3A-91D5-E52323F95C2D}">
          <p14:sldIdLst>
            <p14:sldId id="277"/>
            <p14:sldId id="278"/>
          </p14:sldIdLst>
        </p14:section>
        <p14:section name="end" id="{C1A3A5F9-C432-4DB4-9865-CAE7DAFADBA0}">
          <p14:sldIdLst>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F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50" d="100"/>
          <a:sy n="150" d="100"/>
        </p:scale>
        <p:origin x="654" y="10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69DF4D-F729-4F4C-B978-095FD6F521EC}" type="datetimeFigureOut">
              <a:rPr lang="zh-CN" altLang="en-US" smtClean="0"/>
              <a:t>2022/7/30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3D5B9-3990-4A34-B810-0043570BE908}" type="slidenum">
              <a:rPr lang="zh-CN" altLang="en-US" smtClean="0"/>
              <a:t>‹#›</a:t>
            </a:fld>
            <a:endParaRPr lang="zh-CN" altLang="en-US"/>
          </a:p>
        </p:txBody>
      </p:sp>
    </p:spTree>
    <p:extLst>
      <p:ext uri="{BB962C8B-B14F-4D97-AF65-F5344CB8AC3E}">
        <p14:creationId xmlns:p14="http://schemas.microsoft.com/office/powerpoint/2010/main" val="2270458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E3D5B9-3990-4A34-B810-0043570BE908}" type="slidenum">
              <a:rPr lang="zh-CN" altLang="en-US" smtClean="0"/>
              <a:t>4</a:t>
            </a:fld>
            <a:endParaRPr lang="zh-CN" altLang="en-US"/>
          </a:p>
        </p:txBody>
      </p:sp>
    </p:spTree>
    <p:extLst>
      <p:ext uri="{BB962C8B-B14F-4D97-AF65-F5344CB8AC3E}">
        <p14:creationId xmlns:p14="http://schemas.microsoft.com/office/powerpoint/2010/main" val="2345073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E3D5B9-3990-4A34-B810-0043570BE908}" type="slidenum">
              <a:rPr lang="zh-CN" altLang="en-US" smtClean="0"/>
              <a:t>5</a:t>
            </a:fld>
            <a:endParaRPr lang="zh-CN" altLang="en-US"/>
          </a:p>
        </p:txBody>
      </p:sp>
    </p:spTree>
    <p:extLst>
      <p:ext uri="{BB962C8B-B14F-4D97-AF65-F5344CB8AC3E}">
        <p14:creationId xmlns:p14="http://schemas.microsoft.com/office/powerpoint/2010/main" val="3536755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E3D5B9-3990-4A34-B810-0043570BE908}" type="slidenum">
              <a:rPr lang="zh-CN" altLang="en-US" smtClean="0"/>
              <a:t>6</a:t>
            </a:fld>
            <a:endParaRPr lang="zh-CN" altLang="en-US"/>
          </a:p>
        </p:txBody>
      </p:sp>
    </p:spTree>
    <p:extLst>
      <p:ext uri="{BB962C8B-B14F-4D97-AF65-F5344CB8AC3E}">
        <p14:creationId xmlns:p14="http://schemas.microsoft.com/office/powerpoint/2010/main" val="1325242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E3D5B9-3990-4A34-B810-0043570BE908}" type="slidenum">
              <a:rPr lang="zh-CN" altLang="en-US" smtClean="0"/>
              <a:t>7</a:t>
            </a:fld>
            <a:endParaRPr lang="zh-CN" altLang="en-US"/>
          </a:p>
        </p:txBody>
      </p:sp>
    </p:spTree>
    <p:extLst>
      <p:ext uri="{BB962C8B-B14F-4D97-AF65-F5344CB8AC3E}">
        <p14:creationId xmlns:p14="http://schemas.microsoft.com/office/powerpoint/2010/main" val="3236954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E3D5B9-3990-4A34-B810-0043570BE908}" type="slidenum">
              <a:rPr lang="zh-CN" altLang="en-US" smtClean="0"/>
              <a:t>8</a:t>
            </a:fld>
            <a:endParaRPr lang="zh-CN" altLang="en-US"/>
          </a:p>
        </p:txBody>
      </p:sp>
    </p:spTree>
    <p:extLst>
      <p:ext uri="{BB962C8B-B14F-4D97-AF65-F5344CB8AC3E}">
        <p14:creationId xmlns:p14="http://schemas.microsoft.com/office/powerpoint/2010/main" val="1054890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E3D5B9-3990-4A34-B810-0043570BE908}" type="slidenum">
              <a:rPr lang="zh-CN" altLang="en-US" smtClean="0"/>
              <a:t>9</a:t>
            </a:fld>
            <a:endParaRPr lang="zh-CN" altLang="en-US"/>
          </a:p>
        </p:txBody>
      </p:sp>
    </p:spTree>
    <p:extLst>
      <p:ext uri="{BB962C8B-B14F-4D97-AF65-F5344CB8AC3E}">
        <p14:creationId xmlns:p14="http://schemas.microsoft.com/office/powerpoint/2010/main" val="213311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E3D5B9-3990-4A34-B810-0043570BE908}" type="slidenum">
              <a:rPr lang="zh-CN" altLang="en-US" smtClean="0"/>
              <a:t>21</a:t>
            </a:fld>
            <a:endParaRPr lang="zh-CN" altLang="en-US"/>
          </a:p>
        </p:txBody>
      </p:sp>
    </p:spTree>
    <p:extLst>
      <p:ext uri="{BB962C8B-B14F-4D97-AF65-F5344CB8AC3E}">
        <p14:creationId xmlns:p14="http://schemas.microsoft.com/office/powerpoint/2010/main" val="3018821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907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667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810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9268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descr="背景图案&#10;&#10;描述已自动生成">
            <a:extLst>
              <a:ext uri="{FF2B5EF4-FFF2-40B4-BE49-F238E27FC236}">
                <a16:creationId xmlns:a16="http://schemas.microsoft.com/office/drawing/2014/main" id="{FD439682-B09A-E675-AFA3-E4FA2DD824AC}"/>
              </a:ext>
            </a:extLst>
          </p:cNvPr>
          <p:cNvPicPr>
            <a:picLocks noChangeAspect="1"/>
          </p:cNvPicPr>
          <p:nvPr userDrawn="1"/>
        </p:nvPicPr>
        <p:blipFill rotWithShape="1">
          <a:blip r:embed="rId6"/>
          <a:srcRect l="8168" r="39446" b="59654"/>
          <a:stretch/>
        </p:blipFill>
        <p:spPr>
          <a:xfrm rot="10800000">
            <a:off x="0" y="0"/>
            <a:ext cx="12192000" cy="6858000"/>
          </a:xfrm>
          <a:prstGeom prst="rect">
            <a:avLst/>
          </a:prstGeom>
        </p:spPr>
      </p:pic>
      <p:pic>
        <p:nvPicPr>
          <p:cNvPr id="8" name="图片 7" descr="文本&#10;&#10;描述已自动生成">
            <a:extLst>
              <a:ext uri="{FF2B5EF4-FFF2-40B4-BE49-F238E27FC236}">
                <a16:creationId xmlns:a16="http://schemas.microsoft.com/office/drawing/2014/main" id="{AA9653B9-9DED-957A-C4C0-AC5AC94DC84F}"/>
              </a:ext>
            </a:extLst>
          </p:cNvPr>
          <p:cNvPicPr>
            <a:picLocks noChangeAspect="1"/>
          </p:cNvPicPr>
          <p:nvPr userDrawn="1"/>
        </p:nvPicPr>
        <p:blipFill>
          <a:blip r:embed="rId7"/>
          <a:stretch>
            <a:fillRect/>
          </a:stretch>
        </p:blipFill>
        <p:spPr>
          <a:xfrm>
            <a:off x="9711557" y="227965"/>
            <a:ext cx="2016784" cy="670230"/>
          </a:xfrm>
          <a:prstGeom prst="rect">
            <a:avLst/>
          </a:prstGeom>
        </p:spPr>
      </p:pic>
    </p:spTree>
    <p:extLst>
      <p:ext uri="{BB962C8B-B14F-4D97-AF65-F5344CB8AC3E}">
        <p14:creationId xmlns:p14="http://schemas.microsoft.com/office/powerpoint/2010/main" val="29846551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00.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5.png"/><Relationship Id="rId7" Type="http://schemas.openxmlformats.org/officeDocument/2006/relationships/image" Target="../media/image12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60.png"/><Relationship Id="rId5" Type="http://schemas.openxmlformats.org/officeDocument/2006/relationships/image" Target="../media/image100.png"/><Relationship Id="rId10" Type="http://schemas.openxmlformats.org/officeDocument/2006/relationships/image" Target="../media/image150.png"/><Relationship Id="rId4" Type="http://schemas.openxmlformats.org/officeDocument/2006/relationships/image" Target="../media/image4.png"/><Relationship Id="rId9" Type="http://schemas.openxmlformats.org/officeDocument/2006/relationships/image" Target="../media/image140.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9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28.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1.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9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4.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图形用户界面, 应用程序&#10;&#10;描述已自动生成">
            <a:extLst>
              <a:ext uri="{FF2B5EF4-FFF2-40B4-BE49-F238E27FC236}">
                <a16:creationId xmlns:a16="http://schemas.microsoft.com/office/drawing/2014/main" id="{0599F3E7-CA00-42F8-CC97-91B5B8EFEFFB}"/>
              </a:ext>
            </a:extLst>
          </p:cNvPr>
          <p:cNvPicPr>
            <a:picLocks noChangeAspect="1"/>
          </p:cNvPicPr>
          <p:nvPr/>
        </p:nvPicPr>
        <p:blipFill rotWithShape="1">
          <a:blip r:embed="rId2"/>
          <a:srcRect l="29473" t="-230" r="24362" b="230"/>
          <a:stretch/>
        </p:blipFill>
        <p:spPr>
          <a:xfrm>
            <a:off x="0" y="-15816"/>
            <a:ext cx="12192000" cy="6880406"/>
          </a:xfrm>
          <a:prstGeom prst="rect">
            <a:avLst/>
          </a:prstGeom>
        </p:spPr>
      </p:pic>
      <p:sp>
        <p:nvSpPr>
          <p:cNvPr id="7" name="副标题 2">
            <a:extLst>
              <a:ext uri="{FF2B5EF4-FFF2-40B4-BE49-F238E27FC236}">
                <a16:creationId xmlns:a16="http://schemas.microsoft.com/office/drawing/2014/main" id="{7AD1F4E9-4239-5FFA-C9AA-03F63A584CBD}"/>
              </a:ext>
            </a:extLst>
          </p:cNvPr>
          <p:cNvSpPr txBox="1">
            <a:spLocks/>
          </p:cNvSpPr>
          <p:nvPr/>
        </p:nvSpPr>
        <p:spPr>
          <a:xfrm>
            <a:off x="740230" y="2339001"/>
            <a:ext cx="9144000" cy="1954263"/>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5500" b="0" i="0" kern="1200">
                <a:solidFill>
                  <a:schemeClr val="tx1"/>
                </a:solidFill>
                <a:latin typeface="HarmonyOS Sans SC Medium" pitchFamily="2" charset="-122"/>
                <a:ea typeface="HarmonyOS Sans SC Medium" pitchFamily="2"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1" lang="en-US" altLang="zh-CN" dirty="0">
                <a:solidFill>
                  <a:schemeClr val="accent1"/>
                </a:solidFill>
              </a:rPr>
              <a:t>2022</a:t>
            </a:r>
            <a:r>
              <a:rPr kumimoji="1" lang="zh-CN" altLang="en-US" dirty="0">
                <a:solidFill>
                  <a:schemeClr val="accent1"/>
                </a:solidFill>
              </a:rPr>
              <a:t> 牛客</a:t>
            </a:r>
            <a:endParaRPr kumimoji="1" lang="en-US" altLang="zh-CN" dirty="0">
              <a:solidFill>
                <a:schemeClr val="accent1"/>
              </a:solidFill>
            </a:endParaRPr>
          </a:p>
          <a:p>
            <a:pPr algn="l"/>
            <a:r>
              <a:rPr lang="zh-CN" altLang="en-US" dirty="0"/>
              <a:t>暑期多校训练营</a:t>
            </a:r>
            <a:endParaRPr kumimoji="1" lang="zh-CN" altLang="en-US" dirty="0"/>
          </a:p>
        </p:txBody>
      </p:sp>
      <p:sp>
        <p:nvSpPr>
          <p:cNvPr id="9" name="副标题 2">
            <a:extLst>
              <a:ext uri="{FF2B5EF4-FFF2-40B4-BE49-F238E27FC236}">
                <a16:creationId xmlns:a16="http://schemas.microsoft.com/office/drawing/2014/main" id="{4055EA69-3953-2329-D4CD-B2328FE7C7FA}"/>
              </a:ext>
            </a:extLst>
          </p:cNvPr>
          <p:cNvSpPr txBox="1">
            <a:spLocks/>
          </p:cNvSpPr>
          <p:nvPr/>
        </p:nvSpPr>
        <p:spPr>
          <a:xfrm>
            <a:off x="740230" y="4525619"/>
            <a:ext cx="9144000" cy="70220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5500" b="0" i="0" kern="1200">
                <a:solidFill>
                  <a:schemeClr val="tx1"/>
                </a:solidFill>
                <a:latin typeface="HarmonyOS Sans SC Medium" pitchFamily="2" charset="-122"/>
                <a:ea typeface="HarmonyOS Sans SC Medium" pitchFamily="2"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1" lang="zh-CN" altLang="en-US" sz="3500" b="0" i="0" dirty="0">
                <a:latin typeface="HarmonyOS Sans SC Light" pitchFamily="2" charset="-122"/>
                <a:ea typeface="HarmonyOS Sans SC Light" pitchFamily="2" charset="-122"/>
              </a:rPr>
              <a:t>第四场 </a:t>
            </a:r>
            <a:r>
              <a:rPr kumimoji="1" lang="en-US" altLang="zh-CN" sz="3500" b="0" i="0" dirty="0">
                <a:latin typeface="HarmonyOS Sans SC Light" pitchFamily="2" charset="-122"/>
                <a:ea typeface="HarmonyOS Sans SC Light" pitchFamily="2" charset="-122"/>
              </a:rPr>
              <a:t>UESTC</a:t>
            </a:r>
            <a:endParaRPr kumimoji="1" lang="zh-CN" altLang="en-US" sz="3500" b="0" i="0" dirty="0">
              <a:latin typeface="HarmonyOS Sans SC Light" pitchFamily="2" charset="-122"/>
              <a:ea typeface="HarmonyOS Sans SC Light" pitchFamily="2" charset="-122"/>
            </a:endParaRPr>
          </a:p>
        </p:txBody>
      </p:sp>
      <p:pic>
        <p:nvPicPr>
          <p:cNvPr id="20" name="图片 19">
            <a:extLst>
              <a:ext uri="{FF2B5EF4-FFF2-40B4-BE49-F238E27FC236}">
                <a16:creationId xmlns:a16="http://schemas.microsoft.com/office/drawing/2014/main" id="{147E97F7-344D-142B-C87C-6339D19D64ED}"/>
              </a:ext>
            </a:extLst>
          </p:cNvPr>
          <p:cNvPicPr>
            <a:picLocks noChangeAspect="1"/>
          </p:cNvPicPr>
          <p:nvPr/>
        </p:nvPicPr>
        <p:blipFill>
          <a:blip r:embed="rId3"/>
          <a:stretch>
            <a:fillRect/>
          </a:stretch>
        </p:blipFill>
        <p:spPr>
          <a:xfrm>
            <a:off x="740230" y="829037"/>
            <a:ext cx="3804557" cy="425624"/>
          </a:xfrm>
          <a:prstGeom prst="rect">
            <a:avLst/>
          </a:prstGeom>
        </p:spPr>
      </p:pic>
    </p:spTree>
    <p:extLst>
      <p:ext uri="{BB962C8B-B14F-4D97-AF65-F5344CB8AC3E}">
        <p14:creationId xmlns:p14="http://schemas.microsoft.com/office/powerpoint/2010/main" val="308926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2" descr="背景图案&#10;&#10;描述已自动生成"/>
          <p:cNvPicPr/>
          <p:nvPr/>
        </p:nvPicPr>
        <p:blipFill>
          <a:blip r:embed="rId2"/>
          <a:srcRect l="8166" r="39442" b="59646"/>
          <a:stretch/>
        </p:blipFill>
        <p:spPr>
          <a:xfrm rot="10800000">
            <a:off x="360" y="0"/>
            <a:ext cx="12191760" cy="6956280"/>
          </a:xfrm>
          <a:prstGeom prst="rect">
            <a:avLst/>
          </a:prstGeom>
          <a:ln w="0">
            <a:noFill/>
          </a:ln>
        </p:spPr>
      </p:pic>
      <p:pic>
        <p:nvPicPr>
          <p:cNvPr id="85" name="图片 3" descr="形状, 圆圈&#10;&#10;描述已自动生成"/>
          <p:cNvPicPr/>
          <p:nvPr/>
        </p:nvPicPr>
        <p:blipFill>
          <a:blip r:embed="rId3"/>
          <a:stretch/>
        </p:blipFill>
        <p:spPr>
          <a:xfrm>
            <a:off x="502920" y="407160"/>
            <a:ext cx="624600" cy="624600"/>
          </a:xfrm>
          <a:prstGeom prst="rect">
            <a:avLst/>
          </a:prstGeom>
          <a:ln w="0">
            <a:noFill/>
          </a:ln>
        </p:spPr>
      </p:pic>
      <p:pic>
        <p:nvPicPr>
          <p:cNvPr id="86" name="图片 4" descr="形状, 圆圈&#10;&#10;描述已自动生成"/>
          <p:cNvPicPr/>
          <p:nvPr/>
        </p:nvPicPr>
        <p:blipFill>
          <a:blip r:embed="rId3"/>
          <a:stretch/>
        </p:blipFill>
        <p:spPr>
          <a:xfrm>
            <a:off x="594360" y="478800"/>
            <a:ext cx="1188360" cy="1188360"/>
          </a:xfrm>
          <a:prstGeom prst="rect">
            <a:avLst/>
          </a:prstGeom>
          <a:ln w="0">
            <a:noFill/>
          </a:ln>
        </p:spPr>
      </p:pic>
      <p:sp>
        <p:nvSpPr>
          <p:cNvPr id="87" name="标题 1"/>
          <p:cNvSpPr/>
          <p:nvPr/>
        </p:nvSpPr>
        <p:spPr>
          <a:xfrm>
            <a:off x="838080" y="793440"/>
            <a:ext cx="10515240" cy="63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buNone/>
            </a:pPr>
            <a:r>
              <a:rPr lang="en-US" sz="3500" b="0" strike="noStrike" spc="-1" dirty="0">
                <a:solidFill>
                  <a:srgbClr val="00BF80"/>
                </a:solidFill>
                <a:latin typeface="HarmonyOS Sans SC Medium"/>
                <a:ea typeface="HarmonyOS Sans SC Medium"/>
              </a:rPr>
              <a:t>C-Easy Counting Problem </a:t>
            </a:r>
            <a:endParaRPr lang="en-US" sz="3500" b="0" strike="noStrike" spc="-1" dirty="0">
              <a:latin typeface="Arial"/>
            </a:endParaRPr>
          </a:p>
        </p:txBody>
      </p:sp>
      <p:sp>
        <p:nvSpPr>
          <p:cNvPr id="88" name="文本框 6"/>
          <p:cNvSpPr/>
          <p:nvPr/>
        </p:nvSpPr>
        <p:spPr>
          <a:xfrm>
            <a:off x="670680" y="6413400"/>
            <a:ext cx="294084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0" strike="noStrike" spc="-1">
                <a:solidFill>
                  <a:srgbClr val="BFBFBF"/>
                </a:solidFill>
                <a:latin typeface="HarmonyOS Sans SC Light"/>
                <a:ea typeface="HarmonyOS Sans SC Light"/>
              </a:rPr>
              <a:t>AC.NOWCODER.COM</a:t>
            </a:r>
            <a:endParaRPr lang="en-US" sz="1200" b="0" strike="noStrike" spc="-1">
              <a:latin typeface="Arial"/>
            </a:endParaRPr>
          </a:p>
        </p:txBody>
      </p:sp>
      <p:sp>
        <p:nvSpPr>
          <p:cNvPr id="89" name="文本框 7"/>
          <p:cNvSpPr/>
          <p:nvPr/>
        </p:nvSpPr>
        <p:spPr>
          <a:xfrm>
            <a:off x="8686800" y="6413400"/>
            <a:ext cx="294084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buNone/>
            </a:pPr>
            <a:r>
              <a:rPr lang="en-US" sz="1200" b="0" strike="noStrike" spc="-1">
                <a:solidFill>
                  <a:srgbClr val="BFBFBF"/>
                </a:solidFill>
                <a:latin typeface="HarmonyOS Sans SC Light"/>
                <a:ea typeface="HarmonyOS Sans SC Light"/>
              </a:rPr>
              <a:t>AC.NOWCODER.COM</a:t>
            </a:r>
            <a:endParaRPr lang="en-US" sz="1200" b="0" strike="noStrike" spc="-1">
              <a:latin typeface="Arial"/>
            </a:endParaRPr>
          </a:p>
        </p:txBody>
      </p:sp>
      <p:sp>
        <p:nvSpPr>
          <p:cNvPr id="90" name="直线连接符 8"/>
          <p:cNvSpPr/>
          <p:nvPr/>
        </p:nvSpPr>
        <p:spPr>
          <a:xfrm>
            <a:off x="670320" y="6370200"/>
            <a:ext cx="10957680" cy="360"/>
          </a:xfrm>
          <a:prstGeom prst="line">
            <a:avLst/>
          </a:prstGeom>
          <a:ln>
            <a:solidFill>
              <a:srgbClr val="FFFFFF">
                <a:lumMod val="75000"/>
              </a:srgbClr>
            </a:solidFill>
          </a:ln>
        </p:spPr>
        <p:style>
          <a:lnRef idx="1">
            <a:schemeClr val="dk1"/>
          </a:lnRef>
          <a:fillRef idx="0">
            <a:schemeClr val="dk1"/>
          </a:fillRef>
          <a:effectRef idx="0">
            <a:schemeClr val="dk1"/>
          </a:effectRef>
          <a:fontRef idx="minor"/>
        </p:style>
      </p:sp>
      <p:sp>
        <p:nvSpPr>
          <p:cNvPr id="91" name="标题 1"/>
          <p:cNvSpPr/>
          <p:nvPr/>
        </p:nvSpPr>
        <p:spPr>
          <a:xfrm>
            <a:off x="838080" y="1539000"/>
            <a:ext cx="10515240" cy="70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buNone/>
            </a:pPr>
            <a:r>
              <a:rPr lang="zh-CN" sz="2800" b="0" strike="noStrike" spc="-1">
                <a:solidFill>
                  <a:srgbClr val="44546A"/>
                </a:solidFill>
                <a:latin typeface="HarmonyOS Sans SC"/>
                <a:ea typeface="HarmonyOS Sans SC"/>
              </a:rPr>
              <a:t>题目大意</a:t>
            </a:r>
            <a:endParaRPr lang="en-US" sz="2800" b="0" strike="noStrike" spc="-1">
              <a:latin typeface="Arial"/>
            </a:endParaRPr>
          </a:p>
        </p:txBody>
      </p:sp>
      <p:pic>
        <p:nvPicPr>
          <p:cNvPr id="92" name="图片 11"/>
          <p:cNvPicPr/>
          <p:nvPr/>
        </p:nvPicPr>
        <p:blipFill>
          <a:blip r:embed="rId4"/>
          <a:stretch/>
        </p:blipFill>
        <p:spPr>
          <a:xfrm>
            <a:off x="8681400" y="460800"/>
            <a:ext cx="3069360" cy="343080"/>
          </a:xfrm>
          <a:prstGeom prst="rect">
            <a:avLst/>
          </a:prstGeom>
          <a:ln w="0">
            <a:noFill/>
          </a:ln>
        </p:spPr>
      </p:pic>
      <mc:AlternateContent xmlns:mc="http://schemas.openxmlformats.org/markup-compatibility/2006" xmlns:a14="http://schemas.microsoft.com/office/drawing/2010/main">
        <mc:Choice Requires="a14">
          <p:sp>
            <p:nvSpPr>
              <p:cNvPr id="93" name="标题 1"/>
              <p:cNvSpPr/>
              <p:nvPr/>
            </p:nvSpPr>
            <p:spPr>
              <a:xfrm>
                <a:off x="838080" y="2644920"/>
                <a:ext cx="10515240" cy="332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20000"/>
                  </a:lnSpc>
                  <a:buNone/>
                  <a:tabLst>
                    <a:tab pos="0" algn="l"/>
                  </a:tabLst>
                </a:pPr>
                <a:r>
                  <a:rPr lang="zh-CN" sz="1800" b="0" strike="noStrike" spc="-1" dirty="0">
                    <a:solidFill>
                      <a:srgbClr val="44546A"/>
                    </a:solidFill>
                    <a:latin typeface="HarmonyOS Sans SC"/>
                    <a:ea typeface="HarmonyOS Sans SC Light"/>
                  </a:rPr>
                  <a:t>统计长度</a:t>
                </a:r>
                <a:r>
                  <a:rPr lang="zh-CN" altLang="en-US" sz="1800" b="0" strike="noStrike" spc="-1" dirty="0">
                    <a:solidFill>
                      <a:srgbClr val="44546A"/>
                    </a:solidFill>
                    <a:latin typeface="HarmonyOS Sans SC"/>
                    <a:ea typeface="HarmonyOS Sans SC Light"/>
                  </a:rPr>
                  <a:t>为</a:t>
                </a:r>
                <a14:m>
                  <m:oMath xmlns:m="http://schemas.openxmlformats.org/officeDocument/2006/math">
                    <m:r>
                      <a:rPr lang="en-US" altLang="zh-CN" sz="1800" b="0" i="1" strike="noStrike" spc="-1" smtClean="0">
                        <a:solidFill>
                          <a:srgbClr val="44546A"/>
                        </a:solidFill>
                        <a:latin typeface="Cambria Math" panose="02040503050406030204" pitchFamily="18" charset="0"/>
                        <a:ea typeface="HarmonyOS Sans SC Light"/>
                      </a:rPr>
                      <m:t>𝑛</m:t>
                    </m:r>
                  </m:oMath>
                </a14:m>
                <a:r>
                  <a:rPr lang="zh-CN" altLang="en-US" sz="1800" b="0" strike="noStrike" spc="-1" dirty="0">
                    <a:latin typeface="Arial"/>
                  </a:rPr>
                  <a:t>且数位</a:t>
                </a:r>
                <a14:m>
                  <m:oMath xmlns:m="http://schemas.openxmlformats.org/officeDocument/2006/math">
                    <m:r>
                      <a:rPr lang="en-US" altLang="zh-CN" sz="1800" b="0" i="1" strike="noStrike" spc="-1" smtClean="0">
                        <a:latin typeface="Cambria Math" panose="02040503050406030204" pitchFamily="18" charset="0"/>
                      </a:rPr>
                      <m:t>𝑖</m:t>
                    </m:r>
                  </m:oMath>
                </a14:m>
                <a:r>
                  <a:rPr lang="zh-CN" altLang="en-US" sz="1800" b="0" strike="noStrike" spc="-1" dirty="0">
                    <a:latin typeface="Arial"/>
                  </a:rPr>
                  <a:t>出现至少</a:t>
                </a:r>
                <a14:m>
                  <m:oMath xmlns:m="http://schemas.openxmlformats.org/officeDocument/2006/math">
                    <m:sSub>
                      <m:sSubPr>
                        <m:ctrlPr>
                          <a:rPr lang="en-US" altLang="zh-CN" sz="1800" b="0" i="1" strike="noStrike" spc="-1" smtClean="0">
                            <a:latin typeface="Cambria Math" panose="02040503050406030204" pitchFamily="18" charset="0"/>
                          </a:rPr>
                        </m:ctrlPr>
                      </m:sSubPr>
                      <m:e>
                        <m:r>
                          <a:rPr lang="en-US" altLang="zh-CN" sz="1800" b="0" i="1" strike="noStrike" spc="-1" smtClean="0">
                            <a:latin typeface="Cambria Math" panose="02040503050406030204" pitchFamily="18" charset="0"/>
                          </a:rPr>
                          <m:t>𝑐</m:t>
                        </m:r>
                      </m:e>
                      <m:sub>
                        <m:r>
                          <a:rPr lang="en-US" altLang="zh-CN" sz="1800" b="0" i="1" strike="noStrike" spc="-1" smtClean="0">
                            <a:latin typeface="Cambria Math" panose="02040503050406030204" pitchFamily="18" charset="0"/>
                          </a:rPr>
                          <m:t>𝑖</m:t>
                        </m:r>
                      </m:sub>
                    </m:sSub>
                  </m:oMath>
                </a14:m>
                <a:r>
                  <a:rPr lang="zh-CN" altLang="en-US" sz="1800" b="0" strike="noStrike" spc="-1" dirty="0">
                    <a:latin typeface="Arial"/>
                  </a:rPr>
                  <a:t>次的数字串数量</a:t>
                </a:r>
                <a:endParaRPr lang="en-US" sz="1800" b="0" strike="noStrike" spc="-1" dirty="0">
                  <a:latin typeface="Arial"/>
                </a:endParaRPr>
              </a:p>
              <a:p>
                <a:pPr>
                  <a:lnSpc>
                    <a:spcPct val="120000"/>
                  </a:lnSpc>
                  <a:buNone/>
                  <a:tabLst>
                    <a:tab pos="0" algn="l"/>
                  </a:tabLst>
                </a:pPr>
                <a:r>
                  <a:rPr lang="en-US" sz="1800" b="0" strike="noStrike" spc="-1" dirty="0">
                    <a:solidFill>
                      <a:srgbClr val="44546A"/>
                    </a:solidFill>
                    <a:latin typeface="HarmonyOS Sans SC Light"/>
                    <a:ea typeface="HarmonyOS Sans SC Light"/>
                  </a:rPr>
                  <a:t> </a:t>
                </a:r>
                <a:endParaRPr lang="en-US" sz="1800" b="0" strike="noStrike" spc="-1" dirty="0">
                  <a:latin typeface="Arial"/>
                </a:endParaRPr>
              </a:p>
            </p:txBody>
          </p:sp>
        </mc:Choice>
        <mc:Fallback xmlns="">
          <p:sp>
            <p:nvSpPr>
              <p:cNvPr id="93" name="标题 1"/>
              <p:cNvSpPr>
                <a:spLocks noRot="1" noChangeAspect="1" noMove="1" noResize="1" noEditPoints="1" noAdjustHandles="1" noChangeArrowheads="1" noChangeShapeType="1" noTextEdit="1"/>
              </p:cNvSpPr>
              <p:nvPr/>
            </p:nvSpPr>
            <p:spPr>
              <a:xfrm>
                <a:off x="838080" y="2644920"/>
                <a:ext cx="10515240" cy="3320280"/>
              </a:xfrm>
              <a:prstGeom prst="rect">
                <a:avLst/>
              </a:prstGeom>
              <a:blipFill>
                <a:blip r:embed="rId5"/>
                <a:stretch>
                  <a:fillRect l="-464" t="-183"/>
                </a:stretch>
              </a:blipFill>
              <a:ln w="0">
                <a:noFill/>
              </a:ln>
            </p:spPr>
            <p:txBody>
              <a:bodyPr/>
              <a:lstStyle/>
              <a:p>
                <a:r>
                  <a:rPr lang="zh-CN"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图片 2" descr="背景图案&#10;&#10;描述已自动生成"/>
          <p:cNvPicPr/>
          <p:nvPr/>
        </p:nvPicPr>
        <p:blipFill>
          <a:blip r:embed="rId2"/>
          <a:srcRect l="8166" r="39442" b="59646"/>
          <a:stretch/>
        </p:blipFill>
        <p:spPr>
          <a:xfrm rot="10800000">
            <a:off x="240" y="0"/>
            <a:ext cx="12191760" cy="6956280"/>
          </a:xfrm>
          <a:prstGeom prst="rect">
            <a:avLst/>
          </a:prstGeom>
          <a:ln w="0">
            <a:noFill/>
          </a:ln>
        </p:spPr>
      </p:pic>
      <p:pic>
        <p:nvPicPr>
          <p:cNvPr id="95" name="图片 3" descr="形状, 圆圈&#10;&#10;描述已自动生成"/>
          <p:cNvPicPr/>
          <p:nvPr/>
        </p:nvPicPr>
        <p:blipFill>
          <a:blip r:embed="rId3"/>
          <a:stretch/>
        </p:blipFill>
        <p:spPr>
          <a:xfrm>
            <a:off x="502920" y="407160"/>
            <a:ext cx="624600" cy="624600"/>
          </a:xfrm>
          <a:prstGeom prst="rect">
            <a:avLst/>
          </a:prstGeom>
          <a:ln w="0">
            <a:noFill/>
          </a:ln>
        </p:spPr>
      </p:pic>
      <p:pic>
        <p:nvPicPr>
          <p:cNvPr id="96" name="图片 4" descr="形状, 圆圈&#10;&#10;描述已自动生成"/>
          <p:cNvPicPr/>
          <p:nvPr/>
        </p:nvPicPr>
        <p:blipFill>
          <a:blip r:embed="rId3"/>
          <a:stretch/>
        </p:blipFill>
        <p:spPr>
          <a:xfrm>
            <a:off x="594360" y="478800"/>
            <a:ext cx="1188360" cy="1188360"/>
          </a:xfrm>
          <a:prstGeom prst="rect">
            <a:avLst/>
          </a:prstGeom>
          <a:ln w="0">
            <a:noFill/>
          </a:ln>
        </p:spPr>
      </p:pic>
      <p:sp>
        <p:nvSpPr>
          <p:cNvPr id="97" name="标题 1"/>
          <p:cNvSpPr/>
          <p:nvPr/>
        </p:nvSpPr>
        <p:spPr>
          <a:xfrm>
            <a:off x="838080" y="793440"/>
            <a:ext cx="10515240" cy="63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buNone/>
            </a:pPr>
            <a:r>
              <a:rPr lang="en-US" altLang="zh-CN" sz="3500" b="0" strike="noStrike" spc="-1" dirty="0">
                <a:solidFill>
                  <a:srgbClr val="00BF80"/>
                </a:solidFill>
                <a:latin typeface="HarmonyOS Sans SC Medium"/>
                <a:ea typeface="HarmonyOS Sans SC Medium"/>
              </a:rPr>
              <a:t>C-Easy Counting Problem </a:t>
            </a:r>
            <a:endParaRPr lang="en-US" altLang="zh-CN" sz="3500" b="0" strike="noStrike" spc="-1" dirty="0">
              <a:latin typeface="Arial"/>
            </a:endParaRPr>
          </a:p>
        </p:txBody>
      </p:sp>
      <p:sp>
        <p:nvSpPr>
          <p:cNvPr id="98" name="文本框 6"/>
          <p:cNvSpPr/>
          <p:nvPr/>
        </p:nvSpPr>
        <p:spPr>
          <a:xfrm>
            <a:off x="670680" y="6413400"/>
            <a:ext cx="294084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0" strike="noStrike" spc="-1">
                <a:solidFill>
                  <a:srgbClr val="BFBFBF"/>
                </a:solidFill>
                <a:latin typeface="HarmonyOS Sans SC Light"/>
                <a:ea typeface="HarmonyOS Sans SC Light"/>
              </a:rPr>
              <a:t>AC.NOWCODER.COM</a:t>
            </a:r>
            <a:endParaRPr lang="en-US" sz="1200" b="0" strike="noStrike" spc="-1">
              <a:latin typeface="Arial"/>
            </a:endParaRPr>
          </a:p>
        </p:txBody>
      </p:sp>
      <p:sp>
        <p:nvSpPr>
          <p:cNvPr id="99" name="文本框 7"/>
          <p:cNvSpPr/>
          <p:nvPr/>
        </p:nvSpPr>
        <p:spPr>
          <a:xfrm>
            <a:off x="8686800" y="6413400"/>
            <a:ext cx="294084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buNone/>
            </a:pPr>
            <a:r>
              <a:rPr lang="en-US" sz="1200" b="0" strike="noStrike" spc="-1">
                <a:solidFill>
                  <a:srgbClr val="BFBFBF"/>
                </a:solidFill>
                <a:latin typeface="HarmonyOS Sans SC Light"/>
                <a:ea typeface="HarmonyOS Sans SC Light"/>
              </a:rPr>
              <a:t>AC.NOWCODER.COM</a:t>
            </a:r>
            <a:endParaRPr lang="en-US" sz="1200" b="0" strike="noStrike" spc="-1">
              <a:latin typeface="Arial"/>
            </a:endParaRPr>
          </a:p>
        </p:txBody>
      </p:sp>
      <p:sp>
        <p:nvSpPr>
          <p:cNvPr id="100" name="直线连接符 8"/>
          <p:cNvSpPr/>
          <p:nvPr/>
        </p:nvSpPr>
        <p:spPr>
          <a:xfrm>
            <a:off x="670320" y="6370200"/>
            <a:ext cx="10957680" cy="360"/>
          </a:xfrm>
          <a:prstGeom prst="line">
            <a:avLst/>
          </a:prstGeom>
          <a:ln>
            <a:solidFill>
              <a:srgbClr val="FFFFFF">
                <a:lumMod val="75000"/>
              </a:srgbClr>
            </a:solidFill>
          </a:ln>
        </p:spPr>
        <p:style>
          <a:lnRef idx="1">
            <a:schemeClr val="dk1"/>
          </a:lnRef>
          <a:fillRef idx="0">
            <a:schemeClr val="dk1"/>
          </a:fillRef>
          <a:effectRef idx="0">
            <a:schemeClr val="dk1"/>
          </a:effectRef>
          <a:fontRef idx="minor"/>
        </p:style>
      </p:sp>
      <p:sp>
        <p:nvSpPr>
          <p:cNvPr id="101" name="标题 1"/>
          <p:cNvSpPr/>
          <p:nvPr/>
        </p:nvSpPr>
        <p:spPr>
          <a:xfrm>
            <a:off x="838080" y="1539000"/>
            <a:ext cx="10515240" cy="70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buNone/>
            </a:pPr>
            <a:r>
              <a:rPr lang="zh-CN" sz="2800" b="0" strike="noStrike" spc="-1">
                <a:solidFill>
                  <a:srgbClr val="44546A"/>
                </a:solidFill>
                <a:latin typeface="HarmonyOS Sans SC"/>
                <a:ea typeface="HarmonyOS Sans SC"/>
              </a:rPr>
              <a:t>题解</a:t>
            </a:r>
            <a:endParaRPr lang="en-US" sz="2800" b="0" strike="noStrike" spc="-1">
              <a:latin typeface="Arial"/>
            </a:endParaRPr>
          </a:p>
        </p:txBody>
      </p:sp>
      <p:pic>
        <p:nvPicPr>
          <p:cNvPr id="102" name="图片 11"/>
          <p:cNvPicPr/>
          <p:nvPr/>
        </p:nvPicPr>
        <p:blipFill>
          <a:blip r:embed="rId4"/>
          <a:stretch/>
        </p:blipFill>
        <p:spPr>
          <a:xfrm>
            <a:off x="8681400" y="460800"/>
            <a:ext cx="3069360" cy="343080"/>
          </a:xfrm>
          <a:prstGeom prst="rect">
            <a:avLst/>
          </a:prstGeom>
          <a:ln w="0">
            <a:noFill/>
          </a:ln>
        </p:spPr>
      </p:pic>
      <mc:AlternateContent xmlns:mc="http://schemas.openxmlformats.org/markup-compatibility/2006" xmlns:a14="http://schemas.microsoft.com/office/drawing/2010/main">
        <mc:Choice Requires="a14">
          <p:sp>
            <p:nvSpPr>
              <p:cNvPr id="103" name="标题 1"/>
              <p:cNvSpPr/>
              <p:nvPr/>
            </p:nvSpPr>
            <p:spPr>
              <a:xfrm>
                <a:off x="838080" y="2240280"/>
                <a:ext cx="10515240" cy="332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20000"/>
                  </a:lnSpc>
                  <a:buNone/>
                </a:pPr>
                <a:r>
                  <a:rPr lang="zh-CN" altLang="en-US" sz="1800" b="0" strike="noStrike" spc="-1" dirty="0">
                    <a:latin typeface="Arial"/>
                  </a:rPr>
                  <a:t>由指数生成函数的定义易得答案为下式：</a:t>
                </a:r>
                <a:endParaRPr lang="en-US" altLang="zh-CN" sz="1800" b="0" strike="noStrike" spc="-1" dirty="0">
                  <a:latin typeface="Arial"/>
                </a:endParaRPr>
              </a:p>
              <a:p>
                <a:pPr>
                  <a:lnSpc>
                    <a:spcPct val="120000"/>
                  </a:lnSpc>
                  <a:buNone/>
                </a:pPr>
                <a14:m>
                  <m:oMathPara xmlns:m="http://schemas.openxmlformats.org/officeDocument/2006/math">
                    <m:oMathParaPr>
                      <m:jc m:val="centerGroup"/>
                    </m:oMathParaPr>
                    <m:oMath xmlns:m="http://schemas.openxmlformats.org/officeDocument/2006/math">
                      <m:d>
                        <m:dPr>
                          <m:begChr m:val="["/>
                          <m:endChr m:val="]"/>
                          <m:ctrlPr>
                            <a:rPr lang="en-US" sz="1800" b="0" i="1" strike="noStrike" spc="-1" smtClean="0">
                              <a:latin typeface="Cambria Math" panose="02040503050406030204" pitchFamily="18" charset="0"/>
                            </a:rPr>
                          </m:ctrlPr>
                        </m:dPr>
                        <m:e>
                          <m:f>
                            <m:fPr>
                              <m:ctrlPr>
                                <a:rPr lang="en-US" sz="1800" b="0" i="1" strike="noStrike" spc="-1" smtClean="0">
                                  <a:latin typeface="Cambria Math" panose="02040503050406030204" pitchFamily="18" charset="0"/>
                                </a:rPr>
                              </m:ctrlPr>
                            </m:fPr>
                            <m:num>
                              <m:sSup>
                                <m:sSupPr>
                                  <m:ctrlPr>
                                    <a:rPr lang="en-US" sz="1800" b="0" i="1" strike="noStrike" spc="-1" smtClean="0">
                                      <a:latin typeface="Cambria Math" panose="02040503050406030204" pitchFamily="18" charset="0"/>
                                    </a:rPr>
                                  </m:ctrlPr>
                                </m:sSupPr>
                                <m:e>
                                  <m:r>
                                    <a:rPr lang="en-US" sz="1800" b="0" i="1" strike="noStrike" spc="-1" smtClean="0">
                                      <a:latin typeface="Cambria Math" panose="02040503050406030204" pitchFamily="18" charset="0"/>
                                    </a:rPr>
                                    <m:t>𝑥</m:t>
                                  </m:r>
                                </m:e>
                                <m:sup>
                                  <m:r>
                                    <a:rPr lang="en-US" sz="1800" b="0" i="1" strike="noStrike" spc="-1" smtClean="0">
                                      <a:latin typeface="Cambria Math" panose="02040503050406030204" pitchFamily="18" charset="0"/>
                                    </a:rPr>
                                    <m:t>𝑛</m:t>
                                  </m:r>
                                </m:sup>
                              </m:sSup>
                            </m:num>
                            <m:den>
                              <m:r>
                                <a:rPr lang="en-US" sz="1800" b="0" i="1" strike="noStrike" spc="-1" smtClean="0">
                                  <a:latin typeface="Cambria Math" panose="02040503050406030204" pitchFamily="18" charset="0"/>
                                </a:rPr>
                                <m:t>𝑛</m:t>
                              </m:r>
                              <m:r>
                                <a:rPr lang="en-US" sz="1800" b="0" i="1" strike="noStrike" spc="-1" smtClean="0">
                                  <a:latin typeface="Cambria Math" panose="02040503050406030204" pitchFamily="18" charset="0"/>
                                </a:rPr>
                                <m:t>!</m:t>
                              </m:r>
                            </m:den>
                          </m:f>
                        </m:e>
                      </m:d>
                      <m:nary>
                        <m:naryPr>
                          <m:chr m:val="∏"/>
                          <m:ctrlPr>
                            <a:rPr lang="en-US" sz="1800" b="0" i="1" strike="noStrike" spc="-1" smtClean="0">
                              <a:latin typeface="Cambria Math" panose="02040503050406030204" pitchFamily="18" charset="0"/>
                            </a:rPr>
                          </m:ctrlPr>
                        </m:naryPr>
                        <m:sub>
                          <m:r>
                            <m:rPr>
                              <m:brk m:alnAt="23"/>
                            </m:rPr>
                            <a:rPr lang="en-US" sz="1800" b="0" i="1" strike="noStrike" spc="-1" smtClean="0">
                              <a:latin typeface="Cambria Math" panose="02040503050406030204" pitchFamily="18" charset="0"/>
                            </a:rPr>
                            <m:t>𝑘</m:t>
                          </m:r>
                          <m:r>
                            <a:rPr lang="en-US" sz="1800" b="0" i="1" strike="noStrike" spc="-1" smtClean="0">
                              <a:latin typeface="Cambria Math" panose="02040503050406030204" pitchFamily="18" charset="0"/>
                            </a:rPr>
                            <m:t>=0</m:t>
                          </m:r>
                        </m:sub>
                        <m:sup>
                          <m:r>
                            <a:rPr lang="en-US" sz="1800" b="0" i="1" strike="noStrike" spc="-1" smtClean="0">
                              <a:latin typeface="Cambria Math" panose="02040503050406030204" pitchFamily="18" charset="0"/>
                            </a:rPr>
                            <m:t>9</m:t>
                          </m:r>
                        </m:sup>
                        <m:e>
                          <m:d>
                            <m:dPr>
                              <m:ctrlPr>
                                <a:rPr lang="en-US" sz="1800" b="0" i="1" strike="noStrike" spc="-1" smtClean="0">
                                  <a:latin typeface="Cambria Math" panose="02040503050406030204" pitchFamily="18" charset="0"/>
                                </a:rPr>
                              </m:ctrlPr>
                            </m:dPr>
                            <m:e>
                              <m:func>
                                <m:funcPr>
                                  <m:ctrlPr>
                                    <a:rPr lang="en-US" sz="1800" b="0" i="1" strike="noStrike" spc="-1" smtClean="0">
                                      <a:latin typeface="Cambria Math" panose="02040503050406030204" pitchFamily="18" charset="0"/>
                                    </a:rPr>
                                  </m:ctrlPr>
                                </m:funcPr>
                                <m:fName>
                                  <m:r>
                                    <m:rPr>
                                      <m:sty m:val="p"/>
                                    </m:rPr>
                                    <a:rPr lang="en-US" sz="1800" b="0" i="0" strike="noStrike" spc="-1" smtClean="0">
                                      <a:latin typeface="Cambria Math" panose="02040503050406030204" pitchFamily="18" charset="0"/>
                                    </a:rPr>
                                    <m:t>exp</m:t>
                                  </m:r>
                                </m:fName>
                                <m:e>
                                  <m:r>
                                    <a:rPr lang="en-US" sz="1800" b="0" i="1" strike="noStrike" spc="-1" smtClean="0">
                                      <a:latin typeface="Cambria Math" panose="02040503050406030204" pitchFamily="18" charset="0"/>
                                    </a:rPr>
                                    <m:t>𝑥</m:t>
                                  </m:r>
                                </m:e>
                              </m:func>
                              <m:r>
                                <a:rPr lang="en-US" sz="1800" b="0" i="1" strike="noStrike" spc="-1" smtClean="0">
                                  <a:latin typeface="Cambria Math" panose="02040503050406030204" pitchFamily="18" charset="0"/>
                                </a:rPr>
                                <m:t>−</m:t>
                              </m:r>
                              <m:nary>
                                <m:naryPr>
                                  <m:chr m:val="∑"/>
                                  <m:ctrlPr>
                                    <a:rPr lang="en-US" sz="1800" b="0" i="1" strike="noStrike" spc="-1" smtClean="0">
                                      <a:latin typeface="Cambria Math" panose="02040503050406030204" pitchFamily="18" charset="0"/>
                                    </a:rPr>
                                  </m:ctrlPr>
                                </m:naryPr>
                                <m:sub>
                                  <m:r>
                                    <a:rPr lang="en-US" sz="1800" b="0" i="1" strike="noStrike" spc="-1" smtClean="0">
                                      <a:latin typeface="Cambria Math" panose="02040503050406030204" pitchFamily="18" charset="0"/>
                                    </a:rPr>
                                    <m:t>𝑖</m:t>
                                  </m:r>
                                  <m:r>
                                    <a:rPr lang="en-US" sz="1800" b="0" i="1" strike="noStrike" spc="-1" smtClean="0">
                                      <a:latin typeface="Cambria Math" panose="02040503050406030204" pitchFamily="18" charset="0"/>
                                    </a:rPr>
                                    <m:t>=0</m:t>
                                  </m:r>
                                </m:sub>
                                <m:sup>
                                  <m:sSub>
                                    <m:sSubPr>
                                      <m:ctrlPr>
                                        <a:rPr lang="en-US" sz="1800" b="0" i="1" strike="noStrike" spc="-1" smtClean="0">
                                          <a:latin typeface="Cambria Math" panose="02040503050406030204" pitchFamily="18" charset="0"/>
                                        </a:rPr>
                                      </m:ctrlPr>
                                    </m:sSubPr>
                                    <m:e>
                                      <m:r>
                                        <a:rPr lang="en-US" sz="1800" b="0" i="1" strike="noStrike" spc="-1" smtClean="0">
                                          <a:latin typeface="Cambria Math" panose="02040503050406030204" pitchFamily="18" charset="0"/>
                                        </a:rPr>
                                        <m:t>𝑐</m:t>
                                      </m:r>
                                    </m:e>
                                    <m:sub>
                                      <m:r>
                                        <a:rPr lang="en-US" sz="1800" b="0" i="1" strike="noStrike" spc="-1" smtClean="0">
                                          <a:latin typeface="Cambria Math" panose="02040503050406030204" pitchFamily="18" charset="0"/>
                                        </a:rPr>
                                        <m:t>𝑘</m:t>
                                      </m:r>
                                    </m:sub>
                                  </m:sSub>
                                  <m:r>
                                    <a:rPr lang="en-US" sz="1800" b="0" i="1" strike="noStrike" spc="-1" smtClean="0">
                                      <a:latin typeface="Cambria Math" panose="02040503050406030204" pitchFamily="18" charset="0"/>
                                    </a:rPr>
                                    <m:t>−1</m:t>
                                  </m:r>
                                </m:sup>
                                <m:e>
                                  <m:f>
                                    <m:fPr>
                                      <m:ctrlPr>
                                        <a:rPr lang="en-US" sz="1800" b="0" i="1" strike="noStrike" spc="-1" smtClean="0">
                                          <a:latin typeface="Cambria Math" panose="02040503050406030204" pitchFamily="18" charset="0"/>
                                        </a:rPr>
                                      </m:ctrlPr>
                                    </m:fPr>
                                    <m:num>
                                      <m:sSup>
                                        <m:sSupPr>
                                          <m:ctrlPr>
                                            <a:rPr lang="en-US" sz="1800" b="0" i="1" strike="noStrike" spc="-1" smtClean="0">
                                              <a:latin typeface="Cambria Math" panose="02040503050406030204" pitchFamily="18" charset="0"/>
                                            </a:rPr>
                                          </m:ctrlPr>
                                        </m:sSupPr>
                                        <m:e>
                                          <m:r>
                                            <a:rPr lang="en-US" sz="1800" b="0" i="1" strike="noStrike" spc="-1" smtClean="0">
                                              <a:latin typeface="Cambria Math" panose="02040503050406030204" pitchFamily="18" charset="0"/>
                                            </a:rPr>
                                            <m:t>𝑥</m:t>
                                          </m:r>
                                        </m:e>
                                        <m:sup>
                                          <m:r>
                                            <a:rPr lang="en-US" sz="1800" b="0" i="1" strike="noStrike" spc="-1" smtClean="0">
                                              <a:latin typeface="Cambria Math" panose="02040503050406030204" pitchFamily="18" charset="0"/>
                                            </a:rPr>
                                            <m:t>𝑖</m:t>
                                          </m:r>
                                        </m:sup>
                                      </m:sSup>
                                    </m:num>
                                    <m:den>
                                      <m:r>
                                        <a:rPr lang="en-US" sz="1800" b="0" i="1" strike="noStrike" spc="-1" smtClean="0">
                                          <a:latin typeface="Cambria Math" panose="02040503050406030204" pitchFamily="18" charset="0"/>
                                        </a:rPr>
                                        <m:t>𝑖</m:t>
                                      </m:r>
                                      <m:r>
                                        <a:rPr lang="en-US" sz="1800" b="0" i="1" strike="noStrike" spc="-1" smtClean="0">
                                          <a:latin typeface="Cambria Math" panose="02040503050406030204" pitchFamily="18" charset="0"/>
                                        </a:rPr>
                                        <m:t>!</m:t>
                                      </m:r>
                                    </m:den>
                                  </m:f>
                                </m:e>
                              </m:nary>
                            </m:e>
                          </m:d>
                        </m:e>
                      </m:nary>
                    </m:oMath>
                  </m:oMathPara>
                </a14:m>
                <a:endParaRPr lang="en-US" altLang="zh-CN" sz="1800" b="0" strike="noStrike" spc="-1" dirty="0">
                  <a:latin typeface="Arial"/>
                </a:endParaRPr>
              </a:p>
              <a:p>
                <a:pPr>
                  <a:lnSpc>
                    <a:spcPct val="120000"/>
                  </a:lnSpc>
                  <a:buNone/>
                </a:pPr>
                <a:r>
                  <a:rPr lang="zh-CN" altLang="en-US" sz="1800" b="0" strike="noStrike" spc="-1" dirty="0">
                    <a:latin typeface="Arial"/>
                  </a:rPr>
                  <a:t>可惜</a:t>
                </a:r>
                <a14:m>
                  <m:oMath xmlns:m="http://schemas.openxmlformats.org/officeDocument/2006/math">
                    <m:r>
                      <a:rPr lang="en-US" sz="1800" b="0" i="1" strike="noStrike" spc="-1" smtClean="0">
                        <a:latin typeface="Cambria Math" panose="02040503050406030204" pitchFamily="18" charset="0"/>
                      </a:rPr>
                      <m:t>𝑛</m:t>
                    </m:r>
                  </m:oMath>
                </a14:m>
                <a:r>
                  <a:rPr lang="zh-CN" altLang="en-US" sz="1800" b="0" strike="noStrike" spc="-1" dirty="0">
                    <a:latin typeface="Arial"/>
                  </a:rPr>
                  <a:t>太大了没法直接卷出来</a:t>
                </a:r>
                <a:r>
                  <a:rPr lang="zh-CN" altLang="en-US" spc="-1" dirty="0">
                    <a:latin typeface="Arial"/>
                  </a:rPr>
                  <a:t>。</a:t>
                </a:r>
                <a:r>
                  <a:rPr lang="zh-CN" altLang="en-US" sz="1800" b="0" strike="noStrike" spc="-1" dirty="0">
                    <a:latin typeface="Arial"/>
                  </a:rPr>
                  <a:t>观察到后面那坨和式比较短，令</a:t>
                </a:r>
                <a14:m>
                  <m:oMath xmlns:m="http://schemas.openxmlformats.org/officeDocument/2006/math">
                    <m:r>
                      <a:rPr lang="en-US" altLang="zh-CN" sz="1800" b="0" i="1" strike="noStrike" spc="-1" smtClean="0">
                        <a:latin typeface="Cambria Math" panose="02040503050406030204" pitchFamily="18" charset="0"/>
                      </a:rPr>
                      <m:t>𝑦</m:t>
                    </m:r>
                    <m:r>
                      <a:rPr lang="en-US" altLang="zh-CN" sz="1800" b="0" i="1" strike="noStrike" spc="-1" smtClean="0">
                        <a:latin typeface="Cambria Math" panose="02040503050406030204" pitchFamily="18" charset="0"/>
                      </a:rPr>
                      <m:t>=</m:t>
                    </m:r>
                    <m:func>
                      <m:funcPr>
                        <m:ctrlPr>
                          <a:rPr lang="en-US" altLang="zh-CN" sz="1800" b="0" i="1" strike="noStrike" spc="-1" smtClean="0">
                            <a:latin typeface="Cambria Math" panose="02040503050406030204" pitchFamily="18" charset="0"/>
                          </a:rPr>
                        </m:ctrlPr>
                      </m:funcPr>
                      <m:fName>
                        <m:r>
                          <m:rPr>
                            <m:sty m:val="p"/>
                          </m:rPr>
                          <a:rPr lang="en-US" altLang="zh-CN" sz="1800" b="0" i="0" strike="noStrike" spc="-1" smtClean="0">
                            <a:latin typeface="Cambria Math" panose="02040503050406030204" pitchFamily="18" charset="0"/>
                          </a:rPr>
                          <m:t>exp</m:t>
                        </m:r>
                      </m:fName>
                      <m:e>
                        <m:r>
                          <a:rPr lang="en-US" altLang="zh-CN" sz="1800" b="0" i="1" strike="noStrike" spc="-1" smtClean="0">
                            <a:latin typeface="Cambria Math" panose="02040503050406030204" pitchFamily="18" charset="0"/>
                          </a:rPr>
                          <m:t>𝑥</m:t>
                        </m:r>
                      </m:e>
                    </m:func>
                  </m:oMath>
                </a14:m>
                <a:r>
                  <a:rPr lang="zh-CN" altLang="en-US" sz="1800" b="0" strike="noStrike" spc="-1" dirty="0">
                    <a:latin typeface="Arial"/>
                  </a:rPr>
                  <a:t>，</a:t>
                </a:r>
                <a:r>
                  <a:rPr lang="en-US" altLang="zh-CN" spc="-1" dirty="0"/>
                  <a:t> </a:t>
                </a:r>
                <a14:m>
                  <m:oMath xmlns:m="http://schemas.openxmlformats.org/officeDocument/2006/math">
                    <m:sSub>
                      <m:sSubPr>
                        <m:ctrlPr>
                          <a:rPr lang="en-US" altLang="zh-CN" i="1" spc="-1">
                            <a:latin typeface="Cambria Math" panose="02040503050406030204" pitchFamily="18" charset="0"/>
                          </a:rPr>
                        </m:ctrlPr>
                      </m:sSubPr>
                      <m:e>
                        <m:r>
                          <a:rPr lang="en-US" altLang="zh-CN" i="1" spc="-1">
                            <a:latin typeface="Cambria Math" panose="02040503050406030204" pitchFamily="18" charset="0"/>
                          </a:rPr>
                          <m:t>𝑓</m:t>
                        </m:r>
                      </m:e>
                      <m:sub>
                        <m:r>
                          <a:rPr lang="en-US" altLang="zh-CN" i="1" spc="-1">
                            <a:latin typeface="Cambria Math" panose="02040503050406030204" pitchFamily="18" charset="0"/>
                          </a:rPr>
                          <m:t>𝑘</m:t>
                        </m:r>
                      </m:sub>
                    </m:sSub>
                    <m:d>
                      <m:dPr>
                        <m:ctrlPr>
                          <a:rPr lang="en-US" altLang="zh-CN" i="1" spc="-1">
                            <a:latin typeface="Cambria Math" panose="02040503050406030204" pitchFamily="18" charset="0"/>
                          </a:rPr>
                        </m:ctrlPr>
                      </m:dPr>
                      <m:e>
                        <m:r>
                          <a:rPr lang="en-US" altLang="zh-CN" i="1" spc="-1">
                            <a:latin typeface="Cambria Math" panose="02040503050406030204" pitchFamily="18" charset="0"/>
                          </a:rPr>
                          <m:t>𝑥</m:t>
                        </m:r>
                      </m:e>
                    </m:d>
                    <m:r>
                      <a:rPr lang="en-US" altLang="zh-CN" i="1" spc="-1">
                        <a:latin typeface="Cambria Math" panose="02040503050406030204" pitchFamily="18" charset="0"/>
                      </a:rPr>
                      <m:t>=</m:t>
                    </m:r>
                    <m:nary>
                      <m:naryPr>
                        <m:chr m:val="∑"/>
                        <m:ctrlPr>
                          <a:rPr lang="en-US" altLang="zh-CN" i="1" spc="-1">
                            <a:latin typeface="Cambria Math" panose="02040503050406030204" pitchFamily="18" charset="0"/>
                          </a:rPr>
                        </m:ctrlPr>
                      </m:naryPr>
                      <m:sub>
                        <m:r>
                          <a:rPr lang="en-US" altLang="zh-CN" i="1" spc="-1">
                            <a:latin typeface="Cambria Math" panose="02040503050406030204" pitchFamily="18" charset="0"/>
                          </a:rPr>
                          <m:t>𝑖</m:t>
                        </m:r>
                        <m:r>
                          <a:rPr lang="en-US" altLang="zh-CN" i="1" spc="-1">
                            <a:latin typeface="Cambria Math" panose="02040503050406030204" pitchFamily="18" charset="0"/>
                          </a:rPr>
                          <m:t>=0</m:t>
                        </m:r>
                      </m:sub>
                      <m:sup>
                        <m:sSub>
                          <m:sSubPr>
                            <m:ctrlPr>
                              <a:rPr lang="en-US" altLang="zh-CN" i="1" spc="-1">
                                <a:latin typeface="Cambria Math" panose="02040503050406030204" pitchFamily="18" charset="0"/>
                              </a:rPr>
                            </m:ctrlPr>
                          </m:sSubPr>
                          <m:e>
                            <m:r>
                              <a:rPr lang="en-US" altLang="zh-CN" i="1" spc="-1">
                                <a:latin typeface="Cambria Math" panose="02040503050406030204" pitchFamily="18" charset="0"/>
                              </a:rPr>
                              <m:t>𝑐</m:t>
                            </m:r>
                          </m:e>
                          <m:sub>
                            <m:r>
                              <a:rPr lang="en-US" altLang="zh-CN" i="1" spc="-1">
                                <a:latin typeface="Cambria Math" panose="02040503050406030204" pitchFamily="18" charset="0"/>
                              </a:rPr>
                              <m:t>𝑘</m:t>
                            </m:r>
                          </m:sub>
                        </m:sSub>
                        <m:r>
                          <a:rPr lang="en-US" altLang="zh-CN" i="1" spc="-1">
                            <a:latin typeface="Cambria Math" panose="02040503050406030204" pitchFamily="18" charset="0"/>
                          </a:rPr>
                          <m:t>−1</m:t>
                        </m:r>
                      </m:sup>
                      <m:e>
                        <m:f>
                          <m:fPr>
                            <m:ctrlPr>
                              <a:rPr lang="en-US" altLang="zh-CN" i="1" spc="-1">
                                <a:latin typeface="Cambria Math" panose="02040503050406030204" pitchFamily="18" charset="0"/>
                              </a:rPr>
                            </m:ctrlPr>
                          </m:fPr>
                          <m:num>
                            <m:sSup>
                              <m:sSupPr>
                                <m:ctrlPr>
                                  <a:rPr lang="en-US" altLang="zh-CN" i="1" spc="-1">
                                    <a:latin typeface="Cambria Math" panose="02040503050406030204" pitchFamily="18" charset="0"/>
                                  </a:rPr>
                                </m:ctrlPr>
                              </m:sSupPr>
                              <m:e>
                                <m:r>
                                  <a:rPr lang="en-US" altLang="zh-CN" i="1" spc="-1">
                                    <a:latin typeface="Cambria Math" panose="02040503050406030204" pitchFamily="18" charset="0"/>
                                  </a:rPr>
                                  <m:t>𝑥</m:t>
                                </m:r>
                              </m:e>
                              <m:sup>
                                <m:r>
                                  <a:rPr lang="en-US" altLang="zh-CN" i="1" spc="-1">
                                    <a:latin typeface="Cambria Math" panose="02040503050406030204" pitchFamily="18" charset="0"/>
                                  </a:rPr>
                                  <m:t>𝑖</m:t>
                                </m:r>
                              </m:sup>
                            </m:sSup>
                          </m:num>
                          <m:den>
                            <m:r>
                              <a:rPr lang="en-US" altLang="zh-CN" i="1" spc="-1">
                                <a:latin typeface="Cambria Math" panose="02040503050406030204" pitchFamily="18" charset="0"/>
                              </a:rPr>
                              <m:t>𝑖</m:t>
                            </m:r>
                            <m:r>
                              <a:rPr lang="en-US" altLang="zh-CN" i="1" spc="-1">
                                <a:latin typeface="Cambria Math" panose="02040503050406030204" pitchFamily="18" charset="0"/>
                              </a:rPr>
                              <m:t>!</m:t>
                            </m:r>
                          </m:den>
                        </m:f>
                      </m:e>
                    </m:nary>
                  </m:oMath>
                </a14:m>
                <a:r>
                  <a:rPr lang="zh-CN" altLang="en-US" sz="1800" b="0" strike="noStrike" spc="-1" dirty="0">
                    <a:latin typeface="Arial"/>
                  </a:rPr>
                  <a:t>，将原式视为关于</a:t>
                </a:r>
                <a14:m>
                  <m:oMath xmlns:m="http://schemas.openxmlformats.org/officeDocument/2006/math">
                    <m:r>
                      <a:rPr lang="en-US" altLang="zh-CN" sz="1800" b="0" i="1" strike="noStrike" spc="-1" smtClean="0">
                        <a:latin typeface="Cambria Math" panose="02040503050406030204" pitchFamily="18" charset="0"/>
                      </a:rPr>
                      <m:t>𝑦</m:t>
                    </m:r>
                  </m:oMath>
                </a14:m>
                <a:r>
                  <a:rPr lang="zh-CN" altLang="en-US" sz="1800" b="0" strike="noStrike" spc="-1" dirty="0">
                    <a:latin typeface="Arial"/>
                  </a:rPr>
                  <a:t>的一个多项式（其系数为关于</a:t>
                </a:r>
                <a14:m>
                  <m:oMath xmlns:m="http://schemas.openxmlformats.org/officeDocument/2006/math">
                    <m:r>
                      <a:rPr lang="en-US" altLang="zh-CN" sz="1800" b="0" i="1" strike="noStrike" spc="-1" smtClean="0">
                        <a:latin typeface="Cambria Math" panose="02040503050406030204" pitchFamily="18" charset="0"/>
                      </a:rPr>
                      <m:t>𝑥</m:t>
                    </m:r>
                  </m:oMath>
                </a14:m>
                <a:r>
                  <a:rPr lang="zh-CN" altLang="en-US" sz="1800" b="0" strike="noStrike" spc="-1" dirty="0">
                    <a:latin typeface="Arial"/>
                  </a:rPr>
                  <a:t>的多项式）对</a:t>
                </a:r>
                <a14:m>
                  <m:oMath xmlns:m="http://schemas.openxmlformats.org/officeDocument/2006/math">
                    <m:r>
                      <a:rPr lang="en-US" altLang="zh-CN" sz="1800" b="0" i="1" strike="noStrike" spc="-1" smtClean="0">
                        <a:latin typeface="Cambria Math" panose="02040503050406030204" pitchFamily="18" charset="0"/>
                      </a:rPr>
                      <m:t>𝑦</m:t>
                    </m:r>
                  </m:oMath>
                </a14:m>
                <a:r>
                  <a:rPr lang="zh-CN" altLang="en-US" sz="1800" b="0" strike="noStrike" spc="-1" dirty="0">
                    <a:latin typeface="Arial"/>
                  </a:rPr>
                  <a:t>暴力卷积对</a:t>
                </a:r>
                <a14:m>
                  <m:oMath xmlns:m="http://schemas.openxmlformats.org/officeDocument/2006/math">
                    <m:r>
                      <a:rPr lang="en-US" altLang="zh-CN" sz="1800" b="0" i="1" strike="noStrike" spc="-1" smtClean="0">
                        <a:latin typeface="Cambria Math" panose="02040503050406030204" pitchFamily="18" charset="0"/>
                      </a:rPr>
                      <m:t>𝑥</m:t>
                    </m:r>
                  </m:oMath>
                </a14:m>
                <a:r>
                  <a:rPr lang="zh-CN" altLang="en-US" sz="1800" b="0" strike="noStrike" spc="-1" dirty="0">
                    <a:latin typeface="Arial"/>
                  </a:rPr>
                  <a:t>做</a:t>
                </a:r>
                <a:r>
                  <a:rPr lang="en-US" altLang="zh-CN" sz="1800" b="0" strike="noStrike" spc="-1" dirty="0">
                    <a:latin typeface="Arial"/>
                  </a:rPr>
                  <a:t>NTT</a:t>
                </a:r>
                <a:r>
                  <a:rPr lang="zh-CN" altLang="en-US" sz="1800" b="0" strike="noStrike" spc="-1" dirty="0">
                    <a:latin typeface="Arial"/>
                  </a:rPr>
                  <a:t>即可求出一坨形如</a:t>
                </a:r>
                <a:endParaRPr lang="en-US" altLang="zh-CN" sz="1800" b="0" strike="noStrike" spc="-1" dirty="0">
                  <a:latin typeface="Arial"/>
                </a:endParaRPr>
              </a:p>
              <a:p>
                <a:pPr>
                  <a:lnSpc>
                    <a:spcPct val="120000"/>
                  </a:lnSpc>
                  <a:buNone/>
                </a:pPr>
                <a14:m>
                  <m:oMathPara xmlns:m="http://schemas.openxmlformats.org/officeDocument/2006/math">
                    <m:oMathParaPr>
                      <m:jc m:val="centerGroup"/>
                    </m:oMathParaPr>
                    <m:oMath xmlns:m="http://schemas.openxmlformats.org/officeDocument/2006/math">
                      <m:nary>
                        <m:naryPr>
                          <m:chr m:val="∑"/>
                          <m:subHide m:val="on"/>
                          <m:supHide m:val="on"/>
                          <m:ctrlPr>
                            <a:rPr lang="en-US" altLang="zh-CN" sz="1800" b="0" i="1" strike="noStrike" spc="-1" smtClean="0">
                              <a:latin typeface="Cambria Math" panose="02040503050406030204" pitchFamily="18" charset="0"/>
                            </a:rPr>
                          </m:ctrlPr>
                        </m:naryPr>
                        <m:sub/>
                        <m:sup/>
                        <m:e>
                          <m:func>
                            <m:funcPr>
                              <m:ctrlPr>
                                <a:rPr lang="en-US" altLang="zh-CN" sz="1800" b="0" i="1" strike="noStrike" spc="-1" smtClean="0">
                                  <a:latin typeface="Cambria Math" panose="02040503050406030204" pitchFamily="18" charset="0"/>
                                </a:rPr>
                              </m:ctrlPr>
                            </m:funcPr>
                            <m:fName>
                              <m:sSup>
                                <m:sSupPr>
                                  <m:ctrlPr>
                                    <a:rPr lang="en-US" altLang="zh-CN" sz="1800" b="0" i="1" strike="noStrike" spc="-1" smtClean="0">
                                      <a:latin typeface="Cambria Math" panose="02040503050406030204" pitchFamily="18" charset="0"/>
                                    </a:rPr>
                                  </m:ctrlPr>
                                </m:sSupPr>
                                <m:e>
                                  <m:r>
                                    <m:rPr>
                                      <m:sty m:val="p"/>
                                    </m:rPr>
                                    <a:rPr lang="en-US" altLang="zh-CN" sz="1800" b="0" i="0" strike="noStrike" spc="-1" smtClean="0">
                                      <a:latin typeface="Cambria Math" panose="02040503050406030204" pitchFamily="18" charset="0"/>
                                    </a:rPr>
                                    <m:t>exp</m:t>
                                  </m:r>
                                </m:e>
                                <m:sup>
                                  <m:r>
                                    <a:rPr lang="en-US" altLang="zh-CN" sz="1800" b="0" i="1" strike="noStrike" spc="-1" smtClean="0">
                                      <a:latin typeface="Cambria Math" panose="02040503050406030204" pitchFamily="18" charset="0"/>
                                    </a:rPr>
                                    <m:t>𝑖</m:t>
                                  </m:r>
                                </m:sup>
                              </m:sSup>
                            </m:fName>
                            <m:e>
                              <m:r>
                                <a:rPr lang="en-US" altLang="zh-CN" sz="1800" b="0" i="1" strike="noStrike" spc="-1" smtClean="0">
                                  <a:latin typeface="Cambria Math" panose="02040503050406030204" pitchFamily="18" charset="0"/>
                                </a:rPr>
                                <m:t>𝑥</m:t>
                              </m:r>
                            </m:e>
                          </m:func>
                          <m:sSub>
                            <m:sSubPr>
                              <m:ctrlPr>
                                <a:rPr lang="en-US" altLang="zh-CN" sz="1800" b="0" i="1" strike="noStrike" spc="-1" smtClean="0">
                                  <a:latin typeface="Cambria Math" panose="02040503050406030204" pitchFamily="18" charset="0"/>
                                </a:rPr>
                              </m:ctrlPr>
                            </m:sSubPr>
                            <m:e>
                              <m:r>
                                <a:rPr lang="en-US" altLang="zh-CN" sz="1800" b="0" i="1" strike="noStrike" spc="-1" smtClean="0">
                                  <a:latin typeface="Cambria Math" panose="02040503050406030204" pitchFamily="18" charset="0"/>
                                </a:rPr>
                                <m:t>𝑓</m:t>
                              </m:r>
                            </m:e>
                            <m:sub>
                              <m:r>
                                <a:rPr lang="en-US" altLang="zh-CN" sz="1800" b="0" i="1" strike="noStrike" spc="-1" smtClean="0">
                                  <a:latin typeface="Cambria Math" panose="02040503050406030204" pitchFamily="18" charset="0"/>
                                </a:rPr>
                                <m:t>𝑖</m:t>
                              </m:r>
                            </m:sub>
                          </m:sSub>
                          <m:d>
                            <m:dPr>
                              <m:ctrlPr>
                                <a:rPr lang="en-US" altLang="zh-CN" sz="1800" b="0" i="1" strike="noStrike" spc="-1" smtClean="0">
                                  <a:latin typeface="Cambria Math" panose="02040503050406030204" pitchFamily="18" charset="0"/>
                                </a:rPr>
                              </m:ctrlPr>
                            </m:dPr>
                            <m:e>
                              <m:r>
                                <a:rPr lang="en-US" altLang="zh-CN" sz="1800" b="0" i="1" strike="noStrike" spc="-1" smtClean="0">
                                  <a:latin typeface="Cambria Math" panose="02040503050406030204" pitchFamily="18" charset="0"/>
                                </a:rPr>
                                <m:t>𝑥</m:t>
                              </m:r>
                            </m:e>
                          </m:d>
                        </m:e>
                      </m:nary>
                    </m:oMath>
                  </m:oMathPara>
                </a14:m>
                <a:endParaRPr lang="en-US" altLang="zh-CN" sz="1800" b="0" strike="noStrike" spc="-1" dirty="0">
                  <a:latin typeface="Arial"/>
                </a:endParaRPr>
              </a:p>
              <a:p>
                <a:pPr>
                  <a:lnSpc>
                    <a:spcPct val="120000"/>
                  </a:lnSpc>
                  <a:buNone/>
                </a:pPr>
                <a:r>
                  <a:rPr lang="zh-CN" altLang="en-US" spc="-1" dirty="0">
                    <a:latin typeface="Arial"/>
                  </a:rPr>
                  <a:t>的式子。对于每个询问扫一遍</a:t>
                </a:r>
                <a14:m>
                  <m:oMath xmlns:m="http://schemas.openxmlformats.org/officeDocument/2006/math">
                    <m:sSup>
                      <m:sSupPr>
                        <m:ctrlPr>
                          <a:rPr lang="en-US" altLang="zh-CN" b="0" i="1" spc="-1" smtClean="0">
                            <a:latin typeface="Cambria Math" panose="02040503050406030204" pitchFamily="18" charset="0"/>
                          </a:rPr>
                        </m:ctrlPr>
                      </m:sSupPr>
                      <m:e>
                        <m:r>
                          <a:rPr lang="en-US" altLang="zh-CN" b="0" i="1" spc="-1" smtClean="0">
                            <a:latin typeface="Cambria Math" panose="02040503050406030204" pitchFamily="18" charset="0"/>
                          </a:rPr>
                          <m:t>𝑦</m:t>
                        </m:r>
                      </m:e>
                      <m:sup>
                        <m:r>
                          <a:rPr lang="en-US" altLang="zh-CN" b="0" i="1" spc="-1" smtClean="0">
                            <a:latin typeface="Cambria Math" panose="02040503050406030204" pitchFamily="18" charset="0"/>
                          </a:rPr>
                          <m:t>𝑘</m:t>
                        </m:r>
                      </m:sup>
                    </m:sSup>
                  </m:oMath>
                </a14:m>
                <a:r>
                  <a:rPr lang="zh-CN" altLang="en-US" sz="1800" b="0" strike="noStrike" spc="-1" dirty="0">
                    <a:latin typeface="Arial"/>
                  </a:rPr>
                  <a:t>的系数即可</a:t>
                </a:r>
                <a:r>
                  <a:rPr lang="zh-CN" altLang="en-US" spc="-1" dirty="0">
                    <a:latin typeface="Arial"/>
                  </a:rPr>
                  <a:t>求出答案</a:t>
                </a:r>
                <a:r>
                  <a:rPr lang="zh-CN" altLang="en-US" sz="1800" b="0" strike="noStrike" spc="-1" dirty="0">
                    <a:latin typeface="Arial"/>
                  </a:rPr>
                  <a:t>。</a:t>
                </a:r>
                <a:endParaRPr lang="en-US" altLang="zh-CN" sz="1800" b="0" strike="noStrike" spc="-1" dirty="0">
                  <a:latin typeface="Arial"/>
                </a:endParaRPr>
              </a:p>
              <a:p>
                <a:pPr>
                  <a:lnSpc>
                    <a:spcPct val="120000"/>
                  </a:lnSpc>
                  <a:buNone/>
                </a:pPr>
                <a:r>
                  <a:rPr lang="zh-CN" altLang="en-US" spc="-1" dirty="0">
                    <a:latin typeface="Arial"/>
                  </a:rPr>
                  <a:t>最终复杂度  </a:t>
                </a:r>
                <a14:m>
                  <m:oMath xmlns:m="http://schemas.openxmlformats.org/officeDocument/2006/math">
                    <m:r>
                      <a:rPr lang="en-US" altLang="zh-CN" b="0" i="1" spc="-1" smtClean="0">
                        <a:latin typeface="Cambria Math" panose="02040503050406030204" pitchFamily="18" charset="0"/>
                      </a:rPr>
                      <m:t>𝑂</m:t>
                    </m:r>
                    <m:d>
                      <m:dPr>
                        <m:ctrlPr>
                          <a:rPr lang="en-US" altLang="zh-CN" b="0" i="1" spc="-1" smtClean="0">
                            <a:latin typeface="Cambria Math" panose="02040503050406030204" pitchFamily="18" charset="0"/>
                          </a:rPr>
                        </m:ctrlPr>
                      </m:dPr>
                      <m:e>
                        <m:sSup>
                          <m:sSupPr>
                            <m:ctrlPr>
                              <a:rPr lang="en-US" altLang="zh-CN" b="0" i="1" spc="-1" smtClean="0">
                                <a:latin typeface="Cambria Math" panose="02040503050406030204" pitchFamily="18" charset="0"/>
                              </a:rPr>
                            </m:ctrlPr>
                          </m:sSupPr>
                          <m:e>
                            <m:r>
                              <a:rPr lang="en-US" altLang="zh-CN" b="0" i="1" spc="-1" smtClean="0">
                                <a:latin typeface="Cambria Math" panose="02040503050406030204" pitchFamily="18" charset="0"/>
                              </a:rPr>
                              <m:t>𝑤</m:t>
                            </m:r>
                          </m:e>
                          <m:sup>
                            <m:r>
                              <a:rPr lang="en-US" altLang="zh-CN" b="0" i="1" spc="-1" smtClean="0">
                                <a:latin typeface="Cambria Math" panose="02040503050406030204" pitchFamily="18" charset="0"/>
                              </a:rPr>
                              <m:t>2</m:t>
                            </m:r>
                          </m:sup>
                        </m:sSup>
                        <m:r>
                          <a:rPr lang="en-US" altLang="zh-CN" b="0" i="1" spc="-1" smtClean="0">
                            <a:latin typeface="Cambria Math" panose="02040503050406030204" pitchFamily="18" charset="0"/>
                          </a:rPr>
                          <m:t>𝑐</m:t>
                        </m:r>
                        <m:func>
                          <m:funcPr>
                            <m:ctrlPr>
                              <a:rPr lang="en-US" altLang="zh-CN" b="0" i="1" spc="-1" smtClean="0">
                                <a:latin typeface="Cambria Math" panose="02040503050406030204" pitchFamily="18" charset="0"/>
                              </a:rPr>
                            </m:ctrlPr>
                          </m:funcPr>
                          <m:fName>
                            <m:r>
                              <m:rPr>
                                <m:sty m:val="p"/>
                              </m:rPr>
                              <a:rPr lang="en-US" altLang="zh-CN" b="0" i="0" spc="-1" smtClean="0">
                                <a:latin typeface="Cambria Math" panose="02040503050406030204" pitchFamily="18" charset="0"/>
                              </a:rPr>
                              <m:t>log</m:t>
                            </m:r>
                          </m:fName>
                          <m:e>
                            <m:r>
                              <a:rPr lang="en-US" altLang="zh-CN" b="0" i="1" spc="-1" smtClean="0">
                                <a:latin typeface="Cambria Math" panose="02040503050406030204" pitchFamily="18" charset="0"/>
                              </a:rPr>
                              <m:t>𝑐</m:t>
                            </m:r>
                          </m:e>
                        </m:func>
                        <m:r>
                          <a:rPr lang="en-US" altLang="zh-CN" b="0" i="1" spc="-1" smtClean="0">
                            <a:latin typeface="Cambria Math" panose="02040503050406030204" pitchFamily="18" charset="0"/>
                          </a:rPr>
                          <m:t>+</m:t>
                        </m:r>
                        <m:r>
                          <a:rPr lang="en-US" altLang="zh-CN" b="0" i="1" spc="-1" smtClean="0">
                            <a:latin typeface="Cambria Math" panose="02040503050406030204" pitchFamily="18" charset="0"/>
                          </a:rPr>
                          <m:t>𝑄𝑤𝑐</m:t>
                        </m:r>
                      </m:e>
                    </m:d>
                    <m:r>
                      <a:rPr lang="zh-CN" altLang="en-US" i="1" spc="-1">
                        <a:latin typeface="Cambria Math" panose="02040503050406030204" pitchFamily="18" charset="0"/>
                      </a:rPr>
                      <m:t>，</m:t>
                    </m:r>
                  </m:oMath>
                </a14:m>
                <a:r>
                  <a:rPr lang="zh-CN" altLang="en-US" sz="1800" b="0" strike="noStrike" spc="-1" dirty="0">
                    <a:latin typeface="Arial"/>
                  </a:rPr>
                  <a:t>其中</a:t>
                </a:r>
                <a14:m>
                  <m:oMath xmlns:m="http://schemas.openxmlformats.org/officeDocument/2006/math">
                    <m:r>
                      <a:rPr lang="en-US" altLang="zh-CN" sz="1800" b="0" i="1" strike="noStrike" spc="-1" dirty="0" smtClean="0">
                        <a:latin typeface="Cambria Math" panose="02040503050406030204" pitchFamily="18" charset="0"/>
                      </a:rPr>
                      <m:t>𝑐</m:t>
                    </m:r>
                  </m:oMath>
                </a14:m>
                <a:r>
                  <a:rPr lang="zh-CN" altLang="en-US" sz="1800" b="0" strike="noStrike" spc="-1" dirty="0">
                    <a:latin typeface="Arial"/>
                  </a:rPr>
                  <a:t>为所有</a:t>
                </a:r>
                <a14:m>
                  <m:oMath xmlns:m="http://schemas.openxmlformats.org/officeDocument/2006/math">
                    <m:sSub>
                      <m:sSubPr>
                        <m:ctrlPr>
                          <a:rPr lang="en-US" altLang="zh-CN" sz="1800" b="0" i="1" strike="noStrike" spc="-1" smtClean="0">
                            <a:latin typeface="Cambria Math" panose="02040503050406030204" pitchFamily="18" charset="0"/>
                          </a:rPr>
                        </m:ctrlPr>
                      </m:sSubPr>
                      <m:e>
                        <m:r>
                          <a:rPr lang="en-US" altLang="zh-CN" sz="1800" b="0" i="1" strike="noStrike" spc="-1" smtClean="0">
                            <a:latin typeface="Cambria Math" panose="02040503050406030204" pitchFamily="18" charset="0"/>
                          </a:rPr>
                          <m:t>𝑐</m:t>
                        </m:r>
                      </m:e>
                      <m:sub>
                        <m:r>
                          <a:rPr lang="en-US" altLang="zh-CN" sz="1800" b="0" i="1" strike="noStrike" spc="-1" smtClean="0">
                            <a:latin typeface="Cambria Math" panose="02040503050406030204" pitchFamily="18" charset="0"/>
                          </a:rPr>
                          <m:t>𝑖</m:t>
                        </m:r>
                      </m:sub>
                    </m:sSub>
                  </m:oMath>
                </a14:m>
                <a:r>
                  <a:rPr lang="zh-CN" altLang="en-US" sz="1800" b="0" strike="noStrike" spc="-1" dirty="0">
                    <a:latin typeface="Arial"/>
                  </a:rPr>
                  <a:t>之和，</a:t>
                </a:r>
                <a14:m>
                  <m:oMath xmlns:m="http://schemas.openxmlformats.org/officeDocument/2006/math">
                    <m:r>
                      <a:rPr lang="en-US" altLang="zh-CN" sz="1800" b="0" i="1" strike="noStrike" spc="-1" smtClean="0">
                        <a:latin typeface="Cambria Math" panose="02040503050406030204" pitchFamily="18" charset="0"/>
                      </a:rPr>
                      <m:t>𝑤</m:t>
                    </m:r>
                    <m:r>
                      <a:rPr lang="en-US" altLang="zh-CN" sz="1800" b="0" i="1" strike="noStrike" spc="-1" smtClean="0">
                        <a:latin typeface="Cambria Math" panose="02040503050406030204" pitchFamily="18" charset="0"/>
                      </a:rPr>
                      <m:t>=10</m:t>
                    </m:r>
                  </m:oMath>
                </a14:m>
                <a:r>
                  <a:rPr lang="zh-CN" altLang="en-US" sz="1800" b="0" strike="noStrike" spc="-1" dirty="0">
                    <a:latin typeface="Arial"/>
                  </a:rPr>
                  <a:t>。</a:t>
                </a:r>
                <a:endParaRPr lang="en-US" sz="1800" b="0" strike="noStrike" spc="-1" dirty="0">
                  <a:latin typeface="Arial"/>
                </a:endParaRPr>
              </a:p>
            </p:txBody>
          </p:sp>
        </mc:Choice>
        <mc:Fallback xmlns="">
          <p:sp>
            <p:nvSpPr>
              <p:cNvPr id="103" name="标题 1"/>
              <p:cNvSpPr>
                <a:spLocks noRot="1" noChangeAspect="1" noMove="1" noResize="1" noEditPoints="1" noAdjustHandles="1" noChangeArrowheads="1" noChangeShapeType="1" noTextEdit="1"/>
              </p:cNvSpPr>
              <p:nvPr/>
            </p:nvSpPr>
            <p:spPr>
              <a:xfrm>
                <a:off x="838080" y="2240280"/>
                <a:ext cx="10515240" cy="3320280"/>
              </a:xfrm>
              <a:prstGeom prst="rect">
                <a:avLst/>
              </a:prstGeom>
              <a:blipFill>
                <a:blip r:embed="rId5"/>
                <a:stretch>
                  <a:fillRect l="-464" t="-184" r="-58" b="-16544"/>
                </a:stretch>
              </a:blipFill>
              <a:ln w="0">
                <a:noFill/>
              </a:ln>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D. Jobs (Easy Version)</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题目大意</a:t>
            </a:r>
          </a:p>
        </p:txBody>
      </p:sp>
      <mc:AlternateContent xmlns:mc="http://schemas.openxmlformats.org/markup-compatibility/2006" xmlns:a14="http://schemas.microsoft.com/office/drawing/2010/main">
        <mc:Choice Requires="a14">
          <p:sp>
            <p:nvSpPr>
              <p:cNvPr id="11" name="标题 1">
                <a:extLst>
                  <a:ext uri="{FF2B5EF4-FFF2-40B4-BE49-F238E27FC236}">
                    <a16:creationId xmlns:a16="http://schemas.microsoft.com/office/drawing/2014/main" id="{01001809-243E-C77D-3569-750ED697BBCF}"/>
                  </a:ext>
                </a:extLst>
              </p:cNvPr>
              <p:cNvSpPr txBox="1">
                <a:spLocks/>
              </p:cNvSpPr>
              <p:nvPr/>
            </p:nvSpPr>
            <p:spPr>
              <a:xfrm>
                <a:off x="838200" y="2832481"/>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1" lang="zh-CN" altLang="en-US" sz="1800" dirty="0">
                    <a:solidFill>
                      <a:schemeClr val="tx2"/>
                    </a:solidFill>
                    <a:latin typeface="HarmonyOS Sans SC Medium" pitchFamily="2" charset="-122"/>
                    <a:ea typeface="HarmonyOS Sans SC Medium" pitchFamily="2" charset="-122"/>
                  </a:rPr>
                  <a:t>有</a:t>
                </a:r>
                <a14:m>
                  <m:oMath xmlns:m="http://schemas.openxmlformats.org/officeDocument/2006/math">
                    <m:r>
                      <a:rPr kumimoji="1" lang="en-US" altLang="zh-CN" sz="1800" b="0" i="0" smtClean="0">
                        <a:solidFill>
                          <a:schemeClr val="tx2"/>
                        </a:solidFill>
                        <a:latin typeface="Cambria Math" panose="02040503050406030204" pitchFamily="18" charset="0"/>
                        <a:ea typeface="HarmonyOS Sans SC Medium" pitchFamily="2" charset="-122"/>
                      </a:rPr>
                      <m:t> </m:t>
                    </m:r>
                    <m:r>
                      <a:rPr kumimoji="1" lang="en-US" altLang="zh-CN" sz="1800" b="0" i="1" smtClean="0">
                        <a:solidFill>
                          <a:schemeClr val="tx2"/>
                        </a:solidFill>
                        <a:latin typeface="Cambria Math" panose="02040503050406030204" pitchFamily="18" charset="0"/>
                        <a:ea typeface="HarmonyOS Sans SC Medium" pitchFamily="2" charset="-122"/>
                      </a:rPr>
                      <m:t>𝑛</m:t>
                    </m:r>
                  </m:oMath>
                </a14:m>
                <a:r>
                  <a:rPr kumimoji="1" lang="en-US" altLang="zh-CN" sz="1800" dirty="0">
                    <a:solidFill>
                      <a:schemeClr val="tx2"/>
                    </a:solidFill>
                    <a:latin typeface="HarmonyOS Sans SC Medium" pitchFamily="2" charset="-122"/>
                    <a:ea typeface="HarmonyOS Sans SC Medium" pitchFamily="2" charset="-122"/>
                  </a:rPr>
                  <a:t> </a:t>
                </a:r>
                <a:r>
                  <a:rPr kumimoji="1" lang="zh-CN" altLang="en-US" sz="1800" dirty="0">
                    <a:solidFill>
                      <a:schemeClr val="tx2"/>
                    </a:solidFill>
                    <a:latin typeface="HarmonyOS Sans SC Medium" pitchFamily="2" charset="-122"/>
                    <a:ea typeface="HarmonyOS Sans SC Medium" pitchFamily="2" charset="-122"/>
                  </a:rPr>
                  <a:t>个公司，第</a:t>
                </a:r>
                <a14:m>
                  <m:oMath xmlns:m="http://schemas.openxmlformats.org/officeDocument/2006/math">
                    <m:r>
                      <a:rPr kumimoji="1" lang="en-US" altLang="zh-CN" sz="1800" b="0" i="0" smtClean="0">
                        <a:solidFill>
                          <a:schemeClr val="tx2"/>
                        </a:solidFill>
                        <a:latin typeface="Cambria Math" panose="02040503050406030204" pitchFamily="18" charset="0"/>
                        <a:ea typeface="HarmonyOS Sans SC Medium" pitchFamily="2" charset="-122"/>
                      </a:rPr>
                      <m:t> </m:t>
                    </m:r>
                    <m:r>
                      <a:rPr kumimoji="1" lang="en-US" altLang="zh-CN" sz="1800" b="0" i="1" smtClean="0">
                        <a:solidFill>
                          <a:schemeClr val="tx2"/>
                        </a:solidFill>
                        <a:latin typeface="Cambria Math" panose="02040503050406030204" pitchFamily="18" charset="0"/>
                        <a:ea typeface="HarmonyOS Sans SC Medium" pitchFamily="2" charset="-122"/>
                      </a:rPr>
                      <m:t>𝑖</m:t>
                    </m:r>
                    <m:r>
                      <a:rPr kumimoji="1" lang="en-US" altLang="zh-CN" sz="1800" b="0" i="1" smtClean="0">
                        <a:solidFill>
                          <a:schemeClr val="tx2"/>
                        </a:solidFill>
                        <a:latin typeface="Cambria Math" panose="02040503050406030204" pitchFamily="18" charset="0"/>
                        <a:ea typeface="HarmonyOS Sans SC Medium" pitchFamily="2" charset="-122"/>
                      </a:rPr>
                      <m:t> </m:t>
                    </m:r>
                  </m:oMath>
                </a14:m>
                <a:r>
                  <a:rPr kumimoji="1" lang="zh-CN" altLang="en-US" sz="1800" dirty="0">
                    <a:solidFill>
                      <a:schemeClr val="tx2"/>
                    </a:solidFill>
                    <a:latin typeface="HarmonyOS Sans SC Medium" pitchFamily="2" charset="-122"/>
                    <a:ea typeface="HarmonyOS Sans SC Medium" pitchFamily="2" charset="-122"/>
                  </a:rPr>
                  <a:t>个公司有</a:t>
                </a:r>
                <a14:m>
                  <m:oMath xmlns:m="http://schemas.openxmlformats.org/officeDocument/2006/math">
                    <m:r>
                      <a:rPr kumimoji="1" lang="en-US" altLang="zh-CN" sz="1800" b="0" i="0" smtClean="0">
                        <a:solidFill>
                          <a:schemeClr val="tx2"/>
                        </a:solidFill>
                        <a:latin typeface="Cambria Math" panose="02040503050406030204" pitchFamily="18" charset="0"/>
                        <a:ea typeface="HarmonyOS Sans SC Medium" pitchFamily="2" charset="-122"/>
                      </a:rPr>
                      <m:t> </m:t>
                    </m:r>
                    <m:sSub>
                      <m:sSubPr>
                        <m:ctrlPr>
                          <a:rPr kumimoji="1" lang="en-US" altLang="zh-CN" sz="1800" b="0" i="1" smtClean="0">
                            <a:solidFill>
                              <a:schemeClr val="tx2"/>
                            </a:solidFill>
                            <a:latin typeface="Cambria Math" panose="02040503050406030204" pitchFamily="18" charset="0"/>
                            <a:ea typeface="HarmonyOS Sans SC Medium" pitchFamily="2" charset="-122"/>
                          </a:rPr>
                        </m:ctrlPr>
                      </m:sSubPr>
                      <m:e>
                        <m:r>
                          <a:rPr kumimoji="1" lang="en-US" altLang="zh-CN" sz="1800" b="0" i="1" smtClean="0">
                            <a:solidFill>
                              <a:schemeClr val="tx2"/>
                            </a:solidFill>
                            <a:latin typeface="Cambria Math" panose="02040503050406030204" pitchFamily="18" charset="0"/>
                            <a:ea typeface="HarmonyOS Sans SC Medium" pitchFamily="2" charset="-122"/>
                          </a:rPr>
                          <m:t>𝑚</m:t>
                        </m:r>
                      </m:e>
                      <m:sub>
                        <m:r>
                          <a:rPr kumimoji="1" lang="en-US" altLang="zh-CN" sz="1800" b="0" i="1" smtClean="0">
                            <a:solidFill>
                              <a:schemeClr val="tx2"/>
                            </a:solidFill>
                            <a:latin typeface="Cambria Math" panose="02040503050406030204" pitchFamily="18" charset="0"/>
                            <a:ea typeface="HarmonyOS Sans SC Medium" pitchFamily="2" charset="-122"/>
                          </a:rPr>
                          <m:t>𝑖</m:t>
                        </m:r>
                      </m:sub>
                    </m:sSub>
                  </m:oMath>
                </a14:m>
                <a:r>
                  <a:rPr kumimoji="1" lang="en-US" altLang="zh-CN" sz="1800" dirty="0">
                    <a:solidFill>
                      <a:schemeClr val="tx2"/>
                    </a:solidFill>
                    <a:latin typeface="HarmonyOS Sans SC Medium" pitchFamily="2" charset="-122"/>
                    <a:ea typeface="HarmonyOS Sans SC Medium" pitchFamily="2" charset="-122"/>
                  </a:rPr>
                  <a:t> </a:t>
                </a:r>
                <a:r>
                  <a:rPr kumimoji="1" lang="zh-CN" altLang="en-US" sz="1800" dirty="0">
                    <a:solidFill>
                      <a:schemeClr val="tx2"/>
                    </a:solidFill>
                    <a:latin typeface="HarmonyOS Sans SC Medium" pitchFamily="2" charset="-122"/>
                    <a:ea typeface="HarmonyOS Sans SC Medium" pitchFamily="2" charset="-122"/>
                  </a:rPr>
                  <a:t>个工作，每个工作对三个能力分别有数值要求，必须三个能力都达标才能胜任这份工作。一个人只要能胜任一个公司的任意一份工作就可以去这个公司工作。</a:t>
                </a:r>
                <a:endParaRPr kumimoji="1" lang="en-US" altLang="zh-CN" sz="1800" dirty="0">
                  <a:solidFill>
                    <a:schemeClr val="tx2"/>
                  </a:solidFill>
                  <a:latin typeface="HarmonyOS Sans SC Medium" pitchFamily="2" charset="-122"/>
                  <a:ea typeface="HarmonyOS Sans SC Medium" pitchFamily="2" charset="-122"/>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1" lang="zh-CN" altLang="en-US" sz="1800" dirty="0">
                    <a:solidFill>
                      <a:schemeClr val="tx2"/>
                    </a:solidFill>
                    <a:latin typeface="HarmonyOS Sans SC Medium" pitchFamily="2" charset="-122"/>
                    <a:ea typeface="HarmonyOS Sans SC Medium" pitchFamily="2" charset="-122"/>
                  </a:rPr>
                  <a:t>询问 </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Medium" pitchFamily="2" charset="-122"/>
                      </a:rPr>
                      <m:t>𝑞</m:t>
                    </m:r>
                  </m:oMath>
                </a14:m>
                <a:r>
                  <a:rPr kumimoji="1" lang="en-US" altLang="zh-CN" sz="1800" dirty="0">
                    <a:solidFill>
                      <a:schemeClr val="tx2"/>
                    </a:solidFill>
                    <a:latin typeface="HarmonyOS Sans SC Medium" pitchFamily="2" charset="-122"/>
                    <a:ea typeface="HarmonyOS Sans SC Medium" pitchFamily="2" charset="-122"/>
                  </a:rPr>
                  <a:t> </a:t>
                </a:r>
                <a:r>
                  <a:rPr kumimoji="1" lang="zh-CN" altLang="en-US" sz="1800" dirty="0">
                    <a:solidFill>
                      <a:schemeClr val="tx2"/>
                    </a:solidFill>
                    <a:latin typeface="HarmonyOS Sans SC Medium" pitchFamily="2" charset="-122"/>
                    <a:ea typeface="HarmonyOS Sans SC Medium" pitchFamily="2" charset="-122"/>
                  </a:rPr>
                  <a:t>次，每次询问一个三元组，代表一个人三个能力的数值，求这个人可以去多少个公司工作。</a:t>
                </a:r>
                <a:endParaRPr kumimoji="1" lang="en-US" altLang="zh-CN" sz="1800" dirty="0">
                  <a:solidFill>
                    <a:schemeClr val="tx2"/>
                  </a:solidFill>
                  <a:latin typeface="HarmonyOS Sans SC Medium" pitchFamily="2" charset="-122"/>
                  <a:ea typeface="HarmonyOS Sans SC Medium" pitchFamily="2" charset="-122"/>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1" lang="zh-CN" altLang="en-US" sz="1800" dirty="0">
                    <a:solidFill>
                      <a:schemeClr val="tx2"/>
                    </a:solidFill>
                    <a:latin typeface="HarmonyOS Sans SC Medium" pitchFamily="2" charset="-122"/>
                    <a:ea typeface="HarmonyOS Sans SC Medium" pitchFamily="2" charset="-122"/>
                  </a:rPr>
                  <a:t>强制在线。</a:t>
                </a:r>
                <a:endParaRPr kumimoji="1" lang="en-US" altLang="zh-CN" sz="1800" dirty="0">
                  <a:solidFill>
                    <a:schemeClr val="tx2"/>
                  </a:solidFill>
                  <a:latin typeface="HarmonyOS Sans SC Medium" pitchFamily="2" charset="-122"/>
                  <a:ea typeface="HarmonyOS Sans SC Medium" pitchFamily="2" charset="-122"/>
                </a:endParaRPr>
              </a:p>
              <a:p>
                <a:pPr marL="285750" lvl="0" indent="-285750">
                  <a:lnSpc>
                    <a:spcPct val="120000"/>
                  </a:lnSpc>
                  <a:buFont typeface="Arial" panose="020B0604020202020204" pitchFamily="34" charset="0"/>
                  <a:buChar char="•"/>
                  <a:defRPr/>
                </a:pP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Medium" pitchFamily="2" charset="-122"/>
                      </a:rPr>
                      <m:t>𝑛</m:t>
                    </m:r>
                    <m:r>
                      <a:rPr kumimoji="1" lang="en-US" altLang="zh-CN" sz="1800" b="0" i="1" smtClean="0">
                        <a:solidFill>
                          <a:schemeClr val="tx2"/>
                        </a:solidFill>
                        <a:latin typeface="Cambria Math" panose="02040503050406030204" pitchFamily="18" charset="0"/>
                        <a:ea typeface="HarmonyOS Sans SC Medium" pitchFamily="2" charset="-122"/>
                      </a:rPr>
                      <m:t>≤10,</m:t>
                    </m:r>
                    <m:nary>
                      <m:naryPr>
                        <m:chr m:val="∑"/>
                        <m:subHide m:val="on"/>
                        <m:supHide m:val="on"/>
                        <m:ctrlPr>
                          <a:rPr kumimoji="1" lang="en-US" altLang="zh-CN" sz="1800" i="1" smtClean="0">
                            <a:solidFill>
                              <a:schemeClr val="tx2"/>
                            </a:solidFill>
                            <a:latin typeface="Cambria Math" panose="02040503050406030204" pitchFamily="18" charset="0"/>
                            <a:ea typeface="HarmonyOS Sans SC Medium" pitchFamily="2" charset="-122"/>
                          </a:rPr>
                        </m:ctrlPr>
                      </m:naryPr>
                      <m:sub/>
                      <m:sup/>
                      <m:e>
                        <m:sSub>
                          <m:sSubPr>
                            <m:ctrlPr>
                              <a:rPr kumimoji="1" lang="en-US" altLang="zh-CN" sz="1800" b="0" i="1" smtClean="0">
                                <a:solidFill>
                                  <a:schemeClr val="tx2"/>
                                </a:solidFill>
                                <a:latin typeface="Cambria Math" panose="02040503050406030204" pitchFamily="18" charset="0"/>
                                <a:ea typeface="HarmonyOS Sans SC Medium" pitchFamily="2" charset="-122"/>
                              </a:rPr>
                            </m:ctrlPr>
                          </m:sSubPr>
                          <m:e>
                            <m:r>
                              <a:rPr kumimoji="1" lang="en-US" altLang="zh-CN" sz="1800" b="0" i="1" smtClean="0">
                                <a:solidFill>
                                  <a:schemeClr val="tx2"/>
                                </a:solidFill>
                                <a:latin typeface="Cambria Math" panose="02040503050406030204" pitchFamily="18" charset="0"/>
                                <a:ea typeface="HarmonyOS Sans SC Medium" pitchFamily="2" charset="-122"/>
                              </a:rPr>
                              <m:t>𝑚</m:t>
                            </m:r>
                          </m:e>
                          <m:sub>
                            <m:r>
                              <a:rPr kumimoji="1" lang="en-US" altLang="zh-CN" sz="1800" b="0" i="1" smtClean="0">
                                <a:solidFill>
                                  <a:schemeClr val="tx2"/>
                                </a:solidFill>
                                <a:latin typeface="Cambria Math" panose="02040503050406030204" pitchFamily="18" charset="0"/>
                                <a:ea typeface="HarmonyOS Sans SC Medium" pitchFamily="2" charset="-122"/>
                              </a:rPr>
                              <m:t>𝑖</m:t>
                            </m:r>
                          </m:sub>
                        </m:sSub>
                        <m:r>
                          <a:rPr kumimoji="1" lang="en-US" altLang="zh-CN" sz="1800" b="0" i="1" smtClean="0">
                            <a:solidFill>
                              <a:schemeClr val="tx2"/>
                            </a:solidFill>
                            <a:latin typeface="Cambria Math" panose="02040503050406030204" pitchFamily="18" charset="0"/>
                            <a:ea typeface="Cambria Math" panose="02040503050406030204" pitchFamily="18" charset="0"/>
                          </a:rPr>
                          <m:t>≤</m:t>
                        </m:r>
                        <m:sSup>
                          <m:sSupPr>
                            <m:ctrlPr>
                              <a:rPr kumimoji="1" lang="en-US" altLang="zh-CN" sz="1800" b="0" i="1" smtClean="0">
                                <a:solidFill>
                                  <a:schemeClr val="tx2"/>
                                </a:solidFill>
                                <a:latin typeface="Cambria Math" panose="02040503050406030204" pitchFamily="18" charset="0"/>
                                <a:ea typeface="Cambria Math" panose="02040503050406030204" pitchFamily="18" charset="0"/>
                              </a:rPr>
                            </m:ctrlPr>
                          </m:sSupPr>
                          <m:e>
                            <m:r>
                              <a:rPr kumimoji="1" lang="en-US" altLang="zh-CN" sz="1800" b="0" i="1" smtClean="0">
                                <a:solidFill>
                                  <a:schemeClr val="tx2"/>
                                </a:solidFill>
                                <a:latin typeface="Cambria Math" panose="02040503050406030204" pitchFamily="18" charset="0"/>
                                <a:ea typeface="Cambria Math" panose="02040503050406030204" pitchFamily="18" charset="0"/>
                              </a:rPr>
                              <m:t>10</m:t>
                            </m:r>
                          </m:e>
                          <m:sup>
                            <m:r>
                              <a:rPr kumimoji="1" lang="en-US" altLang="zh-CN" sz="1800" b="0" i="1" smtClean="0">
                                <a:solidFill>
                                  <a:schemeClr val="tx2"/>
                                </a:solidFill>
                                <a:latin typeface="Cambria Math" panose="02040503050406030204" pitchFamily="18" charset="0"/>
                                <a:ea typeface="Cambria Math" panose="02040503050406030204" pitchFamily="18" charset="0"/>
                              </a:rPr>
                              <m:t>6</m:t>
                            </m:r>
                          </m:sup>
                        </m:sSup>
                      </m:e>
                    </m:nary>
                    <m:r>
                      <a:rPr kumimoji="1" lang="zh-CN" altLang="en-US" sz="1800" b="0" i="0" smtClean="0">
                        <a:solidFill>
                          <a:schemeClr val="tx2"/>
                        </a:solidFill>
                        <a:latin typeface="Cambria Math" panose="02040503050406030204" pitchFamily="18" charset="0"/>
                        <a:ea typeface="HarmonyOS Sans SC Medium" pitchFamily="2" charset="-122"/>
                      </a:rPr>
                      <m:t>，</m:t>
                    </m:r>
                    <m:r>
                      <a:rPr kumimoji="1" lang="en-US" altLang="zh-CN" sz="1800" i="1">
                        <a:solidFill>
                          <a:schemeClr val="tx2"/>
                        </a:solidFill>
                        <a:latin typeface="Cambria Math" panose="02040503050406030204" pitchFamily="18" charset="0"/>
                        <a:ea typeface="Cambria Math" panose="02040503050406030204" pitchFamily="18" charset="0"/>
                      </a:rPr>
                      <m:t>𝑞</m:t>
                    </m:r>
                    <m:r>
                      <a:rPr kumimoji="1" lang="en-US" altLang="zh-CN" sz="1800" i="1">
                        <a:solidFill>
                          <a:schemeClr val="tx2"/>
                        </a:solidFill>
                        <a:latin typeface="Cambria Math" panose="02040503050406030204" pitchFamily="18" charset="0"/>
                        <a:ea typeface="Cambria Math" panose="02040503050406030204" pitchFamily="18" charset="0"/>
                      </a:rPr>
                      <m:t>≤2×</m:t>
                    </m:r>
                    <m:sSup>
                      <m:sSupPr>
                        <m:ctrlPr>
                          <a:rPr kumimoji="1" lang="en-US" altLang="zh-CN" sz="1800" i="1">
                            <a:solidFill>
                              <a:schemeClr val="tx2"/>
                            </a:solidFill>
                            <a:latin typeface="Cambria Math" panose="02040503050406030204" pitchFamily="18" charset="0"/>
                            <a:ea typeface="Cambria Math" panose="02040503050406030204" pitchFamily="18" charset="0"/>
                          </a:rPr>
                        </m:ctrlPr>
                      </m:sSupPr>
                      <m:e>
                        <m:r>
                          <a:rPr kumimoji="1" lang="en-US" altLang="zh-CN" sz="1800" i="1">
                            <a:solidFill>
                              <a:schemeClr val="tx2"/>
                            </a:solidFill>
                            <a:latin typeface="Cambria Math" panose="02040503050406030204" pitchFamily="18" charset="0"/>
                            <a:ea typeface="Cambria Math" panose="02040503050406030204" pitchFamily="18" charset="0"/>
                          </a:rPr>
                          <m:t>10</m:t>
                        </m:r>
                      </m:e>
                      <m:sup>
                        <m:r>
                          <a:rPr kumimoji="1" lang="en-US" altLang="zh-CN" sz="1800" i="1">
                            <a:solidFill>
                              <a:schemeClr val="tx2"/>
                            </a:solidFill>
                            <a:latin typeface="Cambria Math" panose="02040503050406030204" pitchFamily="18" charset="0"/>
                            <a:ea typeface="Cambria Math" panose="02040503050406030204" pitchFamily="18" charset="0"/>
                          </a:rPr>
                          <m:t>6</m:t>
                        </m:r>
                      </m:sup>
                    </m:sSup>
                  </m:oMath>
                </a14:m>
                <a:r>
                  <a:rPr kumimoji="1" lang="zh-CN" altLang="en-US" sz="1800" dirty="0">
                    <a:solidFill>
                      <a:schemeClr val="tx2"/>
                    </a:solidFill>
                    <a:latin typeface="HarmonyOS Sans SC Medium" pitchFamily="2" charset="-122"/>
                    <a:ea typeface="HarmonyOS Sans SC Medium" pitchFamily="2" charset="-122"/>
                  </a:rPr>
                  <a:t>，能力的数值不超过</a:t>
                </a:r>
                <a:r>
                  <a:rPr kumimoji="1" lang="en-US" altLang="zh-CN" sz="1800" dirty="0">
                    <a:solidFill>
                      <a:schemeClr val="tx2"/>
                    </a:solidFill>
                    <a:latin typeface="HarmonyOS Sans SC Medium" pitchFamily="2" charset="-122"/>
                    <a:ea typeface="HarmonyOS Sans SC Medium" pitchFamily="2" charset="-122"/>
                  </a:rPr>
                  <a:t>400</a:t>
                </a:r>
              </a:p>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zh-CN" sz="1800" b="0" i="0" spc="0" dirty="0">
                  <a:solidFill>
                    <a:schemeClr val="tx2"/>
                  </a:solidFill>
                  <a:latin typeface="HarmonyOS Sans SC Medium" pitchFamily="2" charset="-122"/>
                  <a:ea typeface="HarmonyOS Sans SC Medium" pitchFamily="2" charset="-122"/>
                </a:endParaRPr>
              </a:p>
            </p:txBody>
          </p:sp>
        </mc:Choice>
        <mc:Fallback xmlns="">
          <p:sp>
            <p:nvSpPr>
              <p:cNvPr id="11" name="标题 1">
                <a:extLst>
                  <a:ext uri="{FF2B5EF4-FFF2-40B4-BE49-F238E27FC236}">
                    <a16:creationId xmlns:a16="http://schemas.microsoft.com/office/drawing/2014/main" id="{01001809-243E-C77D-3569-750ED697BBCF}"/>
                  </a:ext>
                </a:extLst>
              </p:cNvPr>
              <p:cNvSpPr txBox="1">
                <a:spLocks noRot="1" noChangeAspect="1" noMove="1" noResize="1" noEditPoints="1" noAdjustHandles="1" noChangeArrowheads="1" noChangeShapeType="1" noTextEdit="1"/>
              </p:cNvSpPr>
              <p:nvPr/>
            </p:nvSpPr>
            <p:spPr>
              <a:xfrm>
                <a:off x="838200" y="2832481"/>
                <a:ext cx="10515600" cy="3320602"/>
              </a:xfrm>
              <a:prstGeom prst="rect">
                <a:avLst/>
              </a:prstGeom>
              <a:blipFill>
                <a:blip r:embed="rId4"/>
                <a:stretch>
                  <a:fillRect l="-406" t="-184"/>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5"/>
          <a:stretch>
            <a:fillRect/>
          </a:stretch>
        </p:blipFill>
        <p:spPr>
          <a:xfrm>
            <a:off x="8681286" y="460895"/>
            <a:ext cx="3069843" cy="343430"/>
          </a:xfrm>
          <a:prstGeom prst="rect">
            <a:avLst/>
          </a:prstGeom>
        </p:spPr>
      </p:pic>
    </p:spTree>
    <p:extLst>
      <p:ext uri="{BB962C8B-B14F-4D97-AF65-F5344CB8AC3E}">
        <p14:creationId xmlns:p14="http://schemas.microsoft.com/office/powerpoint/2010/main" val="747687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D. Jobs (Easy Version)</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endParaRPr kumimoji="1" lang="zh-CN" altLang="en-US" sz="2800" dirty="0">
              <a:solidFill>
                <a:schemeClr val="tx2"/>
              </a:solidFill>
            </a:endParaRPr>
          </a:p>
        </p:txBody>
      </p:sp>
      <mc:AlternateContent xmlns:mc="http://schemas.openxmlformats.org/markup-compatibility/2006" xmlns:a14="http://schemas.microsoft.com/office/drawing/2010/main">
        <mc:Choice Requires="a14">
          <p:sp>
            <p:nvSpPr>
              <p:cNvPr id="11" name="标题 1">
                <a:extLst>
                  <a:ext uri="{FF2B5EF4-FFF2-40B4-BE49-F238E27FC236}">
                    <a16:creationId xmlns:a16="http://schemas.microsoft.com/office/drawing/2014/main" id="{01001809-243E-C77D-3569-750ED697BBCF}"/>
                  </a:ext>
                </a:extLst>
              </p:cNvPr>
              <p:cNvSpPr txBox="1">
                <a:spLocks/>
              </p:cNvSpPr>
              <p:nvPr/>
            </p:nvSpPr>
            <p:spPr>
              <a:xfrm>
                <a:off x="815340" y="2029771"/>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lvl="0" indent="-285750">
                  <a:lnSpc>
                    <a:spcPct val="120000"/>
                  </a:lnSpc>
                  <a:buFont typeface="Arial" panose="020B0604020202020204" pitchFamily="34" charset="0"/>
                  <a:buChar char="•"/>
                  <a:defRPr/>
                </a:pPr>
                <a:r>
                  <a:rPr kumimoji="1" lang="zh-CN" altLang="en-US" sz="1800" dirty="0">
                    <a:solidFill>
                      <a:schemeClr val="tx2"/>
                    </a:solidFill>
                    <a:latin typeface="HarmonyOS Sans SC Medium" pitchFamily="2" charset="-122"/>
                    <a:ea typeface="HarmonyOS Sans SC Medium" pitchFamily="2" charset="-122"/>
                  </a:rPr>
                  <a:t>对于简化版，可以发现我们可以预处理出空间内每一个可能的询问代表的立方体中的答案</a:t>
                </a:r>
                <a:endParaRPr kumimoji="1" lang="en-US" altLang="zh-CN" sz="1800" dirty="0">
                  <a:solidFill>
                    <a:schemeClr val="tx2"/>
                  </a:solidFill>
                  <a:latin typeface="HarmonyOS Sans SC Medium" pitchFamily="2" charset="-122"/>
                  <a:ea typeface="HarmonyOS Sans SC Medium" pitchFamily="2" charset="-122"/>
                </a:endParaRPr>
              </a:p>
              <a:p>
                <a:pPr marL="285750" lvl="0" indent="-285750">
                  <a:lnSpc>
                    <a:spcPct val="120000"/>
                  </a:lnSpc>
                  <a:buFont typeface="Arial" panose="020B0604020202020204" pitchFamily="34" charset="0"/>
                  <a:buChar char="•"/>
                  <a:defRPr/>
                </a:pPr>
                <a:r>
                  <a:rPr kumimoji="1" lang="zh-CN" altLang="en-US" sz="1800" dirty="0">
                    <a:solidFill>
                      <a:schemeClr val="tx2"/>
                    </a:solidFill>
                    <a:latin typeface="HarmonyOS Sans SC Medium" pitchFamily="2" charset="-122"/>
                    <a:ea typeface="HarmonyOS Sans SC Medium" pitchFamily="2" charset="-122"/>
                  </a:rPr>
                  <a:t>用二进制表示每种工作的出现情况，预处理出三维前缀或</a:t>
                </a:r>
                <a:endParaRPr kumimoji="1" lang="en-US" altLang="zh-CN" sz="1800" dirty="0">
                  <a:solidFill>
                    <a:schemeClr val="tx2"/>
                  </a:solidFill>
                  <a:latin typeface="HarmonyOS Sans SC Medium" pitchFamily="2" charset="-122"/>
                  <a:ea typeface="HarmonyOS Sans SC Medium" pitchFamily="2" charset="-122"/>
                </a:endParaRPr>
              </a:p>
              <a:p>
                <a:pPr marL="285750" lvl="0" indent="-285750">
                  <a:lnSpc>
                    <a:spcPct val="120000"/>
                  </a:lnSpc>
                  <a:buFont typeface="Arial" panose="020B0604020202020204" pitchFamily="34" charset="0"/>
                  <a:buChar char="•"/>
                  <a:defRPr/>
                </a:pPr>
                <a:r>
                  <a:rPr kumimoji="1" lang="zh-CN" altLang="en-US" sz="1800" dirty="0">
                    <a:solidFill>
                      <a:schemeClr val="tx2"/>
                    </a:solidFill>
                    <a:latin typeface="HarmonyOS Sans SC Medium" pitchFamily="2" charset="-122"/>
                    <a:ea typeface="HarmonyOS Sans SC Medium" pitchFamily="2" charset="-122"/>
                  </a:rPr>
                  <a:t>查询即可常数时间内计算一下二进制中 </a:t>
                </a:r>
                <a:r>
                  <a:rPr kumimoji="1" lang="en-US" altLang="zh-CN" sz="1800" dirty="0">
                    <a:solidFill>
                      <a:schemeClr val="tx2"/>
                    </a:solidFill>
                    <a:latin typeface="HarmonyOS Sans SC Medium" pitchFamily="2" charset="-122"/>
                    <a:ea typeface="HarmonyOS Sans SC Medium" pitchFamily="2" charset="-122"/>
                  </a:rPr>
                  <a:t>1 </a:t>
                </a:r>
                <a:r>
                  <a:rPr kumimoji="1" lang="zh-CN" altLang="en-US" sz="1800" dirty="0">
                    <a:solidFill>
                      <a:schemeClr val="tx2"/>
                    </a:solidFill>
                    <a:latin typeface="HarmonyOS Sans SC Medium" pitchFamily="2" charset="-122"/>
                    <a:ea typeface="HarmonyOS Sans SC Medium" pitchFamily="2" charset="-122"/>
                  </a:rPr>
                  <a:t>的个数</a:t>
                </a:r>
                <a:endParaRPr kumimoji="1" lang="en-US" altLang="zh-CN" sz="1800" dirty="0">
                  <a:solidFill>
                    <a:schemeClr val="tx2"/>
                  </a:solidFill>
                  <a:latin typeface="HarmonyOS Sans SC Medium" pitchFamily="2" charset="-122"/>
                  <a:ea typeface="HarmonyOS Sans SC Medium" pitchFamily="2" charset="-122"/>
                </a:endParaRPr>
              </a:p>
              <a:p>
                <a:pPr marL="285750" lvl="0" indent="-285750">
                  <a:lnSpc>
                    <a:spcPct val="120000"/>
                  </a:lnSpc>
                  <a:buFont typeface="Arial" panose="020B0604020202020204" pitchFamily="34" charset="0"/>
                  <a:buChar char="•"/>
                  <a:defRPr/>
                </a:pPr>
                <a:r>
                  <a:rPr kumimoji="1" lang="zh-CN" altLang="en-US" sz="1800" dirty="0">
                    <a:solidFill>
                      <a:schemeClr val="tx2"/>
                    </a:solidFill>
                    <a:latin typeface="HarmonyOS Sans SC Medium" pitchFamily="2" charset="-122"/>
                    <a:ea typeface="HarmonyOS Sans SC Medium" pitchFamily="2" charset="-122"/>
                  </a:rPr>
                  <a:t>这种方法的时间复杂度为 </a:t>
                </a:r>
                <a14:m>
                  <m:oMath xmlns:m="http://schemas.openxmlformats.org/officeDocument/2006/math">
                    <m:r>
                      <a:rPr kumimoji="1" lang="en-US" altLang="zh-CN" sz="1800" i="1">
                        <a:solidFill>
                          <a:schemeClr val="tx2"/>
                        </a:solidFill>
                        <a:latin typeface="Cambria Math" panose="02040503050406030204" pitchFamily="18" charset="0"/>
                        <a:ea typeface="HarmonyOS Sans SC Medium" pitchFamily="2" charset="-122"/>
                      </a:rPr>
                      <m:t>𝑂</m:t>
                    </m:r>
                    <m:r>
                      <a:rPr kumimoji="1" lang="en-US" altLang="zh-CN" sz="1800" i="1">
                        <a:solidFill>
                          <a:schemeClr val="tx2"/>
                        </a:solidFill>
                        <a:latin typeface="Cambria Math" panose="02040503050406030204" pitchFamily="18" charset="0"/>
                        <a:ea typeface="HarmonyOS Sans SC Medium" pitchFamily="2" charset="-122"/>
                      </a:rPr>
                      <m:t>(</m:t>
                    </m:r>
                    <m:nary>
                      <m:naryPr>
                        <m:chr m:val="∑"/>
                        <m:subHide m:val="on"/>
                        <m:supHide m:val="on"/>
                        <m:ctrlPr>
                          <a:rPr kumimoji="1" lang="en-US" altLang="zh-CN" sz="1800" i="1">
                            <a:solidFill>
                              <a:schemeClr val="tx2"/>
                            </a:solidFill>
                            <a:latin typeface="Cambria Math" panose="02040503050406030204" pitchFamily="18" charset="0"/>
                            <a:ea typeface="HarmonyOS Sans SC Medium" pitchFamily="2" charset="-122"/>
                          </a:rPr>
                        </m:ctrlPr>
                      </m:naryPr>
                      <m:sub/>
                      <m:sup/>
                      <m:e>
                        <m:r>
                          <a:rPr kumimoji="1" lang="en-US" altLang="zh-CN" sz="1800" i="1">
                            <a:solidFill>
                              <a:schemeClr val="tx2"/>
                            </a:solidFill>
                            <a:latin typeface="Cambria Math" panose="02040503050406030204" pitchFamily="18" charset="0"/>
                            <a:ea typeface="HarmonyOS Sans SC Medium" pitchFamily="2" charset="-122"/>
                          </a:rPr>
                          <m:t>𝑚</m:t>
                        </m:r>
                      </m:e>
                    </m:nary>
                    <m:r>
                      <a:rPr kumimoji="1" lang="en-US" altLang="zh-CN" sz="1800" i="1">
                        <a:solidFill>
                          <a:schemeClr val="tx2"/>
                        </a:solidFill>
                        <a:latin typeface="Cambria Math" panose="02040503050406030204" pitchFamily="18" charset="0"/>
                        <a:ea typeface="HarmonyOS Sans SC Medium" pitchFamily="2" charset="-122"/>
                      </a:rPr>
                      <m:t>+</m:t>
                    </m:r>
                    <m:sSup>
                      <m:sSupPr>
                        <m:ctrlPr>
                          <a:rPr kumimoji="1" lang="en-US" altLang="zh-CN" sz="1800" i="1">
                            <a:solidFill>
                              <a:schemeClr val="tx2"/>
                            </a:solidFill>
                            <a:latin typeface="Cambria Math" panose="02040503050406030204" pitchFamily="18" charset="0"/>
                            <a:ea typeface="HarmonyOS Sans SC Medium" pitchFamily="2" charset="-122"/>
                          </a:rPr>
                        </m:ctrlPr>
                      </m:sSupPr>
                      <m:e>
                        <m:r>
                          <a:rPr kumimoji="1" lang="en-US" altLang="zh-CN" sz="1800" i="1">
                            <a:solidFill>
                              <a:schemeClr val="tx2"/>
                            </a:solidFill>
                            <a:latin typeface="Cambria Math" panose="02040503050406030204" pitchFamily="18" charset="0"/>
                            <a:ea typeface="HarmonyOS Sans SC Medium" pitchFamily="2" charset="-122"/>
                          </a:rPr>
                          <m:t>𝑐</m:t>
                        </m:r>
                      </m:e>
                      <m:sup>
                        <m:r>
                          <a:rPr kumimoji="1" lang="en-US" altLang="zh-CN" sz="1800" i="1">
                            <a:solidFill>
                              <a:schemeClr val="tx2"/>
                            </a:solidFill>
                            <a:latin typeface="Cambria Math" panose="02040503050406030204" pitchFamily="18" charset="0"/>
                            <a:ea typeface="HarmonyOS Sans SC Medium" pitchFamily="2" charset="-122"/>
                          </a:rPr>
                          <m:t>3</m:t>
                        </m:r>
                      </m:sup>
                    </m:sSup>
                    <m:r>
                      <a:rPr kumimoji="1" lang="en-US" altLang="zh-CN" sz="1800" i="1">
                        <a:solidFill>
                          <a:schemeClr val="tx2"/>
                        </a:solidFill>
                        <a:latin typeface="Cambria Math" panose="02040503050406030204" pitchFamily="18" charset="0"/>
                        <a:ea typeface="HarmonyOS Sans SC Medium" pitchFamily="2" charset="-122"/>
                      </a:rPr>
                      <m:t>+</m:t>
                    </m:r>
                    <m:r>
                      <a:rPr kumimoji="1" lang="en-US" altLang="zh-CN" sz="1800" i="1">
                        <a:solidFill>
                          <a:schemeClr val="tx2"/>
                        </a:solidFill>
                        <a:latin typeface="Cambria Math" panose="02040503050406030204" pitchFamily="18" charset="0"/>
                        <a:ea typeface="HarmonyOS Sans SC Medium" pitchFamily="2" charset="-122"/>
                      </a:rPr>
                      <m:t>𝑞</m:t>
                    </m:r>
                    <m:r>
                      <a:rPr kumimoji="1" lang="en-US" altLang="zh-CN" sz="1800" i="1">
                        <a:solidFill>
                          <a:schemeClr val="tx2"/>
                        </a:solidFill>
                        <a:latin typeface="Cambria Math" panose="02040503050406030204" pitchFamily="18" charset="0"/>
                        <a:ea typeface="HarmonyOS Sans SC Medium" pitchFamily="2" charset="-122"/>
                      </a:rPr>
                      <m:t>)</m:t>
                    </m:r>
                  </m:oMath>
                </a14:m>
                <a:endParaRPr kumimoji="1" lang="en-US" altLang="zh-CN" sz="1800" dirty="0">
                  <a:solidFill>
                    <a:schemeClr val="tx2"/>
                  </a:solidFill>
                  <a:latin typeface="HarmonyOS Sans SC Medium" pitchFamily="2" charset="-122"/>
                  <a:ea typeface="HarmonyOS Sans SC Medium" pitchFamily="2" charset="-122"/>
                </a:endParaRPr>
              </a:p>
              <a:p>
                <a:pPr marL="285750" lvl="0" indent="-285750">
                  <a:lnSpc>
                    <a:spcPct val="120000"/>
                  </a:lnSpc>
                  <a:buFont typeface="Arial" panose="020B0604020202020204" pitchFamily="34" charset="0"/>
                  <a:buChar char="•"/>
                  <a:defRPr/>
                </a:pPr>
                <a:r>
                  <a:rPr kumimoji="1" lang="zh-CN" altLang="en-US" sz="1800" dirty="0">
                    <a:solidFill>
                      <a:schemeClr val="tx2"/>
                    </a:solidFill>
                    <a:latin typeface="HarmonyOS Sans SC Medium" pitchFamily="2" charset="-122"/>
                    <a:ea typeface="HarmonyOS Sans SC Medium" pitchFamily="2" charset="-122"/>
                  </a:rPr>
                  <a:t>有一种 </a:t>
                </a:r>
                <a14:m>
                  <m:oMath xmlns:m="http://schemas.openxmlformats.org/officeDocument/2006/math">
                    <m:r>
                      <a:rPr kumimoji="1" lang="en-US" altLang="zh-CN" sz="1800" i="1">
                        <a:solidFill>
                          <a:schemeClr val="tx2"/>
                        </a:solidFill>
                        <a:latin typeface="Cambria Math" panose="02040503050406030204" pitchFamily="18" charset="0"/>
                        <a:ea typeface="HarmonyOS Sans SC Medium" pitchFamily="2" charset="-122"/>
                      </a:rPr>
                      <m:t>𝑂</m:t>
                    </m:r>
                    <m:r>
                      <a:rPr kumimoji="1" lang="en-US" altLang="zh-CN" sz="1800" i="1">
                        <a:solidFill>
                          <a:schemeClr val="tx2"/>
                        </a:solidFill>
                        <a:latin typeface="Cambria Math" panose="02040503050406030204" pitchFamily="18" charset="0"/>
                        <a:ea typeface="HarmonyOS Sans SC Medium" pitchFamily="2" charset="-122"/>
                      </a:rPr>
                      <m:t>(</m:t>
                    </m:r>
                    <m:r>
                      <a:rPr kumimoji="1" lang="en-US" altLang="zh-CN" sz="1800" i="1">
                        <a:solidFill>
                          <a:schemeClr val="tx2"/>
                        </a:solidFill>
                        <a:latin typeface="Cambria Math" panose="02040503050406030204" pitchFamily="18" charset="0"/>
                        <a:ea typeface="HarmonyOS Sans SC Medium" pitchFamily="2" charset="-122"/>
                      </a:rPr>
                      <m:t>𝑛</m:t>
                    </m:r>
                    <m:nary>
                      <m:naryPr>
                        <m:chr m:val="∑"/>
                        <m:subHide m:val="on"/>
                        <m:supHide m:val="on"/>
                        <m:ctrlPr>
                          <a:rPr kumimoji="1" lang="en-US" altLang="zh-CN" sz="1800" i="1">
                            <a:solidFill>
                              <a:schemeClr val="tx2"/>
                            </a:solidFill>
                            <a:latin typeface="Cambria Math" panose="02040503050406030204" pitchFamily="18" charset="0"/>
                            <a:ea typeface="HarmonyOS Sans SC Medium" pitchFamily="2" charset="-122"/>
                          </a:rPr>
                        </m:ctrlPr>
                      </m:naryPr>
                      <m:sub/>
                      <m:sup/>
                      <m:e>
                        <m:r>
                          <a:rPr kumimoji="1" lang="en-US" altLang="zh-CN" sz="1800" i="1">
                            <a:solidFill>
                              <a:schemeClr val="tx2"/>
                            </a:solidFill>
                            <a:latin typeface="Cambria Math" panose="02040503050406030204" pitchFamily="18" charset="0"/>
                            <a:ea typeface="HarmonyOS Sans SC Medium" pitchFamily="2" charset="-122"/>
                          </a:rPr>
                          <m:t>𝑚</m:t>
                        </m:r>
                      </m:e>
                    </m:nary>
                    <m:r>
                      <a:rPr kumimoji="1" lang="en-US" altLang="zh-CN" sz="1800" i="1">
                        <a:solidFill>
                          <a:schemeClr val="tx2"/>
                        </a:solidFill>
                        <a:latin typeface="Cambria Math" panose="02040503050406030204" pitchFamily="18" charset="0"/>
                        <a:ea typeface="HarmonyOS Sans SC Medium" pitchFamily="2" charset="-122"/>
                      </a:rPr>
                      <m:t>+</m:t>
                    </m:r>
                    <m:sSup>
                      <m:sSupPr>
                        <m:ctrlPr>
                          <a:rPr kumimoji="1" lang="en-US" altLang="zh-CN" sz="1800" i="1">
                            <a:solidFill>
                              <a:schemeClr val="tx2"/>
                            </a:solidFill>
                            <a:latin typeface="Cambria Math" panose="02040503050406030204" pitchFamily="18" charset="0"/>
                            <a:ea typeface="HarmonyOS Sans SC Medium" pitchFamily="2" charset="-122"/>
                          </a:rPr>
                        </m:ctrlPr>
                      </m:sSupPr>
                      <m:e>
                        <m:r>
                          <a:rPr kumimoji="1" lang="en-US" altLang="zh-CN" sz="1800" i="1">
                            <a:solidFill>
                              <a:schemeClr val="tx2"/>
                            </a:solidFill>
                            <a:latin typeface="Cambria Math" panose="02040503050406030204" pitchFamily="18" charset="0"/>
                            <a:ea typeface="HarmonyOS Sans SC Medium" pitchFamily="2" charset="-122"/>
                          </a:rPr>
                          <m:t>𝑐</m:t>
                        </m:r>
                      </m:e>
                      <m:sup>
                        <m:r>
                          <a:rPr kumimoji="1" lang="en-US" altLang="zh-CN" sz="1800" i="1">
                            <a:solidFill>
                              <a:schemeClr val="tx2"/>
                            </a:solidFill>
                            <a:latin typeface="Cambria Math" panose="02040503050406030204" pitchFamily="18" charset="0"/>
                            <a:ea typeface="HarmonyOS Sans SC Medium" pitchFamily="2" charset="-122"/>
                          </a:rPr>
                          <m:t>3</m:t>
                        </m:r>
                      </m:sup>
                    </m:sSup>
                    <m:r>
                      <a:rPr kumimoji="1" lang="en-US" altLang="zh-CN" sz="1800" i="1">
                        <a:solidFill>
                          <a:schemeClr val="tx2"/>
                        </a:solidFill>
                        <a:latin typeface="Cambria Math" panose="02040503050406030204" pitchFamily="18" charset="0"/>
                        <a:ea typeface="HarmonyOS Sans SC Medium" pitchFamily="2" charset="-122"/>
                      </a:rPr>
                      <m:t>+</m:t>
                    </m:r>
                    <m:r>
                      <a:rPr kumimoji="1" lang="en-US" altLang="zh-CN" sz="1800" i="1">
                        <a:solidFill>
                          <a:schemeClr val="tx2"/>
                        </a:solidFill>
                        <a:latin typeface="Cambria Math" panose="02040503050406030204" pitchFamily="18" charset="0"/>
                        <a:ea typeface="HarmonyOS Sans SC Medium" pitchFamily="2" charset="-122"/>
                      </a:rPr>
                      <m:t>𝑛𝑞</m:t>
                    </m:r>
                    <m:r>
                      <a:rPr kumimoji="1" lang="en-US" altLang="zh-CN" sz="1800" i="1">
                        <a:solidFill>
                          <a:schemeClr val="tx2"/>
                        </a:solidFill>
                        <a:latin typeface="Cambria Math" panose="02040503050406030204" pitchFamily="18" charset="0"/>
                        <a:ea typeface="HarmonyOS Sans SC Medium" pitchFamily="2" charset="-122"/>
                      </a:rPr>
                      <m:t>)</m:t>
                    </m:r>
                  </m:oMath>
                </a14:m>
                <a:r>
                  <a:rPr kumimoji="1" lang="en-US" altLang="zh-CN" sz="1800" dirty="0">
                    <a:solidFill>
                      <a:schemeClr val="tx2"/>
                    </a:solidFill>
                    <a:latin typeface="HarmonyOS Sans SC Medium" pitchFamily="2" charset="-122"/>
                    <a:ea typeface="HarmonyOS Sans SC Medium" pitchFamily="2" charset="-122"/>
                  </a:rPr>
                  <a:t> </a:t>
                </a:r>
                <a:r>
                  <a:rPr kumimoji="1" lang="zh-CN" altLang="en-US" sz="1800" dirty="0">
                    <a:solidFill>
                      <a:schemeClr val="tx2"/>
                    </a:solidFill>
                    <a:latin typeface="HarmonyOS Sans SC Medium" pitchFamily="2" charset="-122"/>
                    <a:ea typeface="HarmonyOS Sans SC Medium" pitchFamily="2" charset="-122"/>
                  </a:rPr>
                  <a:t>的解法也可以通过，但是实现没有二进制方法简单，时间复杂度也并不比二进制好，故此略过</a:t>
                </a:r>
                <a:endParaRPr kumimoji="1" lang="en-US" altLang="zh-CN" sz="1800" dirty="0">
                  <a:solidFill>
                    <a:schemeClr val="tx2"/>
                  </a:solidFill>
                  <a:latin typeface="HarmonyOS Sans SC Medium" pitchFamily="2" charset="-122"/>
                  <a:ea typeface="HarmonyOS Sans SC Medium" pitchFamily="2" charset="-122"/>
                </a:endParaRPr>
              </a:p>
            </p:txBody>
          </p:sp>
        </mc:Choice>
        <mc:Fallback xmlns="">
          <p:sp>
            <p:nvSpPr>
              <p:cNvPr id="11" name="标题 1">
                <a:extLst>
                  <a:ext uri="{FF2B5EF4-FFF2-40B4-BE49-F238E27FC236}">
                    <a16:creationId xmlns:a16="http://schemas.microsoft.com/office/drawing/2014/main" id="{01001809-243E-C77D-3569-750ED697BBCF}"/>
                  </a:ext>
                </a:extLst>
              </p:cNvPr>
              <p:cNvSpPr txBox="1">
                <a:spLocks noRot="1" noChangeAspect="1" noMove="1" noResize="1" noEditPoints="1" noAdjustHandles="1" noChangeArrowheads="1" noChangeShapeType="1" noTextEdit="1"/>
              </p:cNvSpPr>
              <p:nvPr/>
            </p:nvSpPr>
            <p:spPr>
              <a:xfrm>
                <a:off x="815340" y="2029771"/>
                <a:ext cx="10515600" cy="3320602"/>
              </a:xfrm>
              <a:prstGeom prst="rect">
                <a:avLst/>
              </a:prstGeom>
              <a:blipFill>
                <a:blip r:embed="rId4"/>
                <a:stretch>
                  <a:fillRect l="-406" t="-183"/>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5"/>
          <a:stretch>
            <a:fillRect/>
          </a:stretch>
        </p:blipFill>
        <p:spPr>
          <a:xfrm>
            <a:off x="8681286" y="460895"/>
            <a:ext cx="3069843" cy="343430"/>
          </a:xfrm>
          <a:prstGeom prst="rect">
            <a:avLst/>
          </a:prstGeom>
        </p:spPr>
      </p:pic>
    </p:spTree>
    <p:extLst>
      <p:ext uri="{BB962C8B-B14F-4D97-AF65-F5344CB8AC3E}">
        <p14:creationId xmlns:p14="http://schemas.microsoft.com/office/powerpoint/2010/main" val="2578809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E. Jobs (Hard Version)</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题目大意</a:t>
            </a:r>
          </a:p>
        </p:txBody>
      </p:sp>
      <mc:AlternateContent xmlns:mc="http://schemas.openxmlformats.org/markup-compatibility/2006" xmlns:a14="http://schemas.microsoft.com/office/drawing/2010/main">
        <mc:Choice Requires="a14">
          <p:sp>
            <p:nvSpPr>
              <p:cNvPr id="11" name="标题 1">
                <a:extLst>
                  <a:ext uri="{FF2B5EF4-FFF2-40B4-BE49-F238E27FC236}">
                    <a16:creationId xmlns:a16="http://schemas.microsoft.com/office/drawing/2014/main" id="{01001809-243E-C77D-3569-750ED697BBCF}"/>
                  </a:ext>
                </a:extLst>
              </p:cNvPr>
              <p:cNvSpPr txBox="1">
                <a:spLocks/>
              </p:cNvSpPr>
              <p:nvPr/>
            </p:nvSpPr>
            <p:spPr>
              <a:xfrm>
                <a:off x="838200" y="2832481"/>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1" lang="zh-CN" altLang="en-US" sz="1800" dirty="0">
                    <a:solidFill>
                      <a:schemeClr val="tx2"/>
                    </a:solidFill>
                    <a:latin typeface="HarmonyOS Sans SC Medium" pitchFamily="2" charset="-122"/>
                    <a:ea typeface="HarmonyOS Sans SC Medium" pitchFamily="2" charset="-122"/>
                  </a:rPr>
                  <a:t>有</a:t>
                </a:r>
                <a14:m>
                  <m:oMath xmlns:m="http://schemas.openxmlformats.org/officeDocument/2006/math">
                    <m:r>
                      <a:rPr kumimoji="1" lang="en-US" altLang="zh-CN" sz="1800" b="0" i="0" smtClean="0">
                        <a:solidFill>
                          <a:schemeClr val="tx2"/>
                        </a:solidFill>
                        <a:latin typeface="Cambria Math" panose="02040503050406030204" pitchFamily="18" charset="0"/>
                        <a:ea typeface="HarmonyOS Sans SC Medium" pitchFamily="2" charset="-122"/>
                      </a:rPr>
                      <m:t> </m:t>
                    </m:r>
                    <m:r>
                      <a:rPr kumimoji="1" lang="en-US" altLang="zh-CN" sz="1800" b="0" i="1" smtClean="0">
                        <a:solidFill>
                          <a:schemeClr val="tx2"/>
                        </a:solidFill>
                        <a:latin typeface="Cambria Math" panose="02040503050406030204" pitchFamily="18" charset="0"/>
                        <a:ea typeface="HarmonyOS Sans SC Medium" pitchFamily="2" charset="-122"/>
                      </a:rPr>
                      <m:t>𝑛</m:t>
                    </m:r>
                  </m:oMath>
                </a14:m>
                <a:r>
                  <a:rPr kumimoji="1" lang="en-US" altLang="zh-CN" sz="1800" dirty="0">
                    <a:solidFill>
                      <a:schemeClr val="tx2"/>
                    </a:solidFill>
                    <a:latin typeface="HarmonyOS Sans SC Medium" pitchFamily="2" charset="-122"/>
                    <a:ea typeface="HarmonyOS Sans SC Medium" pitchFamily="2" charset="-122"/>
                  </a:rPr>
                  <a:t> </a:t>
                </a:r>
                <a:r>
                  <a:rPr kumimoji="1" lang="zh-CN" altLang="en-US" sz="1800" dirty="0">
                    <a:solidFill>
                      <a:schemeClr val="tx2"/>
                    </a:solidFill>
                    <a:latin typeface="HarmonyOS Sans SC Medium" pitchFamily="2" charset="-122"/>
                    <a:ea typeface="HarmonyOS Sans SC Medium" pitchFamily="2" charset="-122"/>
                  </a:rPr>
                  <a:t>个公司，第</a:t>
                </a:r>
                <a14:m>
                  <m:oMath xmlns:m="http://schemas.openxmlformats.org/officeDocument/2006/math">
                    <m:r>
                      <a:rPr kumimoji="1" lang="en-US" altLang="zh-CN" sz="1800" b="0" i="0" smtClean="0">
                        <a:solidFill>
                          <a:schemeClr val="tx2"/>
                        </a:solidFill>
                        <a:latin typeface="Cambria Math" panose="02040503050406030204" pitchFamily="18" charset="0"/>
                        <a:ea typeface="HarmonyOS Sans SC Medium" pitchFamily="2" charset="-122"/>
                      </a:rPr>
                      <m:t> </m:t>
                    </m:r>
                    <m:r>
                      <a:rPr kumimoji="1" lang="en-US" altLang="zh-CN" sz="1800" b="0" i="1" smtClean="0">
                        <a:solidFill>
                          <a:schemeClr val="tx2"/>
                        </a:solidFill>
                        <a:latin typeface="Cambria Math" panose="02040503050406030204" pitchFamily="18" charset="0"/>
                        <a:ea typeface="HarmonyOS Sans SC Medium" pitchFamily="2" charset="-122"/>
                      </a:rPr>
                      <m:t>𝑖</m:t>
                    </m:r>
                    <m:r>
                      <a:rPr kumimoji="1" lang="en-US" altLang="zh-CN" sz="1800" b="0" i="1" smtClean="0">
                        <a:solidFill>
                          <a:schemeClr val="tx2"/>
                        </a:solidFill>
                        <a:latin typeface="Cambria Math" panose="02040503050406030204" pitchFamily="18" charset="0"/>
                        <a:ea typeface="HarmonyOS Sans SC Medium" pitchFamily="2" charset="-122"/>
                      </a:rPr>
                      <m:t> </m:t>
                    </m:r>
                  </m:oMath>
                </a14:m>
                <a:r>
                  <a:rPr kumimoji="1" lang="zh-CN" altLang="en-US" sz="1800" dirty="0">
                    <a:solidFill>
                      <a:schemeClr val="tx2"/>
                    </a:solidFill>
                    <a:latin typeface="HarmonyOS Sans SC Medium" pitchFamily="2" charset="-122"/>
                    <a:ea typeface="HarmonyOS Sans SC Medium" pitchFamily="2" charset="-122"/>
                  </a:rPr>
                  <a:t>个公司有</a:t>
                </a:r>
                <a14:m>
                  <m:oMath xmlns:m="http://schemas.openxmlformats.org/officeDocument/2006/math">
                    <m:r>
                      <a:rPr kumimoji="1" lang="en-US" altLang="zh-CN" sz="1800" b="0" i="0" smtClean="0">
                        <a:solidFill>
                          <a:schemeClr val="tx2"/>
                        </a:solidFill>
                        <a:latin typeface="Cambria Math" panose="02040503050406030204" pitchFamily="18" charset="0"/>
                        <a:ea typeface="HarmonyOS Sans SC Medium" pitchFamily="2" charset="-122"/>
                      </a:rPr>
                      <m:t> </m:t>
                    </m:r>
                    <m:sSub>
                      <m:sSubPr>
                        <m:ctrlPr>
                          <a:rPr kumimoji="1" lang="en-US" altLang="zh-CN" sz="1800" b="0" i="1" smtClean="0">
                            <a:solidFill>
                              <a:schemeClr val="tx2"/>
                            </a:solidFill>
                            <a:latin typeface="Cambria Math" panose="02040503050406030204" pitchFamily="18" charset="0"/>
                            <a:ea typeface="HarmonyOS Sans SC Medium" pitchFamily="2" charset="-122"/>
                          </a:rPr>
                        </m:ctrlPr>
                      </m:sSubPr>
                      <m:e>
                        <m:r>
                          <a:rPr kumimoji="1" lang="en-US" altLang="zh-CN" sz="1800" b="0" i="1" smtClean="0">
                            <a:solidFill>
                              <a:schemeClr val="tx2"/>
                            </a:solidFill>
                            <a:latin typeface="Cambria Math" panose="02040503050406030204" pitchFamily="18" charset="0"/>
                            <a:ea typeface="HarmonyOS Sans SC Medium" pitchFamily="2" charset="-122"/>
                          </a:rPr>
                          <m:t>𝑚</m:t>
                        </m:r>
                      </m:e>
                      <m:sub>
                        <m:r>
                          <a:rPr kumimoji="1" lang="en-US" altLang="zh-CN" sz="1800" b="0" i="1" smtClean="0">
                            <a:solidFill>
                              <a:schemeClr val="tx2"/>
                            </a:solidFill>
                            <a:latin typeface="Cambria Math" panose="02040503050406030204" pitchFamily="18" charset="0"/>
                            <a:ea typeface="HarmonyOS Sans SC Medium" pitchFamily="2" charset="-122"/>
                          </a:rPr>
                          <m:t>𝑖</m:t>
                        </m:r>
                      </m:sub>
                    </m:sSub>
                  </m:oMath>
                </a14:m>
                <a:r>
                  <a:rPr kumimoji="1" lang="en-US" altLang="zh-CN" sz="1800" dirty="0">
                    <a:solidFill>
                      <a:schemeClr val="tx2"/>
                    </a:solidFill>
                    <a:latin typeface="HarmonyOS Sans SC Medium" pitchFamily="2" charset="-122"/>
                    <a:ea typeface="HarmonyOS Sans SC Medium" pitchFamily="2" charset="-122"/>
                  </a:rPr>
                  <a:t> </a:t>
                </a:r>
                <a:r>
                  <a:rPr kumimoji="1" lang="zh-CN" altLang="en-US" sz="1800" dirty="0">
                    <a:solidFill>
                      <a:schemeClr val="tx2"/>
                    </a:solidFill>
                    <a:latin typeface="HarmonyOS Sans SC Medium" pitchFamily="2" charset="-122"/>
                    <a:ea typeface="HarmonyOS Sans SC Medium" pitchFamily="2" charset="-122"/>
                  </a:rPr>
                  <a:t>个工作，每个工作对三个能力分别有数值要求，必须三个能力都达标才能胜任这份工作。一个人只要能胜任一个公司的任意一份工作就可以去这个公司工作。</a:t>
                </a:r>
                <a:endParaRPr kumimoji="1" lang="en-US" altLang="zh-CN" sz="1800" dirty="0">
                  <a:solidFill>
                    <a:schemeClr val="tx2"/>
                  </a:solidFill>
                  <a:latin typeface="HarmonyOS Sans SC Medium" pitchFamily="2" charset="-122"/>
                  <a:ea typeface="HarmonyOS Sans SC Medium" pitchFamily="2" charset="-122"/>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1" lang="zh-CN" altLang="en-US" sz="1800" dirty="0">
                    <a:solidFill>
                      <a:schemeClr val="tx2"/>
                    </a:solidFill>
                    <a:latin typeface="HarmonyOS Sans SC Medium" pitchFamily="2" charset="-122"/>
                    <a:ea typeface="HarmonyOS Sans SC Medium" pitchFamily="2" charset="-122"/>
                  </a:rPr>
                  <a:t>询问 </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Medium" pitchFamily="2" charset="-122"/>
                      </a:rPr>
                      <m:t>𝑞</m:t>
                    </m:r>
                  </m:oMath>
                </a14:m>
                <a:r>
                  <a:rPr kumimoji="1" lang="en-US" altLang="zh-CN" sz="1800" dirty="0">
                    <a:solidFill>
                      <a:schemeClr val="tx2"/>
                    </a:solidFill>
                    <a:latin typeface="HarmonyOS Sans SC Medium" pitchFamily="2" charset="-122"/>
                    <a:ea typeface="HarmonyOS Sans SC Medium" pitchFamily="2" charset="-122"/>
                  </a:rPr>
                  <a:t> </a:t>
                </a:r>
                <a:r>
                  <a:rPr kumimoji="1" lang="zh-CN" altLang="en-US" sz="1800" dirty="0">
                    <a:solidFill>
                      <a:schemeClr val="tx2"/>
                    </a:solidFill>
                    <a:latin typeface="HarmonyOS Sans SC Medium" pitchFamily="2" charset="-122"/>
                    <a:ea typeface="HarmonyOS Sans SC Medium" pitchFamily="2" charset="-122"/>
                  </a:rPr>
                  <a:t>次，每次询问一个三元组，代表一个人三个能力的数值，求这个人可以去多少个公司工作。</a:t>
                </a:r>
                <a:endParaRPr kumimoji="1" lang="en-US" altLang="zh-CN" sz="1800" dirty="0">
                  <a:solidFill>
                    <a:schemeClr val="tx2"/>
                  </a:solidFill>
                  <a:latin typeface="HarmonyOS Sans SC Medium" pitchFamily="2" charset="-122"/>
                  <a:ea typeface="HarmonyOS Sans SC Medium" pitchFamily="2" charset="-122"/>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1" lang="zh-CN" altLang="en-US" sz="1800" dirty="0">
                    <a:solidFill>
                      <a:schemeClr val="tx2"/>
                    </a:solidFill>
                    <a:latin typeface="HarmonyOS Sans SC Medium" pitchFamily="2" charset="-122"/>
                    <a:ea typeface="HarmonyOS Sans SC Medium" pitchFamily="2" charset="-122"/>
                  </a:rPr>
                  <a:t>强制在线。</a:t>
                </a:r>
                <a:endParaRPr kumimoji="1" lang="en-US" altLang="zh-CN" sz="1800" dirty="0">
                  <a:solidFill>
                    <a:schemeClr val="tx2"/>
                  </a:solidFill>
                  <a:latin typeface="HarmonyOS Sans SC Medium" pitchFamily="2" charset="-122"/>
                  <a:ea typeface="HarmonyOS Sans SC Medium" pitchFamily="2" charset="-122"/>
                </a:endParaRPr>
              </a:p>
              <a:p>
                <a:pPr marL="285750" lvl="0" indent="-285750">
                  <a:lnSpc>
                    <a:spcPct val="120000"/>
                  </a:lnSpc>
                  <a:buFont typeface="Arial" panose="020B0604020202020204" pitchFamily="34" charset="0"/>
                  <a:buChar char="•"/>
                  <a:defRPr/>
                </a:pP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Medium" pitchFamily="2" charset="-122"/>
                      </a:rPr>
                      <m:t>𝑛</m:t>
                    </m:r>
                    <m:r>
                      <a:rPr kumimoji="1" lang="en-US" altLang="zh-CN" sz="1800" b="0" i="1" smtClean="0">
                        <a:solidFill>
                          <a:schemeClr val="tx2"/>
                        </a:solidFill>
                        <a:latin typeface="Cambria Math" panose="02040503050406030204" pitchFamily="18" charset="0"/>
                        <a:ea typeface="HarmonyOS Sans SC Medium" pitchFamily="2" charset="-122"/>
                      </a:rPr>
                      <m:t>≤</m:t>
                    </m:r>
                    <m:sSup>
                      <m:sSupPr>
                        <m:ctrlPr>
                          <a:rPr kumimoji="1" lang="en-US" altLang="zh-CN" sz="1800" b="0" i="1" smtClean="0">
                            <a:solidFill>
                              <a:schemeClr val="tx2"/>
                            </a:solidFill>
                            <a:latin typeface="Cambria Math" panose="02040503050406030204" pitchFamily="18" charset="0"/>
                            <a:ea typeface="HarmonyOS Sans SC Medium" pitchFamily="2" charset="-122"/>
                          </a:rPr>
                        </m:ctrlPr>
                      </m:sSupPr>
                      <m:e>
                        <m:r>
                          <a:rPr kumimoji="1" lang="en-US" altLang="zh-CN" sz="1800" b="0" i="1" smtClean="0">
                            <a:solidFill>
                              <a:schemeClr val="tx2"/>
                            </a:solidFill>
                            <a:latin typeface="Cambria Math" panose="02040503050406030204" pitchFamily="18" charset="0"/>
                            <a:ea typeface="HarmonyOS Sans SC Medium" pitchFamily="2" charset="-122"/>
                          </a:rPr>
                          <m:t>10</m:t>
                        </m:r>
                      </m:e>
                      <m:sup>
                        <m:r>
                          <a:rPr kumimoji="1" lang="en-US" altLang="zh-CN" sz="1800" b="0" i="1" smtClean="0">
                            <a:solidFill>
                              <a:schemeClr val="tx2"/>
                            </a:solidFill>
                            <a:latin typeface="Cambria Math" panose="02040503050406030204" pitchFamily="18" charset="0"/>
                            <a:ea typeface="HarmonyOS Sans SC Medium" pitchFamily="2" charset="-122"/>
                          </a:rPr>
                          <m:t>6</m:t>
                        </m:r>
                      </m:sup>
                    </m:sSup>
                    <m:r>
                      <a:rPr kumimoji="1" lang="en-US" altLang="zh-CN" sz="1800" b="0" i="1" smtClean="0">
                        <a:solidFill>
                          <a:schemeClr val="tx2"/>
                        </a:solidFill>
                        <a:latin typeface="Cambria Math" panose="02040503050406030204" pitchFamily="18" charset="0"/>
                        <a:ea typeface="HarmonyOS Sans SC Medium" pitchFamily="2" charset="-122"/>
                      </a:rPr>
                      <m:t>,</m:t>
                    </m:r>
                    <m:nary>
                      <m:naryPr>
                        <m:chr m:val="∑"/>
                        <m:subHide m:val="on"/>
                        <m:supHide m:val="on"/>
                        <m:ctrlPr>
                          <a:rPr kumimoji="1" lang="en-US" altLang="zh-CN" sz="1800" i="1" smtClean="0">
                            <a:solidFill>
                              <a:schemeClr val="tx2"/>
                            </a:solidFill>
                            <a:latin typeface="Cambria Math" panose="02040503050406030204" pitchFamily="18" charset="0"/>
                            <a:ea typeface="HarmonyOS Sans SC Medium" pitchFamily="2" charset="-122"/>
                          </a:rPr>
                        </m:ctrlPr>
                      </m:naryPr>
                      <m:sub/>
                      <m:sup/>
                      <m:e>
                        <m:sSub>
                          <m:sSubPr>
                            <m:ctrlPr>
                              <a:rPr kumimoji="1" lang="en-US" altLang="zh-CN" sz="1800" b="0" i="1" smtClean="0">
                                <a:solidFill>
                                  <a:schemeClr val="tx2"/>
                                </a:solidFill>
                                <a:latin typeface="Cambria Math" panose="02040503050406030204" pitchFamily="18" charset="0"/>
                                <a:ea typeface="HarmonyOS Sans SC Medium" pitchFamily="2" charset="-122"/>
                              </a:rPr>
                            </m:ctrlPr>
                          </m:sSubPr>
                          <m:e>
                            <m:r>
                              <a:rPr kumimoji="1" lang="en-US" altLang="zh-CN" sz="1800" b="0" i="1" smtClean="0">
                                <a:solidFill>
                                  <a:schemeClr val="tx2"/>
                                </a:solidFill>
                                <a:latin typeface="Cambria Math" panose="02040503050406030204" pitchFamily="18" charset="0"/>
                                <a:ea typeface="HarmonyOS Sans SC Medium" pitchFamily="2" charset="-122"/>
                              </a:rPr>
                              <m:t>𝑚</m:t>
                            </m:r>
                          </m:e>
                          <m:sub>
                            <m:r>
                              <a:rPr kumimoji="1" lang="en-US" altLang="zh-CN" sz="1800" b="0" i="1" smtClean="0">
                                <a:solidFill>
                                  <a:schemeClr val="tx2"/>
                                </a:solidFill>
                                <a:latin typeface="Cambria Math" panose="02040503050406030204" pitchFamily="18" charset="0"/>
                                <a:ea typeface="HarmonyOS Sans SC Medium" pitchFamily="2" charset="-122"/>
                              </a:rPr>
                              <m:t>𝑖</m:t>
                            </m:r>
                          </m:sub>
                        </m:sSub>
                        <m:r>
                          <a:rPr kumimoji="1" lang="en-US" altLang="zh-CN" sz="1800" b="0" i="1" smtClean="0">
                            <a:solidFill>
                              <a:schemeClr val="tx2"/>
                            </a:solidFill>
                            <a:latin typeface="Cambria Math" panose="02040503050406030204" pitchFamily="18" charset="0"/>
                            <a:ea typeface="Cambria Math" panose="02040503050406030204" pitchFamily="18" charset="0"/>
                          </a:rPr>
                          <m:t>≤</m:t>
                        </m:r>
                        <m:sSup>
                          <m:sSupPr>
                            <m:ctrlPr>
                              <a:rPr kumimoji="1" lang="en-US" altLang="zh-CN" sz="1800" b="0" i="1" smtClean="0">
                                <a:solidFill>
                                  <a:schemeClr val="tx2"/>
                                </a:solidFill>
                                <a:latin typeface="Cambria Math" panose="02040503050406030204" pitchFamily="18" charset="0"/>
                                <a:ea typeface="Cambria Math" panose="02040503050406030204" pitchFamily="18" charset="0"/>
                              </a:rPr>
                            </m:ctrlPr>
                          </m:sSupPr>
                          <m:e>
                            <m:r>
                              <a:rPr kumimoji="1" lang="en-US" altLang="zh-CN" sz="1800" b="0" i="1" smtClean="0">
                                <a:solidFill>
                                  <a:schemeClr val="tx2"/>
                                </a:solidFill>
                                <a:latin typeface="Cambria Math" panose="02040503050406030204" pitchFamily="18" charset="0"/>
                                <a:ea typeface="Cambria Math" panose="02040503050406030204" pitchFamily="18" charset="0"/>
                              </a:rPr>
                              <m:t>10</m:t>
                            </m:r>
                          </m:e>
                          <m:sup>
                            <m:r>
                              <a:rPr kumimoji="1" lang="en-US" altLang="zh-CN" sz="1800" b="0" i="1" smtClean="0">
                                <a:solidFill>
                                  <a:schemeClr val="tx2"/>
                                </a:solidFill>
                                <a:latin typeface="Cambria Math" panose="02040503050406030204" pitchFamily="18" charset="0"/>
                                <a:ea typeface="Cambria Math" panose="02040503050406030204" pitchFamily="18" charset="0"/>
                              </a:rPr>
                              <m:t>6</m:t>
                            </m:r>
                          </m:sup>
                        </m:sSup>
                      </m:e>
                    </m:nary>
                    <m:r>
                      <a:rPr kumimoji="1" lang="zh-CN" altLang="en-US" sz="1800" b="0" i="0" smtClean="0">
                        <a:solidFill>
                          <a:schemeClr val="tx2"/>
                        </a:solidFill>
                        <a:latin typeface="Cambria Math" panose="02040503050406030204" pitchFamily="18" charset="0"/>
                        <a:ea typeface="HarmonyOS Sans SC Medium" pitchFamily="2" charset="-122"/>
                      </a:rPr>
                      <m:t>，</m:t>
                    </m:r>
                    <m:r>
                      <a:rPr kumimoji="1" lang="en-US" altLang="zh-CN" sz="1800" i="1">
                        <a:solidFill>
                          <a:schemeClr val="tx2"/>
                        </a:solidFill>
                        <a:latin typeface="Cambria Math" panose="02040503050406030204" pitchFamily="18" charset="0"/>
                        <a:ea typeface="Cambria Math" panose="02040503050406030204" pitchFamily="18" charset="0"/>
                      </a:rPr>
                      <m:t>𝑞</m:t>
                    </m:r>
                    <m:r>
                      <a:rPr kumimoji="1" lang="en-US" altLang="zh-CN" sz="1800" i="1">
                        <a:solidFill>
                          <a:schemeClr val="tx2"/>
                        </a:solidFill>
                        <a:latin typeface="Cambria Math" panose="02040503050406030204" pitchFamily="18" charset="0"/>
                        <a:ea typeface="Cambria Math" panose="02040503050406030204" pitchFamily="18" charset="0"/>
                      </a:rPr>
                      <m:t>≤2×</m:t>
                    </m:r>
                    <m:sSup>
                      <m:sSupPr>
                        <m:ctrlPr>
                          <a:rPr kumimoji="1" lang="en-US" altLang="zh-CN" sz="1800" i="1">
                            <a:solidFill>
                              <a:schemeClr val="tx2"/>
                            </a:solidFill>
                            <a:latin typeface="Cambria Math" panose="02040503050406030204" pitchFamily="18" charset="0"/>
                            <a:ea typeface="Cambria Math" panose="02040503050406030204" pitchFamily="18" charset="0"/>
                          </a:rPr>
                        </m:ctrlPr>
                      </m:sSupPr>
                      <m:e>
                        <m:r>
                          <a:rPr kumimoji="1" lang="en-US" altLang="zh-CN" sz="1800" i="1">
                            <a:solidFill>
                              <a:schemeClr val="tx2"/>
                            </a:solidFill>
                            <a:latin typeface="Cambria Math" panose="02040503050406030204" pitchFamily="18" charset="0"/>
                            <a:ea typeface="Cambria Math" panose="02040503050406030204" pitchFamily="18" charset="0"/>
                          </a:rPr>
                          <m:t>10</m:t>
                        </m:r>
                      </m:e>
                      <m:sup>
                        <m:r>
                          <a:rPr kumimoji="1" lang="en-US" altLang="zh-CN" sz="1800" i="1">
                            <a:solidFill>
                              <a:schemeClr val="tx2"/>
                            </a:solidFill>
                            <a:latin typeface="Cambria Math" panose="02040503050406030204" pitchFamily="18" charset="0"/>
                            <a:ea typeface="Cambria Math" panose="02040503050406030204" pitchFamily="18" charset="0"/>
                          </a:rPr>
                          <m:t>6</m:t>
                        </m:r>
                      </m:sup>
                    </m:sSup>
                  </m:oMath>
                </a14:m>
                <a:r>
                  <a:rPr kumimoji="1" lang="zh-CN" altLang="en-US" sz="1800" dirty="0">
                    <a:solidFill>
                      <a:schemeClr val="tx2"/>
                    </a:solidFill>
                    <a:latin typeface="HarmonyOS Sans SC Medium" pitchFamily="2" charset="-122"/>
                    <a:ea typeface="HarmonyOS Sans SC Medium" pitchFamily="2" charset="-122"/>
                  </a:rPr>
                  <a:t>，能力的数值不超过</a:t>
                </a:r>
                <a:r>
                  <a:rPr kumimoji="1" lang="en-US" altLang="zh-CN" sz="1800" dirty="0">
                    <a:solidFill>
                      <a:schemeClr val="tx2"/>
                    </a:solidFill>
                    <a:latin typeface="HarmonyOS Sans SC Medium" pitchFamily="2" charset="-122"/>
                    <a:ea typeface="HarmonyOS Sans SC Medium" pitchFamily="2" charset="-122"/>
                  </a:rPr>
                  <a:t>400</a:t>
                </a:r>
              </a:p>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zh-CN" sz="1800" b="0" i="0" spc="0" dirty="0">
                  <a:solidFill>
                    <a:schemeClr val="tx2"/>
                  </a:solidFill>
                  <a:latin typeface="HarmonyOS Sans SC Medium" pitchFamily="2" charset="-122"/>
                  <a:ea typeface="HarmonyOS Sans SC Medium" pitchFamily="2" charset="-122"/>
                </a:endParaRPr>
              </a:p>
            </p:txBody>
          </p:sp>
        </mc:Choice>
        <mc:Fallback xmlns="">
          <p:sp>
            <p:nvSpPr>
              <p:cNvPr id="11" name="标题 1">
                <a:extLst>
                  <a:ext uri="{FF2B5EF4-FFF2-40B4-BE49-F238E27FC236}">
                    <a16:creationId xmlns:a16="http://schemas.microsoft.com/office/drawing/2014/main" id="{01001809-243E-C77D-3569-750ED697BBCF}"/>
                  </a:ext>
                </a:extLst>
              </p:cNvPr>
              <p:cNvSpPr txBox="1">
                <a:spLocks noRot="1" noChangeAspect="1" noMove="1" noResize="1" noEditPoints="1" noAdjustHandles="1" noChangeArrowheads="1" noChangeShapeType="1" noTextEdit="1"/>
              </p:cNvSpPr>
              <p:nvPr/>
            </p:nvSpPr>
            <p:spPr>
              <a:xfrm>
                <a:off x="838200" y="2832481"/>
                <a:ext cx="10515600" cy="3320602"/>
              </a:xfrm>
              <a:prstGeom prst="rect">
                <a:avLst/>
              </a:prstGeom>
              <a:blipFill>
                <a:blip r:embed="rId4"/>
                <a:stretch>
                  <a:fillRect l="-406" t="-184"/>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5"/>
          <a:stretch>
            <a:fillRect/>
          </a:stretch>
        </p:blipFill>
        <p:spPr>
          <a:xfrm>
            <a:off x="8681286" y="460895"/>
            <a:ext cx="3069843" cy="343430"/>
          </a:xfrm>
          <a:prstGeom prst="rect">
            <a:avLst/>
          </a:prstGeom>
        </p:spPr>
      </p:pic>
    </p:spTree>
    <p:extLst>
      <p:ext uri="{BB962C8B-B14F-4D97-AF65-F5344CB8AC3E}">
        <p14:creationId xmlns:p14="http://schemas.microsoft.com/office/powerpoint/2010/main" val="3178807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E. Jobs (Hard Version)</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标题 1">
                <a:extLst>
                  <a:ext uri="{FF2B5EF4-FFF2-40B4-BE49-F238E27FC236}">
                    <a16:creationId xmlns:a16="http://schemas.microsoft.com/office/drawing/2014/main" id="{01001809-243E-C77D-3569-750ED697BBCF}"/>
                  </a:ext>
                </a:extLst>
              </p:cNvPr>
              <p:cNvSpPr txBox="1">
                <a:spLocks/>
              </p:cNvSpPr>
              <p:nvPr/>
            </p:nvSpPr>
            <p:spPr>
              <a:xfrm>
                <a:off x="696809" y="1613650"/>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1" lang="zh-CN" altLang="en-US" sz="1800" b="0" i="0" spc="0" dirty="0">
                    <a:solidFill>
                      <a:schemeClr val="tx2"/>
                    </a:solidFill>
                    <a:latin typeface="HarmonyOS Sans SC Medium" pitchFamily="2" charset="-122"/>
                    <a:ea typeface="HarmonyOS Sans SC Medium" pitchFamily="2" charset="-122"/>
                  </a:rPr>
                  <a:t>注意到询问次数非常多，同时能力数值的范围较小，这启发我们对于每一个可能的三元组进行预处理，并</a:t>
                </a:r>
                <a14:m>
                  <m:oMath xmlns:m="http://schemas.openxmlformats.org/officeDocument/2006/math">
                    <m:r>
                      <a:rPr kumimoji="1" lang="en-US" altLang="zh-CN" sz="1800" b="0" i="0" spc="0" smtClean="0">
                        <a:solidFill>
                          <a:schemeClr val="tx2"/>
                        </a:solidFill>
                        <a:latin typeface="Cambria Math" panose="02040503050406030204" pitchFamily="18" charset="0"/>
                        <a:ea typeface="HarmonyOS Sans SC Medium" pitchFamily="2" charset="-122"/>
                      </a:rPr>
                      <m:t> </m:t>
                    </m:r>
                    <m:r>
                      <a:rPr kumimoji="1" lang="en-US" altLang="zh-CN" sz="1800" b="0" i="1" spc="0" smtClean="0">
                        <a:solidFill>
                          <a:schemeClr val="tx2"/>
                        </a:solidFill>
                        <a:latin typeface="Cambria Math" panose="02040503050406030204" pitchFamily="18" charset="0"/>
                        <a:ea typeface="HarmonyOS Sans SC Medium" pitchFamily="2" charset="-122"/>
                      </a:rPr>
                      <m:t>𝑂</m:t>
                    </m:r>
                    <m:r>
                      <a:rPr kumimoji="1" lang="en-US" altLang="zh-CN" sz="1800" b="0" i="1" spc="0" smtClean="0">
                        <a:solidFill>
                          <a:schemeClr val="tx2"/>
                        </a:solidFill>
                        <a:latin typeface="Cambria Math" panose="02040503050406030204" pitchFamily="18" charset="0"/>
                        <a:ea typeface="HarmonyOS Sans SC Medium" pitchFamily="2" charset="-122"/>
                      </a:rPr>
                      <m:t>(1)</m:t>
                    </m:r>
                  </m:oMath>
                </a14:m>
                <a:r>
                  <a:rPr kumimoji="1" lang="en-US" altLang="zh-CN" sz="1800" b="0" i="0" spc="0" dirty="0">
                    <a:solidFill>
                      <a:schemeClr val="tx2"/>
                    </a:solidFill>
                    <a:latin typeface="HarmonyOS Sans SC Medium" pitchFamily="2" charset="-122"/>
                    <a:ea typeface="HarmonyOS Sans SC Medium" pitchFamily="2" charset="-122"/>
                  </a:rPr>
                  <a:t> </a:t>
                </a:r>
                <a:r>
                  <a:rPr kumimoji="1" lang="zh-CN" altLang="en-US" sz="1800" b="0" i="0" spc="0" dirty="0">
                    <a:solidFill>
                      <a:schemeClr val="tx2"/>
                    </a:solidFill>
                    <a:latin typeface="HarmonyOS Sans SC Medium" pitchFamily="2" charset="-122"/>
                    <a:ea typeface="HarmonyOS Sans SC Medium" pitchFamily="2" charset="-122"/>
                  </a:rPr>
                  <a:t>查询。</a:t>
                </a:r>
                <a:endParaRPr kumimoji="1" lang="en-US" altLang="zh-CN" sz="1800" b="0" i="0" spc="0" dirty="0">
                  <a:solidFill>
                    <a:schemeClr val="tx2"/>
                  </a:solidFill>
                  <a:latin typeface="HarmonyOS Sans SC Medium" pitchFamily="2" charset="-122"/>
                  <a:ea typeface="HarmonyOS Sans SC Medium" pitchFamily="2" charset="-122"/>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1" lang="zh-CN" altLang="en-US" sz="1800" dirty="0">
                    <a:solidFill>
                      <a:schemeClr val="tx2"/>
                    </a:solidFill>
                    <a:latin typeface="HarmonyOS Sans SC Medium" pitchFamily="2" charset="-122"/>
                    <a:ea typeface="HarmonyOS Sans SC Medium" pitchFamily="2" charset="-122"/>
                  </a:rPr>
                  <a:t>考虑容斥。</a:t>
                </a:r>
                <a:endParaRPr kumimoji="1" lang="en-US" altLang="zh-CN" sz="1800" dirty="0">
                  <a:solidFill>
                    <a:schemeClr val="tx2"/>
                  </a:solidFill>
                  <a:latin typeface="HarmonyOS Sans SC Medium" pitchFamily="2" charset="-122"/>
                  <a:ea typeface="HarmonyOS Sans SC Medium" pitchFamily="2" charset="-122"/>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1" lang="zh-CN" altLang="en-US" sz="1800" b="0" i="0" spc="0" dirty="0">
                    <a:solidFill>
                      <a:schemeClr val="tx2"/>
                    </a:solidFill>
                    <a:latin typeface="HarmonyOS Sans SC Medium" pitchFamily="2" charset="-122"/>
                    <a:ea typeface="HarmonyOS Sans SC Medium" pitchFamily="2" charset="-122"/>
                  </a:rPr>
                  <a:t>先考虑一个简化版的问题，假设能力只有两维，那么可以考虑对一个公司的工作按照第一维要求排序。如下图所示。</a:t>
                </a:r>
                <a:endParaRPr kumimoji="1" lang="en-US" altLang="zh-CN" sz="1800" b="0" i="0" spc="0" dirty="0">
                  <a:solidFill>
                    <a:schemeClr val="tx2"/>
                  </a:solidFill>
                  <a:latin typeface="HarmonyOS Sans SC Medium" pitchFamily="2" charset="-122"/>
                  <a:ea typeface="HarmonyOS Sans SC Medium" pitchFamily="2" charset="-122"/>
                </a:endParaRPr>
              </a:p>
            </p:txBody>
          </p:sp>
        </mc:Choice>
        <mc:Fallback xmlns="">
          <p:sp>
            <p:nvSpPr>
              <p:cNvPr id="11" name="标题 1">
                <a:extLst>
                  <a:ext uri="{FF2B5EF4-FFF2-40B4-BE49-F238E27FC236}">
                    <a16:creationId xmlns:a16="http://schemas.microsoft.com/office/drawing/2014/main" id="{01001809-243E-C77D-3569-750ED697BBCF}"/>
                  </a:ext>
                </a:extLst>
              </p:cNvPr>
              <p:cNvSpPr txBox="1">
                <a:spLocks noRot="1" noChangeAspect="1" noMove="1" noResize="1" noEditPoints="1" noAdjustHandles="1" noChangeArrowheads="1" noChangeShapeType="1" noTextEdit="1"/>
              </p:cNvSpPr>
              <p:nvPr/>
            </p:nvSpPr>
            <p:spPr>
              <a:xfrm>
                <a:off x="696809" y="1613650"/>
                <a:ext cx="10515600" cy="3320602"/>
              </a:xfrm>
              <a:prstGeom prst="rect">
                <a:avLst/>
              </a:prstGeom>
              <a:blipFill>
                <a:blip r:embed="rId4"/>
                <a:stretch>
                  <a:fillRect l="-362" t="-382"/>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5"/>
          <a:stretch>
            <a:fillRect/>
          </a:stretch>
        </p:blipFill>
        <p:spPr>
          <a:xfrm>
            <a:off x="8681286" y="460895"/>
            <a:ext cx="3069843" cy="343430"/>
          </a:xfrm>
          <a:prstGeom prst="rect">
            <a:avLst/>
          </a:prstGeom>
        </p:spPr>
      </p:pic>
      <p:grpSp>
        <p:nvGrpSpPr>
          <p:cNvPr id="17" name="组合 16">
            <a:extLst>
              <a:ext uri="{FF2B5EF4-FFF2-40B4-BE49-F238E27FC236}">
                <a16:creationId xmlns:a16="http://schemas.microsoft.com/office/drawing/2014/main" id="{8100AE16-8A6F-5A46-AF5B-564C82CC2C17}"/>
              </a:ext>
            </a:extLst>
          </p:cNvPr>
          <p:cNvGrpSpPr/>
          <p:nvPr/>
        </p:nvGrpSpPr>
        <p:grpSpPr>
          <a:xfrm>
            <a:off x="3120708" y="3478359"/>
            <a:ext cx="4922732" cy="2723324"/>
            <a:chOff x="3493242" y="3321201"/>
            <a:chExt cx="4922732" cy="2723324"/>
          </a:xfrm>
        </p:grpSpPr>
        <p:sp>
          <p:nvSpPr>
            <p:cNvPr id="2" name="矩形 1">
              <a:extLst>
                <a:ext uri="{FF2B5EF4-FFF2-40B4-BE49-F238E27FC236}">
                  <a16:creationId xmlns:a16="http://schemas.microsoft.com/office/drawing/2014/main" id="{AA11F92B-8C4A-4146-A109-04405E2191FE}"/>
                </a:ext>
              </a:extLst>
            </p:cNvPr>
            <p:cNvSpPr/>
            <p:nvPr/>
          </p:nvSpPr>
          <p:spPr>
            <a:xfrm>
              <a:off x="3493242" y="3639104"/>
              <a:ext cx="2254685" cy="2382009"/>
            </a:xfrm>
            <a:prstGeom prst="rect">
              <a:avLst/>
            </a:prstGeom>
            <a:solidFill>
              <a:schemeClr val="accent1">
                <a:alpha val="3022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16" name="组合 15">
              <a:extLst>
                <a:ext uri="{FF2B5EF4-FFF2-40B4-BE49-F238E27FC236}">
                  <a16:creationId xmlns:a16="http://schemas.microsoft.com/office/drawing/2014/main" id="{A5BE4933-75FB-FB46-94E7-4A6959F4290F}"/>
                </a:ext>
              </a:extLst>
            </p:cNvPr>
            <p:cNvGrpSpPr/>
            <p:nvPr/>
          </p:nvGrpSpPr>
          <p:grpSpPr>
            <a:xfrm>
              <a:off x="3493243" y="3321201"/>
              <a:ext cx="4922731" cy="2723324"/>
              <a:chOff x="2755724" y="3343868"/>
              <a:chExt cx="4922731" cy="2723324"/>
            </a:xfrm>
          </p:grpSpPr>
          <p:sp>
            <p:nvSpPr>
              <p:cNvPr id="13" name="矩形 12">
                <a:extLst>
                  <a:ext uri="{FF2B5EF4-FFF2-40B4-BE49-F238E27FC236}">
                    <a16:creationId xmlns:a16="http://schemas.microsoft.com/office/drawing/2014/main" id="{A9AC76FD-DE74-5249-B12C-5FABB41DD890}"/>
                  </a:ext>
                </a:extLst>
              </p:cNvPr>
              <p:cNvSpPr/>
              <p:nvPr/>
            </p:nvSpPr>
            <p:spPr>
              <a:xfrm>
                <a:off x="2755725" y="4534873"/>
                <a:ext cx="3244242" cy="1532319"/>
              </a:xfrm>
              <a:prstGeom prst="rect">
                <a:avLst/>
              </a:prstGeom>
              <a:solidFill>
                <a:schemeClr val="accent2">
                  <a:alpha val="3043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9B7A3996-586A-484B-BDF4-8EDC126604E9}"/>
                  </a:ext>
                </a:extLst>
              </p:cNvPr>
              <p:cNvSpPr/>
              <p:nvPr/>
            </p:nvSpPr>
            <p:spPr>
              <a:xfrm>
                <a:off x="2755724" y="5185830"/>
                <a:ext cx="4922731" cy="881340"/>
              </a:xfrm>
              <a:prstGeom prst="rect">
                <a:avLst/>
              </a:prstGeom>
              <a:solidFill>
                <a:srgbClr val="00B0F0">
                  <a:alpha val="5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B7F8E852-B16A-014C-AE78-4306A5FA245D}"/>
                  </a:ext>
                </a:extLst>
              </p:cNvPr>
              <p:cNvSpPr/>
              <p:nvPr/>
            </p:nvSpPr>
            <p:spPr>
              <a:xfrm>
                <a:off x="2755726" y="3343868"/>
                <a:ext cx="2798407" cy="2720793"/>
              </a:xfrm>
              <a:prstGeom prst="rect">
                <a:avLst/>
              </a:prstGeom>
              <a:solidFill>
                <a:srgbClr val="FFFF00">
                  <a:alpha val="302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spTree>
    <p:extLst>
      <p:ext uri="{BB962C8B-B14F-4D97-AF65-F5344CB8AC3E}">
        <p14:creationId xmlns:p14="http://schemas.microsoft.com/office/powerpoint/2010/main" val="1882894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E. Jobs (Hard Version)</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1" name="标题 1">
            <a:extLst>
              <a:ext uri="{FF2B5EF4-FFF2-40B4-BE49-F238E27FC236}">
                <a16:creationId xmlns:a16="http://schemas.microsoft.com/office/drawing/2014/main" id="{01001809-243E-C77D-3569-750ED697BBCF}"/>
              </a:ext>
            </a:extLst>
          </p:cNvPr>
          <p:cNvSpPr txBox="1">
            <a:spLocks/>
          </p:cNvSpPr>
          <p:nvPr/>
        </p:nvSpPr>
        <p:spPr>
          <a:xfrm>
            <a:off x="696809" y="1613650"/>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1" lang="zh-CN" altLang="en-US" sz="1800" dirty="0">
                <a:solidFill>
                  <a:schemeClr val="tx2"/>
                </a:solidFill>
                <a:latin typeface="HarmonyOS Sans SC Medium" pitchFamily="2" charset="-122"/>
                <a:ea typeface="HarmonyOS Sans SC Medium" pitchFamily="2" charset="-122"/>
              </a:rPr>
              <a:t>显然，如果一个工作的两维都比另一个工作大，那么它对于答案是没有贡献的，因此可以不考虑这一个工作。去掉所有没有贡献的工作之后，剩余的工作一定呈阶梯状。</a:t>
            </a:r>
            <a:endParaRPr kumimoji="1" lang="en-US" altLang="zh-CN" sz="1800" b="0" i="0" spc="0" dirty="0">
              <a:solidFill>
                <a:schemeClr val="tx2"/>
              </a:solidFill>
              <a:latin typeface="HarmonyOS Sans SC Medium" pitchFamily="2" charset="-122"/>
              <a:ea typeface="HarmonyOS Sans SC Medium" pitchFamily="2" charset="-122"/>
            </a:endParaRP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4"/>
          <a:stretch>
            <a:fillRect/>
          </a:stretch>
        </p:blipFill>
        <p:spPr>
          <a:xfrm>
            <a:off x="8681286" y="460895"/>
            <a:ext cx="3069843" cy="343430"/>
          </a:xfrm>
          <a:prstGeom prst="rect">
            <a:avLst/>
          </a:prstGeom>
        </p:spPr>
      </p:pic>
      <p:grpSp>
        <p:nvGrpSpPr>
          <p:cNvPr id="17" name="组合 16">
            <a:extLst>
              <a:ext uri="{FF2B5EF4-FFF2-40B4-BE49-F238E27FC236}">
                <a16:creationId xmlns:a16="http://schemas.microsoft.com/office/drawing/2014/main" id="{8100AE16-8A6F-5A46-AF5B-564C82CC2C17}"/>
              </a:ext>
            </a:extLst>
          </p:cNvPr>
          <p:cNvGrpSpPr/>
          <p:nvPr/>
        </p:nvGrpSpPr>
        <p:grpSpPr>
          <a:xfrm>
            <a:off x="670560" y="3478359"/>
            <a:ext cx="4922732" cy="2723324"/>
            <a:chOff x="3493242" y="3321201"/>
            <a:chExt cx="4922732" cy="2723324"/>
          </a:xfrm>
        </p:grpSpPr>
        <p:sp>
          <p:nvSpPr>
            <p:cNvPr id="2" name="矩形 1">
              <a:extLst>
                <a:ext uri="{FF2B5EF4-FFF2-40B4-BE49-F238E27FC236}">
                  <a16:creationId xmlns:a16="http://schemas.microsoft.com/office/drawing/2014/main" id="{AA11F92B-8C4A-4146-A109-04405E2191FE}"/>
                </a:ext>
              </a:extLst>
            </p:cNvPr>
            <p:cNvSpPr/>
            <p:nvPr/>
          </p:nvSpPr>
          <p:spPr>
            <a:xfrm>
              <a:off x="3493242" y="3639104"/>
              <a:ext cx="2254685" cy="2382009"/>
            </a:xfrm>
            <a:prstGeom prst="rect">
              <a:avLst/>
            </a:prstGeom>
            <a:solidFill>
              <a:schemeClr val="accent1">
                <a:alpha val="3022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16" name="组合 15">
              <a:extLst>
                <a:ext uri="{FF2B5EF4-FFF2-40B4-BE49-F238E27FC236}">
                  <a16:creationId xmlns:a16="http://schemas.microsoft.com/office/drawing/2014/main" id="{A5BE4933-75FB-FB46-94E7-4A6959F4290F}"/>
                </a:ext>
              </a:extLst>
            </p:cNvPr>
            <p:cNvGrpSpPr/>
            <p:nvPr/>
          </p:nvGrpSpPr>
          <p:grpSpPr>
            <a:xfrm>
              <a:off x="3493243" y="3321201"/>
              <a:ext cx="4922731" cy="2723324"/>
              <a:chOff x="2755724" y="3343868"/>
              <a:chExt cx="4922731" cy="2723324"/>
            </a:xfrm>
          </p:grpSpPr>
          <p:sp>
            <p:nvSpPr>
              <p:cNvPr id="13" name="矩形 12">
                <a:extLst>
                  <a:ext uri="{FF2B5EF4-FFF2-40B4-BE49-F238E27FC236}">
                    <a16:creationId xmlns:a16="http://schemas.microsoft.com/office/drawing/2014/main" id="{A9AC76FD-DE74-5249-B12C-5FABB41DD890}"/>
                  </a:ext>
                </a:extLst>
              </p:cNvPr>
              <p:cNvSpPr/>
              <p:nvPr/>
            </p:nvSpPr>
            <p:spPr>
              <a:xfrm>
                <a:off x="2755725" y="4534873"/>
                <a:ext cx="3244242" cy="1532319"/>
              </a:xfrm>
              <a:prstGeom prst="rect">
                <a:avLst/>
              </a:prstGeom>
              <a:solidFill>
                <a:schemeClr val="accent2">
                  <a:alpha val="3043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9B7A3996-586A-484B-BDF4-8EDC126604E9}"/>
                  </a:ext>
                </a:extLst>
              </p:cNvPr>
              <p:cNvSpPr/>
              <p:nvPr/>
            </p:nvSpPr>
            <p:spPr>
              <a:xfrm>
                <a:off x="2755724" y="5185830"/>
                <a:ext cx="4922731" cy="881340"/>
              </a:xfrm>
              <a:prstGeom prst="rect">
                <a:avLst/>
              </a:prstGeom>
              <a:solidFill>
                <a:srgbClr val="00B0F0">
                  <a:alpha val="5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B7F8E852-B16A-014C-AE78-4306A5FA245D}"/>
                  </a:ext>
                </a:extLst>
              </p:cNvPr>
              <p:cNvSpPr/>
              <p:nvPr/>
            </p:nvSpPr>
            <p:spPr>
              <a:xfrm>
                <a:off x="2755726" y="3343868"/>
                <a:ext cx="2798407" cy="2720793"/>
              </a:xfrm>
              <a:prstGeom prst="rect">
                <a:avLst/>
              </a:prstGeom>
              <a:solidFill>
                <a:srgbClr val="FFFF00">
                  <a:alpha val="302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grpSp>
        <p:nvGrpSpPr>
          <p:cNvPr id="18" name="组合 17">
            <a:extLst>
              <a:ext uri="{FF2B5EF4-FFF2-40B4-BE49-F238E27FC236}">
                <a16:creationId xmlns:a16="http://schemas.microsoft.com/office/drawing/2014/main" id="{13BBA434-3648-9E43-8A88-1EF5AC33A584}"/>
              </a:ext>
            </a:extLst>
          </p:cNvPr>
          <p:cNvGrpSpPr/>
          <p:nvPr/>
        </p:nvGrpSpPr>
        <p:grpSpPr>
          <a:xfrm>
            <a:off x="6431068" y="3811646"/>
            <a:ext cx="4922732" cy="2405421"/>
            <a:chOff x="3493242" y="3639104"/>
            <a:chExt cx="4922732" cy="2405421"/>
          </a:xfrm>
        </p:grpSpPr>
        <p:sp>
          <p:nvSpPr>
            <p:cNvPr id="19" name="矩形 18">
              <a:extLst>
                <a:ext uri="{FF2B5EF4-FFF2-40B4-BE49-F238E27FC236}">
                  <a16:creationId xmlns:a16="http://schemas.microsoft.com/office/drawing/2014/main" id="{DC36DFBE-EBF3-4B4D-8633-B9C8802D137C}"/>
                </a:ext>
              </a:extLst>
            </p:cNvPr>
            <p:cNvSpPr/>
            <p:nvPr/>
          </p:nvSpPr>
          <p:spPr>
            <a:xfrm>
              <a:off x="3493242" y="3639104"/>
              <a:ext cx="2254685" cy="2382009"/>
            </a:xfrm>
            <a:prstGeom prst="rect">
              <a:avLst/>
            </a:prstGeom>
            <a:solidFill>
              <a:schemeClr val="accent1">
                <a:alpha val="3022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20" name="组合 19">
              <a:extLst>
                <a:ext uri="{FF2B5EF4-FFF2-40B4-BE49-F238E27FC236}">
                  <a16:creationId xmlns:a16="http://schemas.microsoft.com/office/drawing/2014/main" id="{D9E795F0-3576-1449-AE43-651F8A91520D}"/>
                </a:ext>
              </a:extLst>
            </p:cNvPr>
            <p:cNvGrpSpPr/>
            <p:nvPr/>
          </p:nvGrpSpPr>
          <p:grpSpPr>
            <a:xfrm>
              <a:off x="3493243" y="4512206"/>
              <a:ext cx="4922731" cy="1532319"/>
              <a:chOff x="2755724" y="4534873"/>
              <a:chExt cx="4922731" cy="1532319"/>
            </a:xfrm>
          </p:grpSpPr>
          <p:sp>
            <p:nvSpPr>
              <p:cNvPr id="21" name="矩形 20">
                <a:extLst>
                  <a:ext uri="{FF2B5EF4-FFF2-40B4-BE49-F238E27FC236}">
                    <a16:creationId xmlns:a16="http://schemas.microsoft.com/office/drawing/2014/main" id="{F9C79DE4-4B2B-8040-814F-D4D898A94085}"/>
                  </a:ext>
                </a:extLst>
              </p:cNvPr>
              <p:cNvSpPr/>
              <p:nvPr/>
            </p:nvSpPr>
            <p:spPr>
              <a:xfrm>
                <a:off x="2755725" y="4534873"/>
                <a:ext cx="3244242" cy="1532319"/>
              </a:xfrm>
              <a:prstGeom prst="rect">
                <a:avLst/>
              </a:prstGeom>
              <a:solidFill>
                <a:schemeClr val="accent2">
                  <a:alpha val="3043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F130DBFF-E700-F74E-906E-3F88970B4D6E}"/>
                  </a:ext>
                </a:extLst>
              </p:cNvPr>
              <p:cNvSpPr/>
              <p:nvPr/>
            </p:nvSpPr>
            <p:spPr>
              <a:xfrm>
                <a:off x="2755724" y="5185830"/>
                <a:ext cx="4922731" cy="881340"/>
              </a:xfrm>
              <a:prstGeom prst="rect">
                <a:avLst/>
              </a:prstGeom>
              <a:solidFill>
                <a:srgbClr val="00B0F0">
                  <a:alpha val="5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spTree>
    <p:extLst>
      <p:ext uri="{BB962C8B-B14F-4D97-AF65-F5344CB8AC3E}">
        <p14:creationId xmlns:p14="http://schemas.microsoft.com/office/powerpoint/2010/main" val="3780117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E. Jobs (Hard Version)</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1" name="标题 1">
            <a:extLst>
              <a:ext uri="{FF2B5EF4-FFF2-40B4-BE49-F238E27FC236}">
                <a16:creationId xmlns:a16="http://schemas.microsoft.com/office/drawing/2014/main" id="{01001809-243E-C77D-3569-750ED697BBCF}"/>
              </a:ext>
            </a:extLst>
          </p:cNvPr>
          <p:cNvSpPr txBox="1">
            <a:spLocks/>
          </p:cNvSpPr>
          <p:nvPr/>
        </p:nvSpPr>
        <p:spPr>
          <a:xfrm>
            <a:off x="696809" y="1613650"/>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1" lang="zh-CN" altLang="en-US" sz="1800" dirty="0">
                <a:solidFill>
                  <a:schemeClr val="tx2"/>
                </a:solidFill>
                <a:latin typeface="HarmonyOS Sans SC Medium" pitchFamily="2" charset="-122"/>
                <a:ea typeface="HarmonyOS Sans SC Medium" pitchFamily="2" charset="-122"/>
              </a:rPr>
              <a:t>容易发现，此时灰色标出的区域对应的点是可以满足至少一份工作的。在计算时，为了避免重复，在绿色点的位置贡献</a:t>
            </a:r>
            <a:r>
              <a:rPr kumimoji="1" lang="en-US" altLang="zh-CN" sz="1800" dirty="0">
                <a:solidFill>
                  <a:schemeClr val="tx2"/>
                </a:solidFill>
                <a:latin typeface="HarmonyOS Sans SC Medium" pitchFamily="2" charset="-122"/>
                <a:ea typeface="HarmonyOS Sans SC Medium" pitchFamily="2" charset="-122"/>
              </a:rPr>
              <a:t>+1</a:t>
            </a:r>
            <a:r>
              <a:rPr kumimoji="1" lang="zh-CN" altLang="en-US" sz="1800" dirty="0">
                <a:solidFill>
                  <a:schemeClr val="tx2"/>
                </a:solidFill>
                <a:latin typeface="HarmonyOS Sans SC Medium" pitchFamily="2" charset="-122"/>
                <a:ea typeface="HarmonyOS Sans SC Medium" pitchFamily="2" charset="-122"/>
              </a:rPr>
              <a:t>，红色点的位置贡献</a:t>
            </a:r>
            <a:r>
              <a:rPr kumimoji="1" lang="en-US" altLang="zh-CN" sz="1800" dirty="0">
                <a:solidFill>
                  <a:schemeClr val="tx2"/>
                </a:solidFill>
                <a:latin typeface="HarmonyOS Sans SC Medium" pitchFamily="2" charset="-122"/>
                <a:ea typeface="HarmonyOS Sans SC Medium" pitchFamily="2" charset="-122"/>
              </a:rPr>
              <a:t>-1</a:t>
            </a:r>
            <a:r>
              <a:rPr kumimoji="1" lang="zh-CN" altLang="en-US" sz="1800" dirty="0">
                <a:solidFill>
                  <a:schemeClr val="tx2"/>
                </a:solidFill>
                <a:latin typeface="HarmonyOS Sans SC Medium" pitchFamily="2" charset="-122"/>
                <a:ea typeface="HarmonyOS Sans SC Medium" pitchFamily="2" charset="-122"/>
              </a:rPr>
              <a:t>，之后做二维前缀和即可。</a:t>
            </a:r>
            <a:endParaRPr kumimoji="1" lang="en-US" altLang="zh-CN" sz="1800" b="0" i="0" spc="0" dirty="0">
              <a:solidFill>
                <a:schemeClr val="tx2"/>
              </a:solidFill>
              <a:latin typeface="HarmonyOS Sans SC Medium" pitchFamily="2" charset="-122"/>
              <a:ea typeface="HarmonyOS Sans SC Medium" pitchFamily="2" charset="-122"/>
            </a:endParaRP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4"/>
          <a:stretch>
            <a:fillRect/>
          </a:stretch>
        </p:blipFill>
        <p:spPr>
          <a:xfrm>
            <a:off x="8681286" y="460895"/>
            <a:ext cx="3069843" cy="343430"/>
          </a:xfrm>
          <a:prstGeom prst="rect">
            <a:avLst/>
          </a:prstGeom>
        </p:spPr>
      </p:pic>
      <p:grpSp>
        <p:nvGrpSpPr>
          <p:cNvPr id="32" name="组合 31">
            <a:extLst>
              <a:ext uri="{FF2B5EF4-FFF2-40B4-BE49-F238E27FC236}">
                <a16:creationId xmlns:a16="http://schemas.microsoft.com/office/drawing/2014/main" id="{3EE4D502-A4EA-CA4A-BD33-19D01006ADAC}"/>
              </a:ext>
            </a:extLst>
          </p:cNvPr>
          <p:cNvGrpSpPr/>
          <p:nvPr/>
        </p:nvGrpSpPr>
        <p:grpSpPr>
          <a:xfrm>
            <a:off x="3753686" y="2867136"/>
            <a:ext cx="4927600" cy="3297167"/>
            <a:chOff x="3753686" y="2867136"/>
            <a:chExt cx="4927600" cy="3297167"/>
          </a:xfrm>
        </p:grpSpPr>
        <p:grpSp>
          <p:nvGrpSpPr>
            <p:cNvPr id="25" name="组合 24">
              <a:extLst>
                <a:ext uri="{FF2B5EF4-FFF2-40B4-BE49-F238E27FC236}">
                  <a16:creationId xmlns:a16="http://schemas.microsoft.com/office/drawing/2014/main" id="{08A643B0-392D-3D4F-A6FB-83FACF510568}"/>
                </a:ext>
              </a:extLst>
            </p:cNvPr>
            <p:cNvGrpSpPr/>
            <p:nvPr/>
          </p:nvGrpSpPr>
          <p:grpSpPr>
            <a:xfrm>
              <a:off x="3753686" y="2867136"/>
              <a:ext cx="4927600" cy="3297167"/>
              <a:chOff x="3493243" y="1794933"/>
              <a:chExt cx="6294224" cy="4420503"/>
            </a:xfrm>
          </p:grpSpPr>
          <p:grpSp>
            <p:nvGrpSpPr>
              <p:cNvPr id="18" name="组合 17">
                <a:extLst>
                  <a:ext uri="{FF2B5EF4-FFF2-40B4-BE49-F238E27FC236}">
                    <a16:creationId xmlns:a16="http://schemas.microsoft.com/office/drawing/2014/main" id="{13BBA434-3648-9E43-8A88-1EF5AC33A584}"/>
                  </a:ext>
                </a:extLst>
              </p:cNvPr>
              <p:cNvGrpSpPr/>
              <p:nvPr/>
            </p:nvGrpSpPr>
            <p:grpSpPr>
              <a:xfrm>
                <a:off x="3493243" y="3810015"/>
                <a:ext cx="4922732" cy="2405421"/>
                <a:chOff x="3493242" y="3639104"/>
                <a:chExt cx="4922732" cy="2405421"/>
              </a:xfrm>
            </p:grpSpPr>
            <p:sp>
              <p:nvSpPr>
                <p:cNvPr id="19" name="矩形 18">
                  <a:extLst>
                    <a:ext uri="{FF2B5EF4-FFF2-40B4-BE49-F238E27FC236}">
                      <a16:creationId xmlns:a16="http://schemas.microsoft.com/office/drawing/2014/main" id="{DC36DFBE-EBF3-4B4D-8633-B9C8802D137C}"/>
                    </a:ext>
                  </a:extLst>
                </p:cNvPr>
                <p:cNvSpPr/>
                <p:nvPr/>
              </p:nvSpPr>
              <p:spPr>
                <a:xfrm>
                  <a:off x="3493242" y="3639104"/>
                  <a:ext cx="2254685" cy="2382009"/>
                </a:xfrm>
                <a:prstGeom prst="rect">
                  <a:avLst/>
                </a:prstGeom>
                <a:solidFill>
                  <a:schemeClr val="accent1">
                    <a:alpha val="3022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20" name="组合 19">
                  <a:extLst>
                    <a:ext uri="{FF2B5EF4-FFF2-40B4-BE49-F238E27FC236}">
                      <a16:creationId xmlns:a16="http://schemas.microsoft.com/office/drawing/2014/main" id="{D9E795F0-3576-1449-AE43-651F8A91520D}"/>
                    </a:ext>
                  </a:extLst>
                </p:cNvPr>
                <p:cNvGrpSpPr/>
                <p:nvPr/>
              </p:nvGrpSpPr>
              <p:grpSpPr>
                <a:xfrm>
                  <a:off x="3493243" y="4512206"/>
                  <a:ext cx="4922731" cy="1532319"/>
                  <a:chOff x="2755724" y="4534873"/>
                  <a:chExt cx="4922731" cy="1532319"/>
                </a:xfrm>
              </p:grpSpPr>
              <p:sp>
                <p:nvSpPr>
                  <p:cNvPr id="21" name="矩形 20">
                    <a:extLst>
                      <a:ext uri="{FF2B5EF4-FFF2-40B4-BE49-F238E27FC236}">
                        <a16:creationId xmlns:a16="http://schemas.microsoft.com/office/drawing/2014/main" id="{F9C79DE4-4B2B-8040-814F-D4D898A94085}"/>
                      </a:ext>
                    </a:extLst>
                  </p:cNvPr>
                  <p:cNvSpPr/>
                  <p:nvPr/>
                </p:nvSpPr>
                <p:spPr>
                  <a:xfrm>
                    <a:off x="2755725" y="4534873"/>
                    <a:ext cx="3244242" cy="1532319"/>
                  </a:xfrm>
                  <a:prstGeom prst="rect">
                    <a:avLst/>
                  </a:prstGeom>
                  <a:solidFill>
                    <a:schemeClr val="accent2">
                      <a:alpha val="3043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F130DBFF-E700-F74E-906E-3F88970B4D6E}"/>
                      </a:ext>
                    </a:extLst>
                  </p:cNvPr>
                  <p:cNvSpPr/>
                  <p:nvPr/>
                </p:nvSpPr>
                <p:spPr>
                  <a:xfrm>
                    <a:off x="2755724" y="5185830"/>
                    <a:ext cx="4922731" cy="881340"/>
                  </a:xfrm>
                  <a:prstGeom prst="rect">
                    <a:avLst/>
                  </a:prstGeom>
                  <a:solidFill>
                    <a:srgbClr val="00B0F0">
                      <a:alpha val="5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sp>
            <p:nvSpPr>
              <p:cNvPr id="10" name="矩形 9">
                <a:extLst>
                  <a:ext uri="{FF2B5EF4-FFF2-40B4-BE49-F238E27FC236}">
                    <a16:creationId xmlns:a16="http://schemas.microsoft.com/office/drawing/2014/main" id="{795014C4-67F1-6F43-88FF-32D8FFEEA356}"/>
                  </a:ext>
                </a:extLst>
              </p:cNvPr>
              <p:cNvSpPr/>
              <p:nvPr/>
            </p:nvSpPr>
            <p:spPr>
              <a:xfrm>
                <a:off x="5747928" y="1794933"/>
                <a:ext cx="4039539" cy="2015082"/>
              </a:xfrm>
              <a:prstGeom prst="rect">
                <a:avLst/>
              </a:prstGeom>
              <a:solidFill>
                <a:schemeClr val="bg2">
                  <a:lumMod val="5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CFC9B29B-6D6F-2A47-89F6-29DBC0C04DDD}"/>
                  </a:ext>
                </a:extLst>
              </p:cNvPr>
              <p:cNvSpPr/>
              <p:nvPr/>
            </p:nvSpPr>
            <p:spPr>
              <a:xfrm>
                <a:off x="6737487" y="1794933"/>
                <a:ext cx="3049980" cy="2888184"/>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矩形 23">
                <a:extLst>
                  <a:ext uri="{FF2B5EF4-FFF2-40B4-BE49-F238E27FC236}">
                    <a16:creationId xmlns:a16="http://schemas.microsoft.com/office/drawing/2014/main" id="{8BB3CF46-EF5C-094F-8C88-7830B5791082}"/>
                  </a:ext>
                </a:extLst>
              </p:cNvPr>
              <p:cNvSpPr/>
              <p:nvPr/>
            </p:nvSpPr>
            <p:spPr>
              <a:xfrm>
                <a:off x="8415975" y="1794933"/>
                <a:ext cx="1371492" cy="3539117"/>
              </a:xfrm>
              <a:prstGeom prst="rect">
                <a:avLst/>
              </a:prstGeom>
              <a:solidFill>
                <a:schemeClr val="bg1">
                  <a:lumMod val="75000"/>
                  <a:alpha val="5039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6" name="矩形 25">
              <a:extLst>
                <a:ext uri="{FF2B5EF4-FFF2-40B4-BE49-F238E27FC236}">
                  <a16:creationId xmlns:a16="http://schemas.microsoft.com/office/drawing/2014/main" id="{656CB760-20C5-FB47-9990-FEEADEC227BD}"/>
                </a:ext>
              </a:extLst>
            </p:cNvPr>
            <p:cNvSpPr/>
            <p:nvPr/>
          </p:nvSpPr>
          <p:spPr>
            <a:xfrm>
              <a:off x="5518826" y="4208550"/>
              <a:ext cx="161806" cy="183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806F7CA9-052B-C845-ABBC-7D2B06D73C5B}"/>
                </a:ext>
              </a:extLst>
            </p:cNvPr>
            <p:cNvSpPr/>
            <p:nvPr/>
          </p:nvSpPr>
          <p:spPr>
            <a:xfrm>
              <a:off x="6288705" y="4846257"/>
              <a:ext cx="161806" cy="183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F72C2C8D-ED44-CA4F-9F41-AF9584B28293}"/>
                </a:ext>
              </a:extLst>
            </p:cNvPr>
            <p:cNvSpPr/>
            <p:nvPr/>
          </p:nvSpPr>
          <p:spPr>
            <a:xfrm>
              <a:off x="7607576" y="5320210"/>
              <a:ext cx="161806" cy="183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D13E651D-943D-4142-813F-FBC6D9726E6D}"/>
                </a:ext>
              </a:extLst>
            </p:cNvPr>
            <p:cNvSpPr/>
            <p:nvPr/>
          </p:nvSpPr>
          <p:spPr>
            <a:xfrm>
              <a:off x="6297756" y="4208552"/>
              <a:ext cx="152755" cy="1521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A4AA1A05-0CD4-934F-A8FF-89ACBB98F58E}"/>
                </a:ext>
              </a:extLst>
            </p:cNvPr>
            <p:cNvSpPr/>
            <p:nvPr/>
          </p:nvSpPr>
          <p:spPr>
            <a:xfrm>
              <a:off x="7618556" y="4868951"/>
              <a:ext cx="152755" cy="1521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640940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E. Jobs (Hard Version)</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标题 1">
                <a:extLst>
                  <a:ext uri="{FF2B5EF4-FFF2-40B4-BE49-F238E27FC236}">
                    <a16:creationId xmlns:a16="http://schemas.microsoft.com/office/drawing/2014/main" id="{01001809-243E-C77D-3569-750ED697BBCF}"/>
                  </a:ext>
                </a:extLst>
              </p:cNvPr>
              <p:cNvSpPr txBox="1">
                <a:spLocks/>
              </p:cNvSpPr>
              <p:nvPr/>
            </p:nvSpPr>
            <p:spPr>
              <a:xfrm>
                <a:off x="696809" y="1613649"/>
                <a:ext cx="10515600" cy="4357715"/>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lvl="0" indent="-285750">
                  <a:lnSpc>
                    <a:spcPct val="120000"/>
                  </a:lnSpc>
                  <a:buFont typeface="Arial" panose="020B0604020202020204" pitchFamily="34" charset="0"/>
                  <a:buChar char="•"/>
                  <a:defRPr/>
                </a:pPr>
                <a:r>
                  <a:rPr kumimoji="1" lang="zh-CN" altLang="en-US" sz="1800" dirty="0">
                    <a:solidFill>
                      <a:schemeClr val="tx2"/>
                    </a:solidFill>
                    <a:latin typeface="HarmonyOS Sans SC Medium" pitchFamily="2" charset="-122"/>
                    <a:ea typeface="HarmonyOS Sans SC Medium" pitchFamily="2" charset="-122"/>
                  </a:rPr>
                  <a:t>记</a:t>
                </a:r>
                <a:r>
                  <a:rPr kumimoji="1" lang="en-US" altLang="zh-CN" sz="1800" dirty="0">
                    <a:solidFill>
                      <a:schemeClr val="tx2"/>
                    </a:solidFill>
                    <a:latin typeface="HarmonyOS Sans SC Medium" pitchFamily="2" charset="-122"/>
                    <a:ea typeface="HarmonyOS Sans SC Medium" pitchFamily="2" charset="-122"/>
                  </a:rPr>
                  <a:t> </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Medium" pitchFamily="2" charset="-122"/>
                      </a:rPr>
                      <m:t>𝑐</m:t>
                    </m:r>
                    <m:r>
                      <a:rPr kumimoji="1" lang="en-US" altLang="zh-CN" sz="1800" b="0" i="1" smtClean="0">
                        <a:solidFill>
                          <a:schemeClr val="tx2"/>
                        </a:solidFill>
                        <a:latin typeface="Cambria Math" panose="02040503050406030204" pitchFamily="18" charset="0"/>
                        <a:ea typeface="HarmonyOS Sans SC Medium" pitchFamily="2" charset="-122"/>
                      </a:rPr>
                      <m:t>=400</m:t>
                    </m:r>
                  </m:oMath>
                </a14:m>
                <a:r>
                  <a:rPr kumimoji="1" lang="zh-CN" altLang="en-US" sz="1800" dirty="0">
                    <a:solidFill>
                      <a:schemeClr val="tx2"/>
                    </a:solidFill>
                    <a:latin typeface="HarmonyOS Sans SC Medium" pitchFamily="2" charset="-122"/>
                    <a:ea typeface="HarmonyOS Sans SC Medium" pitchFamily="2" charset="-122"/>
                  </a:rPr>
                  <a:t>。</a:t>
                </a:r>
                <a:endParaRPr kumimoji="1" lang="en-US" altLang="zh-CN" sz="1800" dirty="0">
                  <a:solidFill>
                    <a:schemeClr val="tx2"/>
                  </a:solidFill>
                  <a:latin typeface="HarmonyOS Sans SC Medium" pitchFamily="2" charset="-122"/>
                  <a:ea typeface="HarmonyOS Sans SC Medium" pitchFamily="2" charset="-122"/>
                </a:endParaRPr>
              </a:p>
              <a:p>
                <a:pPr marL="285750" lvl="0" indent="-285750">
                  <a:lnSpc>
                    <a:spcPct val="120000"/>
                  </a:lnSpc>
                  <a:buFont typeface="Arial" panose="020B0604020202020204" pitchFamily="34" charset="0"/>
                  <a:buChar char="•"/>
                  <a:defRPr/>
                </a:pPr>
                <a:r>
                  <a:rPr kumimoji="1" lang="zh-CN" altLang="en-US" sz="1800" dirty="0">
                    <a:solidFill>
                      <a:schemeClr val="tx2"/>
                    </a:solidFill>
                    <a:latin typeface="HarmonyOS Sans SC Medium" pitchFamily="2" charset="-122"/>
                    <a:ea typeface="HarmonyOS Sans SC Medium" pitchFamily="2" charset="-122"/>
                  </a:rPr>
                  <a:t>考虑将上述做法拓展到三维。对于一个公司，可以枚举第三个能力维度的所有不同的值，这不超过</a:t>
                </a:r>
                <a14:m>
                  <m:oMath xmlns:m="http://schemas.openxmlformats.org/officeDocument/2006/math">
                    <m:func>
                      <m:funcPr>
                        <m:ctrlPr>
                          <a:rPr kumimoji="1" lang="en-US" altLang="zh-CN" sz="1800" b="0" i="1" smtClean="0">
                            <a:solidFill>
                              <a:schemeClr val="tx2"/>
                            </a:solidFill>
                            <a:latin typeface="Cambria Math" panose="02040503050406030204" pitchFamily="18" charset="0"/>
                            <a:ea typeface="HarmonyOS Sans SC Medium" pitchFamily="2" charset="-122"/>
                          </a:rPr>
                        </m:ctrlPr>
                      </m:funcPr>
                      <m:fName>
                        <m:r>
                          <m:rPr>
                            <m:sty m:val="p"/>
                          </m:rPr>
                          <a:rPr kumimoji="1" lang="en-US" altLang="zh-CN" sz="1800" b="0" i="0" smtClean="0">
                            <a:solidFill>
                              <a:schemeClr val="tx2"/>
                            </a:solidFill>
                            <a:latin typeface="Cambria Math" panose="02040503050406030204" pitchFamily="18" charset="0"/>
                            <a:ea typeface="HarmonyOS Sans SC Medium" pitchFamily="2" charset="-122"/>
                          </a:rPr>
                          <m:t>min</m:t>
                        </m:r>
                      </m:fName>
                      <m:e>
                        <m:d>
                          <m:dPr>
                            <m:ctrlPr>
                              <a:rPr kumimoji="1" lang="en-US" altLang="zh-CN" sz="1800" b="0" i="1" smtClean="0">
                                <a:solidFill>
                                  <a:schemeClr val="tx2"/>
                                </a:solidFill>
                                <a:latin typeface="Cambria Math" panose="02040503050406030204" pitchFamily="18" charset="0"/>
                                <a:ea typeface="HarmonyOS Sans SC Medium" pitchFamily="2" charset="-122"/>
                              </a:rPr>
                            </m:ctrlPr>
                          </m:dPr>
                          <m:e>
                            <m:r>
                              <a:rPr kumimoji="1" lang="en-US" altLang="zh-CN" sz="1800" b="0" i="1" smtClean="0">
                                <a:solidFill>
                                  <a:schemeClr val="tx2"/>
                                </a:solidFill>
                                <a:latin typeface="Cambria Math" panose="02040503050406030204" pitchFamily="18" charset="0"/>
                                <a:ea typeface="HarmonyOS Sans SC Medium" pitchFamily="2" charset="-122"/>
                              </a:rPr>
                              <m:t>𝑚</m:t>
                            </m:r>
                            <m:r>
                              <a:rPr kumimoji="1" lang="en-US" altLang="zh-CN" sz="1800" b="0" i="1" smtClean="0">
                                <a:solidFill>
                                  <a:schemeClr val="tx2"/>
                                </a:solidFill>
                                <a:latin typeface="Cambria Math" panose="02040503050406030204" pitchFamily="18" charset="0"/>
                                <a:ea typeface="HarmonyOS Sans SC Medium" pitchFamily="2" charset="-122"/>
                              </a:rPr>
                              <m:t>,</m:t>
                            </m:r>
                            <m:r>
                              <a:rPr kumimoji="1" lang="en-US" altLang="zh-CN" sz="1800" b="0" i="1" smtClean="0">
                                <a:solidFill>
                                  <a:schemeClr val="tx2"/>
                                </a:solidFill>
                                <a:latin typeface="Cambria Math" panose="02040503050406030204" pitchFamily="18" charset="0"/>
                                <a:ea typeface="HarmonyOS Sans SC Medium" pitchFamily="2" charset="-122"/>
                              </a:rPr>
                              <m:t>𝑐</m:t>
                            </m:r>
                          </m:e>
                        </m:d>
                      </m:e>
                    </m:func>
                  </m:oMath>
                </a14:m>
                <a:r>
                  <a:rPr kumimoji="1" lang="zh-CN" altLang="en-US" sz="1800" b="0" i="0" spc="0" dirty="0">
                    <a:solidFill>
                      <a:schemeClr val="tx2"/>
                    </a:solidFill>
                    <a:latin typeface="HarmonyOS Sans SC Medium" pitchFamily="2" charset="-122"/>
                    <a:ea typeface="HarmonyOS Sans SC Medium" pitchFamily="2" charset="-122"/>
                  </a:rPr>
                  <a:t> 种，相当于可以将</a:t>
                </a:r>
                <a:r>
                  <a:rPr kumimoji="1" lang="en-US" altLang="zh-CN" sz="1800" b="0" i="0" spc="0" dirty="0">
                    <a:solidFill>
                      <a:schemeClr val="tx2"/>
                    </a:solidFill>
                    <a:latin typeface="HarmonyOS Sans SC Medium" pitchFamily="2" charset="-122"/>
                    <a:ea typeface="HarmonyOS Sans SC Medium" pitchFamily="2" charset="-122"/>
                  </a:rPr>
                  <a:t> </a:t>
                </a:r>
                <a14:m>
                  <m:oMath xmlns:m="http://schemas.openxmlformats.org/officeDocument/2006/math">
                    <m:r>
                      <a:rPr kumimoji="1" lang="en-US" altLang="zh-CN" sz="1800" b="0" i="1" spc="0" smtClean="0">
                        <a:solidFill>
                          <a:schemeClr val="tx2"/>
                        </a:solidFill>
                        <a:latin typeface="Cambria Math" panose="02040503050406030204" pitchFamily="18" charset="0"/>
                        <a:ea typeface="HarmonyOS Sans SC Medium" pitchFamily="2" charset="-122"/>
                      </a:rPr>
                      <m:t>𝑚</m:t>
                    </m:r>
                  </m:oMath>
                </a14:m>
                <a:r>
                  <a:rPr kumimoji="1" lang="en-US" altLang="zh-CN" sz="1800" b="0" i="0" spc="0" dirty="0">
                    <a:solidFill>
                      <a:schemeClr val="tx2"/>
                    </a:solidFill>
                    <a:latin typeface="HarmonyOS Sans SC Medium" pitchFamily="2" charset="-122"/>
                    <a:ea typeface="HarmonyOS Sans SC Medium" pitchFamily="2" charset="-122"/>
                  </a:rPr>
                  <a:t> </a:t>
                </a:r>
                <a:r>
                  <a:rPr kumimoji="1" lang="zh-CN" altLang="en-US" sz="1800" b="0" i="0" spc="0" dirty="0">
                    <a:solidFill>
                      <a:schemeClr val="tx2"/>
                    </a:solidFill>
                    <a:latin typeface="HarmonyOS Sans SC Medium" pitchFamily="2" charset="-122"/>
                    <a:ea typeface="HarmonyOS Sans SC Medium" pitchFamily="2" charset="-122"/>
                  </a:rPr>
                  <a:t>个三维立方体分成不超过 </a:t>
                </a:r>
                <a14:m>
                  <m:oMath xmlns:m="http://schemas.openxmlformats.org/officeDocument/2006/math">
                    <m:func>
                      <m:funcPr>
                        <m:ctrlPr>
                          <a:rPr kumimoji="1" lang="en-US" altLang="zh-CN" sz="1800" i="1">
                            <a:solidFill>
                              <a:schemeClr val="tx2"/>
                            </a:solidFill>
                            <a:latin typeface="Cambria Math" panose="02040503050406030204" pitchFamily="18" charset="0"/>
                            <a:ea typeface="HarmonyOS Sans SC Medium" pitchFamily="2" charset="-122"/>
                          </a:rPr>
                        </m:ctrlPr>
                      </m:funcPr>
                      <m:fName>
                        <m:r>
                          <m:rPr>
                            <m:sty m:val="p"/>
                          </m:rPr>
                          <a:rPr kumimoji="1" lang="en-US" altLang="zh-CN" sz="1800">
                            <a:solidFill>
                              <a:schemeClr val="tx2"/>
                            </a:solidFill>
                            <a:latin typeface="Cambria Math" panose="02040503050406030204" pitchFamily="18" charset="0"/>
                            <a:ea typeface="HarmonyOS Sans SC Medium" pitchFamily="2" charset="-122"/>
                          </a:rPr>
                          <m:t>min</m:t>
                        </m:r>
                      </m:fName>
                      <m:e>
                        <m:d>
                          <m:dPr>
                            <m:ctrlPr>
                              <a:rPr kumimoji="1" lang="en-US" altLang="zh-CN" sz="1800" i="1">
                                <a:solidFill>
                                  <a:schemeClr val="tx2"/>
                                </a:solidFill>
                                <a:latin typeface="Cambria Math" panose="02040503050406030204" pitchFamily="18" charset="0"/>
                                <a:ea typeface="HarmonyOS Sans SC Medium" pitchFamily="2" charset="-122"/>
                              </a:rPr>
                            </m:ctrlPr>
                          </m:dPr>
                          <m:e>
                            <m:r>
                              <a:rPr kumimoji="1" lang="en-US" altLang="zh-CN" sz="1800" i="1">
                                <a:solidFill>
                                  <a:schemeClr val="tx2"/>
                                </a:solidFill>
                                <a:latin typeface="Cambria Math" panose="02040503050406030204" pitchFamily="18" charset="0"/>
                                <a:ea typeface="HarmonyOS Sans SC Medium" pitchFamily="2" charset="-122"/>
                              </a:rPr>
                              <m:t>𝑚</m:t>
                            </m:r>
                            <m:r>
                              <a:rPr kumimoji="1" lang="en-US" altLang="zh-CN" sz="1800" i="1">
                                <a:solidFill>
                                  <a:schemeClr val="tx2"/>
                                </a:solidFill>
                                <a:latin typeface="Cambria Math" panose="02040503050406030204" pitchFamily="18" charset="0"/>
                                <a:ea typeface="HarmonyOS Sans SC Medium" pitchFamily="2" charset="-122"/>
                              </a:rPr>
                              <m:t>,</m:t>
                            </m:r>
                            <m:r>
                              <a:rPr kumimoji="1" lang="en-US" altLang="zh-CN" sz="1800" i="1">
                                <a:solidFill>
                                  <a:schemeClr val="tx2"/>
                                </a:solidFill>
                                <a:latin typeface="Cambria Math" panose="02040503050406030204" pitchFamily="18" charset="0"/>
                                <a:ea typeface="HarmonyOS Sans SC Medium" pitchFamily="2" charset="-122"/>
                              </a:rPr>
                              <m:t>𝑐</m:t>
                            </m:r>
                          </m:e>
                        </m:d>
                      </m:e>
                    </m:func>
                    <m:r>
                      <a:rPr kumimoji="1" lang="zh-CN" altLang="en-US" sz="1800" b="0" i="0" smtClean="0">
                        <a:solidFill>
                          <a:schemeClr val="tx2"/>
                        </a:solidFill>
                        <a:latin typeface="Cambria Math" panose="02040503050406030204" pitchFamily="18" charset="0"/>
                        <a:ea typeface="HarmonyOS Sans SC Medium" pitchFamily="2" charset="-122"/>
                      </a:rPr>
                      <m:t> </m:t>
                    </m:r>
                  </m:oMath>
                </a14:m>
                <a:r>
                  <a:rPr kumimoji="1" lang="zh-CN" altLang="en-US" sz="1800" b="0" i="0" spc="0" dirty="0">
                    <a:solidFill>
                      <a:schemeClr val="tx2"/>
                    </a:solidFill>
                    <a:latin typeface="HarmonyOS Sans SC Medium" pitchFamily="2" charset="-122"/>
                    <a:ea typeface="HarmonyOS Sans SC Medium" pitchFamily="2" charset="-122"/>
                  </a:rPr>
                  <a:t>层。因此可以按照第三个能力维度一层一层考虑，每一层都是一个二维问题。对于第三个维度的每一层，只有一个工作的第三个维度小于等于这一层的数值时，它才能在这一层做贡献。依旧按照之前的方式打标记，注意每一层打标记时要注意消除掉对下一层的影响。之后做三维前缀和即可。</a:t>
                </a:r>
                <a:endParaRPr kumimoji="1" lang="en-US" altLang="zh-CN" sz="1800" b="0" i="0" spc="0" dirty="0">
                  <a:solidFill>
                    <a:schemeClr val="tx2"/>
                  </a:solidFill>
                  <a:latin typeface="HarmonyOS Sans SC Medium" pitchFamily="2" charset="-122"/>
                  <a:ea typeface="HarmonyOS Sans SC Medium" pitchFamily="2" charset="-122"/>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1" lang="zh-CN" altLang="en-US" sz="1800" b="0" i="0" spc="0" dirty="0">
                    <a:solidFill>
                      <a:schemeClr val="tx2"/>
                    </a:solidFill>
                    <a:latin typeface="HarmonyOS Sans SC Medium" pitchFamily="2" charset="-122"/>
                    <a:ea typeface="HarmonyOS Sans SC Medium" pitchFamily="2" charset="-122"/>
                  </a:rPr>
                  <a:t>这样，我们得到了一个复杂度为</a:t>
                </a:r>
                <a:r>
                  <a:rPr kumimoji="1" lang="en-US" altLang="zh-CN" sz="1800" b="0" i="0" spc="0" dirty="0">
                    <a:solidFill>
                      <a:schemeClr val="tx2"/>
                    </a:solidFill>
                    <a:latin typeface="HarmonyOS Sans SC Medium" pitchFamily="2" charset="-122"/>
                    <a:ea typeface="HarmonyOS Sans SC Medium" pitchFamily="2" charset="-122"/>
                  </a:rPr>
                  <a:t> </a:t>
                </a:r>
                <a14:m>
                  <m:oMath xmlns:m="http://schemas.openxmlformats.org/officeDocument/2006/math">
                    <m:r>
                      <a:rPr kumimoji="1" lang="en-US" altLang="zh-CN" sz="1800" b="0" i="1" spc="0" smtClean="0">
                        <a:solidFill>
                          <a:schemeClr val="tx2"/>
                        </a:solidFill>
                        <a:latin typeface="Cambria Math" panose="02040503050406030204" pitchFamily="18" charset="0"/>
                        <a:ea typeface="HarmonyOS Sans SC Medium" pitchFamily="2" charset="-122"/>
                      </a:rPr>
                      <m:t>𝑂</m:t>
                    </m:r>
                    <m:r>
                      <a:rPr kumimoji="1" lang="en-US" altLang="zh-CN" sz="1800" b="0" i="1" spc="0" smtClean="0">
                        <a:solidFill>
                          <a:schemeClr val="tx2"/>
                        </a:solidFill>
                        <a:latin typeface="Cambria Math" panose="02040503050406030204" pitchFamily="18" charset="0"/>
                        <a:ea typeface="HarmonyOS Sans SC Medium" pitchFamily="2" charset="-122"/>
                      </a:rPr>
                      <m:t>(</m:t>
                    </m:r>
                    <m:r>
                      <m:rPr>
                        <m:sty m:val="p"/>
                      </m:rPr>
                      <a:rPr kumimoji="1" lang="en-US" altLang="zh-CN" sz="1800" b="0" i="0" spc="0" smtClean="0">
                        <a:solidFill>
                          <a:schemeClr val="tx2"/>
                        </a:solidFill>
                        <a:latin typeface="Cambria Math" panose="02040503050406030204" pitchFamily="18" charset="0"/>
                        <a:ea typeface="HarmonyOS Sans SC Medium" pitchFamily="2" charset="-122"/>
                      </a:rPr>
                      <m:t>min</m:t>
                    </m:r>
                    <m:r>
                      <a:rPr kumimoji="1" lang="en-US" altLang="zh-CN" sz="1800" b="0" i="1" spc="0" smtClean="0">
                        <a:solidFill>
                          <a:schemeClr val="tx2"/>
                        </a:solidFill>
                        <a:latin typeface="Cambria Math" panose="02040503050406030204" pitchFamily="18" charset="0"/>
                        <a:ea typeface="HarmonyOS Sans SC Medium" pitchFamily="2" charset="-122"/>
                      </a:rPr>
                      <m:t>⁡(</m:t>
                    </m:r>
                    <m:r>
                      <a:rPr kumimoji="1" lang="en-US" altLang="zh-CN" sz="1800" b="0" i="1" spc="0" smtClean="0">
                        <a:solidFill>
                          <a:schemeClr val="tx2"/>
                        </a:solidFill>
                        <a:latin typeface="Cambria Math" panose="02040503050406030204" pitchFamily="18" charset="0"/>
                        <a:ea typeface="HarmonyOS Sans SC Medium" pitchFamily="2" charset="-122"/>
                      </a:rPr>
                      <m:t>𝑚</m:t>
                    </m:r>
                    <m:r>
                      <a:rPr kumimoji="1" lang="en-US" altLang="zh-CN" sz="1800" b="0" i="1" spc="0" smtClean="0">
                        <a:solidFill>
                          <a:schemeClr val="tx2"/>
                        </a:solidFill>
                        <a:latin typeface="Cambria Math" panose="02040503050406030204" pitchFamily="18" charset="0"/>
                        <a:ea typeface="HarmonyOS Sans SC Medium" pitchFamily="2" charset="-122"/>
                      </a:rPr>
                      <m:t>,</m:t>
                    </m:r>
                    <m:r>
                      <a:rPr kumimoji="1" lang="en-US" altLang="zh-CN" sz="1800" b="0" i="1" spc="0" smtClean="0">
                        <a:solidFill>
                          <a:schemeClr val="tx2"/>
                        </a:solidFill>
                        <a:latin typeface="Cambria Math" panose="02040503050406030204" pitchFamily="18" charset="0"/>
                        <a:ea typeface="HarmonyOS Sans SC Medium" pitchFamily="2" charset="-122"/>
                      </a:rPr>
                      <m:t>𝑐</m:t>
                    </m:r>
                    <m:r>
                      <a:rPr kumimoji="1" lang="en-US" altLang="zh-CN" sz="1800" b="0" i="1" spc="0" smtClean="0">
                        <a:solidFill>
                          <a:schemeClr val="tx2"/>
                        </a:solidFill>
                        <a:latin typeface="Cambria Math" panose="02040503050406030204" pitchFamily="18" charset="0"/>
                        <a:ea typeface="HarmonyOS Sans SC Medium" pitchFamily="2" charset="-122"/>
                      </a:rPr>
                      <m:t>)</m:t>
                    </m:r>
                    <m:r>
                      <a:rPr kumimoji="1" lang="en-US" altLang="zh-CN" sz="1800" b="0" i="1" spc="0" smtClean="0">
                        <a:solidFill>
                          <a:schemeClr val="tx2"/>
                        </a:solidFill>
                        <a:latin typeface="Cambria Math" panose="02040503050406030204" pitchFamily="18" charset="0"/>
                        <a:ea typeface="HarmonyOS Sans SC Medium" pitchFamily="2" charset="-122"/>
                      </a:rPr>
                      <m:t>𝑛𝑚</m:t>
                    </m:r>
                    <m:r>
                      <a:rPr kumimoji="1" lang="en-US" altLang="zh-CN" sz="1800" b="0" i="1" spc="0" smtClean="0">
                        <a:solidFill>
                          <a:schemeClr val="tx2"/>
                        </a:solidFill>
                        <a:latin typeface="Cambria Math" panose="02040503050406030204" pitchFamily="18" charset="0"/>
                        <a:ea typeface="HarmonyOS Sans SC Medium" pitchFamily="2" charset="-122"/>
                      </a:rPr>
                      <m:t>+</m:t>
                    </m:r>
                    <m:sSup>
                      <m:sSupPr>
                        <m:ctrlPr>
                          <a:rPr kumimoji="1" lang="en-US" altLang="zh-CN" sz="1800" b="0" i="1" spc="0" smtClean="0">
                            <a:solidFill>
                              <a:schemeClr val="tx2"/>
                            </a:solidFill>
                            <a:latin typeface="Cambria Math" panose="02040503050406030204" pitchFamily="18" charset="0"/>
                            <a:ea typeface="HarmonyOS Sans SC Medium" pitchFamily="2" charset="-122"/>
                          </a:rPr>
                        </m:ctrlPr>
                      </m:sSupPr>
                      <m:e>
                        <m:r>
                          <a:rPr kumimoji="1" lang="en-US" altLang="zh-CN" sz="1800" b="0" i="1" spc="0" smtClean="0">
                            <a:solidFill>
                              <a:schemeClr val="tx2"/>
                            </a:solidFill>
                            <a:latin typeface="Cambria Math" panose="02040503050406030204" pitchFamily="18" charset="0"/>
                            <a:ea typeface="HarmonyOS Sans SC Medium" pitchFamily="2" charset="-122"/>
                          </a:rPr>
                          <m:t>𝑐</m:t>
                        </m:r>
                      </m:e>
                      <m:sup>
                        <m:r>
                          <a:rPr kumimoji="1" lang="en-US" altLang="zh-CN" sz="1800" b="0" i="1" spc="0" smtClean="0">
                            <a:solidFill>
                              <a:schemeClr val="tx2"/>
                            </a:solidFill>
                            <a:latin typeface="Cambria Math" panose="02040503050406030204" pitchFamily="18" charset="0"/>
                            <a:ea typeface="HarmonyOS Sans SC Medium" pitchFamily="2" charset="-122"/>
                          </a:rPr>
                          <m:t>3</m:t>
                        </m:r>
                      </m:sup>
                    </m:sSup>
                    <m:r>
                      <a:rPr kumimoji="1" lang="en-US" altLang="zh-CN" sz="1800" b="0" i="1" spc="0" smtClean="0">
                        <a:solidFill>
                          <a:schemeClr val="tx2"/>
                        </a:solidFill>
                        <a:latin typeface="Cambria Math" panose="02040503050406030204" pitchFamily="18" charset="0"/>
                        <a:ea typeface="HarmonyOS Sans SC Medium" pitchFamily="2" charset="-122"/>
                      </a:rPr>
                      <m:t>+</m:t>
                    </m:r>
                    <m:r>
                      <a:rPr kumimoji="1" lang="en-US" altLang="zh-CN" sz="1800" b="0" i="1" spc="0" smtClean="0">
                        <a:solidFill>
                          <a:schemeClr val="tx2"/>
                        </a:solidFill>
                        <a:latin typeface="Cambria Math" panose="02040503050406030204" pitchFamily="18" charset="0"/>
                        <a:ea typeface="HarmonyOS Sans SC Medium" pitchFamily="2" charset="-122"/>
                      </a:rPr>
                      <m:t>𝑞</m:t>
                    </m:r>
                    <m:r>
                      <a:rPr kumimoji="1" lang="en-US" altLang="zh-CN" sz="1800" b="0" i="1" spc="0" smtClean="0">
                        <a:solidFill>
                          <a:schemeClr val="tx2"/>
                        </a:solidFill>
                        <a:latin typeface="Cambria Math" panose="02040503050406030204" pitchFamily="18" charset="0"/>
                        <a:ea typeface="HarmonyOS Sans SC Medium" pitchFamily="2" charset="-122"/>
                      </a:rPr>
                      <m:t>)</m:t>
                    </m:r>
                  </m:oMath>
                </a14:m>
                <a:r>
                  <a:rPr kumimoji="1" lang="en-US" altLang="zh-CN" sz="1800" b="0" i="0" spc="0" dirty="0">
                    <a:solidFill>
                      <a:schemeClr val="tx2"/>
                    </a:solidFill>
                    <a:latin typeface="HarmonyOS Sans SC Medium" pitchFamily="2" charset="-122"/>
                    <a:ea typeface="HarmonyOS Sans SC Medium" pitchFamily="2" charset="-122"/>
                  </a:rPr>
                  <a:t> </a:t>
                </a:r>
                <a:r>
                  <a:rPr kumimoji="1" lang="zh-CN" altLang="en-US" sz="1800" b="0" i="0" spc="0" dirty="0">
                    <a:solidFill>
                      <a:schemeClr val="tx2"/>
                    </a:solidFill>
                    <a:latin typeface="HarmonyOS Sans SC Medium" pitchFamily="2" charset="-122"/>
                    <a:ea typeface="HarmonyOS Sans SC Medium" pitchFamily="2" charset="-122"/>
                  </a:rPr>
                  <a:t>的做法。</a:t>
                </a:r>
                <a:endParaRPr kumimoji="1" lang="en-US" altLang="zh-CN" sz="1800" b="0" i="0" spc="0" dirty="0">
                  <a:solidFill>
                    <a:schemeClr val="tx2"/>
                  </a:solidFill>
                  <a:latin typeface="HarmonyOS Sans SC Medium" pitchFamily="2" charset="-122"/>
                  <a:ea typeface="HarmonyOS Sans SC Medium" pitchFamily="2" charset="-122"/>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1" lang="zh-CN" altLang="en-US" sz="1800" dirty="0">
                    <a:solidFill>
                      <a:schemeClr val="tx2"/>
                    </a:solidFill>
                    <a:latin typeface="HarmonyOS Sans SC Medium" pitchFamily="2" charset="-122"/>
                    <a:ea typeface="HarmonyOS Sans SC Medium" pitchFamily="2" charset="-122"/>
                  </a:rPr>
                  <a:t>这一做法需要较为精细的实现才可以通过。</a:t>
                </a:r>
                <a:endParaRPr kumimoji="1" lang="en-US" altLang="zh-CN" sz="1800" dirty="0">
                  <a:solidFill>
                    <a:schemeClr val="tx2"/>
                  </a:solidFill>
                  <a:latin typeface="HarmonyOS Sans SC Medium" pitchFamily="2" charset="-122"/>
                  <a:ea typeface="HarmonyOS Sans SC Medium" pitchFamily="2" charset="-122"/>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1" lang="zh-CN" altLang="en-US" sz="1800" b="0" i="0" spc="0" dirty="0">
                    <a:solidFill>
                      <a:schemeClr val="tx2"/>
                    </a:solidFill>
                    <a:latin typeface="HarmonyOS Sans SC Medium" pitchFamily="2" charset="-122"/>
                    <a:ea typeface="HarmonyOS Sans SC Medium" pitchFamily="2" charset="-122"/>
                  </a:rPr>
                  <a:t>注意到按照第三个能力维度从小到大把工作排序后，每一个工作的另外两维对应的矩形只会加入到前述的“阶梯状图案”中一次，并且也只会从“阶梯状图案”中删除最多一次。因此可以即时更新新加入一个工作的影响，用</a:t>
                </a:r>
                <a:r>
                  <a:rPr kumimoji="1" lang="en-US" altLang="zh-CN" sz="1800" b="0" i="0" spc="0" dirty="0">
                    <a:solidFill>
                      <a:schemeClr val="tx2"/>
                    </a:solidFill>
                    <a:latin typeface="HarmonyOS Sans SC Medium" pitchFamily="2" charset="-122"/>
                    <a:ea typeface="HarmonyOS Sans SC Medium" pitchFamily="2" charset="-122"/>
                  </a:rPr>
                  <a:t>std::set</a:t>
                </a:r>
                <a:r>
                  <a:rPr kumimoji="1" lang="zh-CN" altLang="en-US" sz="1800" b="0" i="0" spc="0" dirty="0">
                    <a:solidFill>
                      <a:schemeClr val="tx2"/>
                    </a:solidFill>
                    <a:latin typeface="HarmonyOS Sans SC Medium" pitchFamily="2" charset="-122"/>
                    <a:ea typeface="HarmonyOS Sans SC Medium" pitchFamily="2" charset="-122"/>
                  </a:rPr>
                  <a:t>维护并更新贡献即可，因此得到了一个复杂度为</a:t>
                </a:r>
                <a14:m>
                  <m:oMath xmlns:m="http://schemas.openxmlformats.org/officeDocument/2006/math">
                    <m:r>
                      <a:rPr kumimoji="1" lang="zh-CN" altLang="en-US" sz="1800" b="0" i="0" spc="0" smtClean="0">
                        <a:solidFill>
                          <a:schemeClr val="tx2"/>
                        </a:solidFill>
                        <a:latin typeface="Cambria Math" panose="02040503050406030204" pitchFamily="18" charset="0"/>
                        <a:ea typeface="HarmonyOS Sans SC Medium" pitchFamily="2" charset="-122"/>
                      </a:rPr>
                      <m:t> </m:t>
                    </m:r>
                    <m:r>
                      <a:rPr kumimoji="1" lang="en-US" altLang="zh-CN" sz="1800" b="0" i="1" spc="0" smtClean="0">
                        <a:solidFill>
                          <a:schemeClr val="tx2"/>
                        </a:solidFill>
                        <a:latin typeface="Cambria Math" panose="02040503050406030204" pitchFamily="18" charset="0"/>
                        <a:ea typeface="HarmonyOS Sans SC Medium" pitchFamily="2" charset="-122"/>
                      </a:rPr>
                      <m:t>𝑂</m:t>
                    </m:r>
                    <m:d>
                      <m:dPr>
                        <m:ctrlPr>
                          <a:rPr kumimoji="1" lang="en-US" altLang="zh-CN" sz="1800" b="0" i="1" spc="0" smtClean="0">
                            <a:solidFill>
                              <a:schemeClr val="tx2"/>
                            </a:solidFill>
                            <a:latin typeface="Cambria Math" panose="02040503050406030204" pitchFamily="18" charset="0"/>
                            <a:ea typeface="HarmonyOS Sans SC Medium" pitchFamily="2" charset="-122"/>
                          </a:rPr>
                        </m:ctrlPr>
                      </m:dPr>
                      <m:e>
                        <m:r>
                          <a:rPr kumimoji="1" lang="en-US" altLang="zh-CN" sz="1800" b="0" i="1" spc="0" smtClean="0">
                            <a:solidFill>
                              <a:schemeClr val="tx2"/>
                            </a:solidFill>
                            <a:latin typeface="Cambria Math" panose="02040503050406030204" pitchFamily="18" charset="0"/>
                            <a:ea typeface="HarmonyOS Sans SC Medium" pitchFamily="2" charset="-122"/>
                          </a:rPr>
                          <m:t>𝑛𝑚</m:t>
                        </m:r>
                        <m:func>
                          <m:funcPr>
                            <m:ctrlPr>
                              <a:rPr kumimoji="1" lang="en-US" altLang="zh-CN" sz="1800" b="0" i="1" spc="0" smtClean="0">
                                <a:solidFill>
                                  <a:schemeClr val="tx2"/>
                                </a:solidFill>
                                <a:latin typeface="Cambria Math" panose="02040503050406030204" pitchFamily="18" charset="0"/>
                                <a:ea typeface="HarmonyOS Sans SC Medium" pitchFamily="2" charset="-122"/>
                              </a:rPr>
                            </m:ctrlPr>
                          </m:funcPr>
                          <m:fName>
                            <m:r>
                              <m:rPr>
                                <m:sty m:val="p"/>
                              </m:rPr>
                              <a:rPr kumimoji="1" lang="en-US" altLang="zh-CN" sz="1800" b="0" i="0" spc="0" smtClean="0">
                                <a:solidFill>
                                  <a:schemeClr val="tx2"/>
                                </a:solidFill>
                                <a:latin typeface="Cambria Math" panose="02040503050406030204" pitchFamily="18" charset="0"/>
                                <a:ea typeface="HarmonyOS Sans SC Medium" pitchFamily="2" charset="-122"/>
                              </a:rPr>
                              <m:t>log</m:t>
                            </m:r>
                          </m:fName>
                          <m:e>
                            <m:r>
                              <a:rPr kumimoji="1" lang="en-US" altLang="zh-CN" sz="1800" b="0" i="1" spc="0" smtClean="0">
                                <a:solidFill>
                                  <a:schemeClr val="tx2"/>
                                </a:solidFill>
                                <a:latin typeface="Cambria Math" panose="02040503050406030204" pitchFamily="18" charset="0"/>
                                <a:ea typeface="HarmonyOS Sans SC Medium" pitchFamily="2" charset="-122"/>
                              </a:rPr>
                              <m:t>𝑚</m:t>
                            </m:r>
                          </m:e>
                        </m:func>
                        <m:r>
                          <a:rPr kumimoji="1" lang="en-US" altLang="zh-CN" sz="1800" b="0" i="1" spc="0" smtClean="0">
                            <a:solidFill>
                              <a:schemeClr val="tx2"/>
                            </a:solidFill>
                            <a:latin typeface="Cambria Math" panose="02040503050406030204" pitchFamily="18" charset="0"/>
                            <a:ea typeface="HarmonyOS Sans SC Medium" pitchFamily="2" charset="-122"/>
                          </a:rPr>
                          <m:t>+</m:t>
                        </m:r>
                        <m:sSup>
                          <m:sSupPr>
                            <m:ctrlPr>
                              <a:rPr kumimoji="1" lang="en-US" altLang="zh-CN" sz="1800" b="0" i="1" spc="0" smtClean="0">
                                <a:solidFill>
                                  <a:schemeClr val="tx2"/>
                                </a:solidFill>
                                <a:latin typeface="Cambria Math" panose="02040503050406030204" pitchFamily="18" charset="0"/>
                                <a:ea typeface="HarmonyOS Sans SC Medium" pitchFamily="2" charset="-122"/>
                              </a:rPr>
                            </m:ctrlPr>
                          </m:sSupPr>
                          <m:e>
                            <m:r>
                              <a:rPr kumimoji="1" lang="en-US" altLang="zh-CN" sz="1800" b="0" i="1" spc="0" smtClean="0">
                                <a:solidFill>
                                  <a:schemeClr val="tx2"/>
                                </a:solidFill>
                                <a:latin typeface="Cambria Math" panose="02040503050406030204" pitchFamily="18" charset="0"/>
                                <a:ea typeface="HarmonyOS Sans SC Medium" pitchFamily="2" charset="-122"/>
                              </a:rPr>
                              <m:t>𝑐</m:t>
                            </m:r>
                          </m:e>
                          <m:sup>
                            <m:r>
                              <a:rPr kumimoji="1" lang="en-US" altLang="zh-CN" sz="1800" b="0" i="1" spc="0" smtClean="0">
                                <a:solidFill>
                                  <a:schemeClr val="tx2"/>
                                </a:solidFill>
                                <a:latin typeface="Cambria Math" panose="02040503050406030204" pitchFamily="18" charset="0"/>
                                <a:ea typeface="HarmonyOS Sans SC Medium" pitchFamily="2" charset="-122"/>
                              </a:rPr>
                              <m:t>3</m:t>
                            </m:r>
                          </m:sup>
                        </m:sSup>
                        <m:r>
                          <a:rPr kumimoji="1" lang="en-US" altLang="zh-CN" sz="1800" b="0" i="1" spc="0" smtClean="0">
                            <a:solidFill>
                              <a:schemeClr val="tx2"/>
                            </a:solidFill>
                            <a:latin typeface="Cambria Math" panose="02040503050406030204" pitchFamily="18" charset="0"/>
                            <a:ea typeface="HarmonyOS Sans SC Medium" pitchFamily="2" charset="-122"/>
                          </a:rPr>
                          <m:t>+</m:t>
                        </m:r>
                        <m:r>
                          <a:rPr kumimoji="1" lang="en-US" altLang="zh-CN" sz="1800" b="0" i="1" spc="0" smtClean="0">
                            <a:solidFill>
                              <a:schemeClr val="tx2"/>
                            </a:solidFill>
                            <a:latin typeface="Cambria Math" panose="02040503050406030204" pitchFamily="18" charset="0"/>
                            <a:ea typeface="HarmonyOS Sans SC Medium" pitchFamily="2" charset="-122"/>
                          </a:rPr>
                          <m:t>𝑞</m:t>
                        </m:r>
                      </m:e>
                    </m:d>
                  </m:oMath>
                </a14:m>
                <a:r>
                  <a:rPr kumimoji="1" lang="zh-CN" altLang="en-US" sz="1800" b="0" i="0" spc="0" dirty="0">
                    <a:solidFill>
                      <a:schemeClr val="tx2"/>
                    </a:solidFill>
                    <a:latin typeface="HarmonyOS Sans SC Medium" pitchFamily="2" charset="-122"/>
                    <a:ea typeface="HarmonyOS Sans SC Medium" pitchFamily="2" charset="-122"/>
                  </a:rPr>
                  <a:t> 的做法，可以通过。</a:t>
                </a:r>
                <a:endParaRPr kumimoji="1" lang="en-US" altLang="zh-CN" sz="1800" b="0" i="0" spc="0" dirty="0">
                  <a:solidFill>
                    <a:schemeClr val="tx2"/>
                  </a:solidFill>
                  <a:latin typeface="HarmonyOS Sans SC Medium" pitchFamily="2" charset="-122"/>
                  <a:ea typeface="HarmonyOS Sans SC Medium" pitchFamily="2" charset="-122"/>
                </a:endParaRPr>
              </a:p>
            </p:txBody>
          </p:sp>
        </mc:Choice>
        <mc:Fallback xmlns="">
          <p:sp>
            <p:nvSpPr>
              <p:cNvPr id="11" name="标题 1">
                <a:extLst>
                  <a:ext uri="{FF2B5EF4-FFF2-40B4-BE49-F238E27FC236}">
                    <a16:creationId xmlns:a16="http://schemas.microsoft.com/office/drawing/2014/main" id="{01001809-243E-C77D-3569-750ED697BBCF}"/>
                  </a:ext>
                </a:extLst>
              </p:cNvPr>
              <p:cNvSpPr txBox="1">
                <a:spLocks noRot="1" noChangeAspect="1" noMove="1" noResize="1" noEditPoints="1" noAdjustHandles="1" noChangeArrowheads="1" noChangeShapeType="1" noTextEdit="1"/>
              </p:cNvSpPr>
              <p:nvPr/>
            </p:nvSpPr>
            <p:spPr>
              <a:xfrm>
                <a:off x="696809" y="1613649"/>
                <a:ext cx="10515600" cy="4357715"/>
              </a:xfrm>
              <a:prstGeom prst="rect">
                <a:avLst/>
              </a:prstGeom>
              <a:blipFill>
                <a:blip r:embed="rId4"/>
                <a:stretch>
                  <a:fillRect l="-348" t="-140" r="-174" b="-8112"/>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5"/>
          <a:stretch>
            <a:fillRect/>
          </a:stretch>
        </p:blipFill>
        <p:spPr>
          <a:xfrm>
            <a:off x="8681286" y="460895"/>
            <a:ext cx="3069843" cy="343430"/>
          </a:xfrm>
          <a:prstGeom prst="rect">
            <a:avLst/>
          </a:prstGeom>
        </p:spPr>
      </p:pic>
    </p:spTree>
    <p:extLst>
      <p:ext uri="{BB962C8B-B14F-4D97-AF65-F5344CB8AC3E}">
        <p14:creationId xmlns:p14="http://schemas.microsoft.com/office/powerpoint/2010/main" val="818452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F. Palindrome Tree</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1" name="标题 1">
            <a:extLst>
              <a:ext uri="{FF2B5EF4-FFF2-40B4-BE49-F238E27FC236}">
                <a16:creationId xmlns:a16="http://schemas.microsoft.com/office/drawing/2014/main" id="{01001809-243E-C77D-3569-750ED697BBCF}"/>
              </a:ext>
            </a:extLst>
          </p:cNvPr>
          <p:cNvSpPr txBox="1">
            <a:spLocks/>
          </p:cNvSpPr>
          <p:nvPr/>
        </p:nvSpPr>
        <p:spPr>
          <a:xfrm>
            <a:off x="696809" y="2146589"/>
            <a:ext cx="10515600" cy="3824775"/>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lvl="0" indent="-285750">
              <a:lnSpc>
                <a:spcPct val="120000"/>
              </a:lnSpc>
              <a:buFont typeface="Arial" panose="020B0604020202020204" pitchFamily="34" charset="0"/>
              <a:buChar char="•"/>
              <a:defRPr/>
            </a:pPr>
            <a:r>
              <a:rPr kumimoji="1" lang="zh-CN" altLang="en-US" sz="1800" b="0" i="0" spc="0" dirty="0">
                <a:solidFill>
                  <a:schemeClr val="tx2"/>
                </a:solidFill>
                <a:latin typeface="HarmonyOS Sans SC Medium" pitchFamily="2" charset="-122"/>
                <a:ea typeface="HarmonyOS Sans SC Medium" pitchFamily="2" charset="-122"/>
              </a:rPr>
              <a:t>题意</a:t>
            </a:r>
            <a:endParaRPr kumimoji="1" lang="en-US" altLang="zh-CN" sz="1800" b="0" i="0" spc="0" dirty="0">
              <a:solidFill>
                <a:schemeClr val="tx2"/>
              </a:solidFill>
              <a:latin typeface="HarmonyOS Sans SC Medium" pitchFamily="2" charset="-122"/>
              <a:ea typeface="HarmonyOS Sans SC Medium" pitchFamily="2" charset="-122"/>
            </a:endParaRPr>
          </a:p>
          <a:p>
            <a:pPr marL="285750" lvl="0" indent="-285750">
              <a:lnSpc>
                <a:spcPct val="120000"/>
              </a:lnSpc>
              <a:buFont typeface="Arial" panose="020B0604020202020204" pitchFamily="34" charset="0"/>
              <a:buChar char="•"/>
              <a:defRPr/>
            </a:pPr>
            <a:endParaRPr kumimoji="1" lang="en-US" altLang="zh-CN" sz="1800" b="0" i="0" spc="0" dirty="0">
              <a:solidFill>
                <a:schemeClr val="tx2"/>
              </a:solidFill>
              <a:latin typeface="HarmonyOS Sans SC Medium" pitchFamily="2" charset="-122"/>
              <a:ea typeface="HarmonyOS Sans SC Medium" pitchFamily="2" charset="-122"/>
            </a:endParaRPr>
          </a:p>
          <a:p>
            <a:pPr marL="285750" lvl="0" indent="-285750">
              <a:lnSpc>
                <a:spcPct val="120000"/>
              </a:lnSpc>
              <a:buFont typeface="Arial" panose="020B0604020202020204" pitchFamily="34" charset="0"/>
              <a:buChar char="•"/>
              <a:defRPr/>
            </a:pPr>
            <a:r>
              <a:rPr kumimoji="1" lang="zh-CN" altLang="en-US" sz="1800" b="0" i="0" spc="0" dirty="0">
                <a:solidFill>
                  <a:schemeClr val="tx2"/>
                </a:solidFill>
                <a:latin typeface="HarmonyOS Sans SC Medium" pitchFamily="2" charset="-122"/>
                <a:ea typeface="HarmonyOS Sans SC Medium" pitchFamily="2" charset="-122"/>
              </a:rPr>
              <a:t>给一棵树，点上有字符 </a:t>
            </a:r>
            <a:r>
              <a:rPr kumimoji="1" lang="en-US" altLang="zh-CN" sz="1800" b="0" i="0" spc="0" dirty="0">
                <a:solidFill>
                  <a:schemeClr val="tx2"/>
                </a:solidFill>
                <a:latin typeface="HarmonyOS Sans SC Medium" pitchFamily="2" charset="-122"/>
                <a:ea typeface="HarmonyOS Sans SC Medium" pitchFamily="2" charset="-122"/>
              </a:rPr>
              <a:t>`0` </a:t>
            </a:r>
            <a:r>
              <a:rPr kumimoji="1" lang="zh-CN" altLang="en-US" sz="1800" b="0" i="0" spc="0" dirty="0">
                <a:solidFill>
                  <a:schemeClr val="tx2"/>
                </a:solidFill>
                <a:latin typeface="HarmonyOS Sans SC Medium" pitchFamily="2" charset="-122"/>
                <a:ea typeface="HarmonyOS Sans SC Medium" pitchFamily="2" charset="-122"/>
              </a:rPr>
              <a:t>或 </a:t>
            </a:r>
            <a:r>
              <a:rPr kumimoji="1" lang="en-US" altLang="zh-CN" sz="1800" b="0" i="0" spc="0" dirty="0">
                <a:solidFill>
                  <a:schemeClr val="tx2"/>
                </a:solidFill>
                <a:latin typeface="HarmonyOS Sans SC Medium" pitchFamily="2" charset="-122"/>
                <a:ea typeface="HarmonyOS Sans SC Medium" pitchFamily="2" charset="-122"/>
              </a:rPr>
              <a:t>`1`</a:t>
            </a:r>
            <a:r>
              <a:rPr kumimoji="1" lang="zh-CN" altLang="en-US" sz="1800" b="0" i="0" spc="0" dirty="0">
                <a:solidFill>
                  <a:schemeClr val="tx2"/>
                </a:solidFill>
                <a:latin typeface="HarmonyOS Sans SC Medium" pitchFamily="2" charset="-122"/>
                <a:ea typeface="HarmonyOS Sans SC Medium" pitchFamily="2" charset="-122"/>
              </a:rPr>
              <a:t>，多次询问，每次求一条简单路径形成的串的本质不同回文子串数。</a:t>
            </a:r>
            <a:endParaRPr kumimoji="1" lang="en-US" altLang="zh-CN" sz="1800" b="0" i="0" spc="0" dirty="0">
              <a:solidFill>
                <a:schemeClr val="tx2"/>
              </a:solidFill>
              <a:latin typeface="HarmonyOS Sans SC Medium" pitchFamily="2" charset="-122"/>
              <a:ea typeface="HarmonyOS Sans SC Medium" pitchFamily="2" charset="-122"/>
            </a:endParaRPr>
          </a:p>
          <a:p>
            <a:pPr marL="285750" lvl="0" indent="-285750">
              <a:lnSpc>
                <a:spcPct val="120000"/>
              </a:lnSpc>
              <a:buFont typeface="Arial" panose="020B0604020202020204" pitchFamily="34" charset="0"/>
              <a:buChar char="•"/>
              <a:defRPr/>
            </a:pPr>
            <a:endParaRPr kumimoji="1" lang="en-US" altLang="zh-CN" sz="1800" dirty="0">
              <a:solidFill>
                <a:schemeClr val="tx2"/>
              </a:solidFill>
              <a:latin typeface="HarmonyOS Sans SC Medium" pitchFamily="2" charset="-122"/>
              <a:ea typeface="HarmonyOS Sans SC Medium" pitchFamily="2" charset="-122"/>
            </a:endParaRPr>
          </a:p>
          <a:p>
            <a:pPr marL="285750" lvl="0" indent="-285750">
              <a:lnSpc>
                <a:spcPct val="120000"/>
              </a:lnSpc>
              <a:buFont typeface="Arial" panose="020B0604020202020204" pitchFamily="34" charset="0"/>
              <a:buChar char="•"/>
              <a:defRPr/>
            </a:pPr>
            <a:r>
              <a:rPr kumimoji="1" lang="zh-CN" altLang="en-US" sz="1800" b="0" i="0" spc="0" dirty="0">
                <a:solidFill>
                  <a:schemeClr val="tx2"/>
                </a:solidFill>
                <a:latin typeface="HarmonyOS Sans SC Medium" pitchFamily="2" charset="-122"/>
                <a:ea typeface="HarmonyOS Sans SC Medium" pitchFamily="2" charset="-122"/>
              </a:rPr>
              <a:t>算法：树上回滚莫队，支持双端插入和撤回的回文自动机</a:t>
            </a:r>
            <a:endParaRPr kumimoji="1" lang="en-US" altLang="zh-CN" sz="1800" b="0" i="0" spc="0" dirty="0">
              <a:solidFill>
                <a:schemeClr val="tx2"/>
              </a:solidFill>
              <a:latin typeface="HarmonyOS Sans SC Medium" pitchFamily="2" charset="-122"/>
              <a:ea typeface="HarmonyOS Sans SC Medium" pitchFamily="2" charset="-122"/>
            </a:endParaRP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4"/>
          <a:stretch>
            <a:fillRect/>
          </a:stretch>
        </p:blipFill>
        <p:spPr>
          <a:xfrm>
            <a:off x="8681286" y="460895"/>
            <a:ext cx="3069843" cy="343430"/>
          </a:xfrm>
          <a:prstGeom prst="rect">
            <a:avLst/>
          </a:prstGeom>
        </p:spPr>
      </p:pic>
    </p:spTree>
    <p:extLst>
      <p:ext uri="{BB962C8B-B14F-4D97-AF65-F5344CB8AC3E}">
        <p14:creationId xmlns:p14="http://schemas.microsoft.com/office/powerpoint/2010/main" val="337200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2"/>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3"/>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zh-CN" altLang="en-US" dirty="0"/>
              <a:t>Problem A. Task Computing</a:t>
            </a: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sz="2800" dirty="0">
                    <a:solidFill>
                      <a:schemeClr val="tx2"/>
                    </a:solidFill>
                  </a:rPr>
                  <a:t>从</a:t>
                </a:r>
                <a:r>
                  <a:rPr kumimoji="1" lang="en-US" altLang="zh-CN" sz="2800" dirty="0">
                    <a:solidFill>
                      <a:schemeClr val="tx2"/>
                    </a:solidFill>
                  </a:rPr>
                  <a:t>n</a:t>
                </a:r>
                <a:r>
                  <a:rPr kumimoji="1" lang="zh-CN" altLang="en-US" sz="2800" dirty="0">
                    <a:solidFill>
                      <a:schemeClr val="tx2"/>
                    </a:solidFill>
                  </a:rPr>
                  <a:t>个任务中选</a:t>
                </a:r>
                <a:r>
                  <a:rPr kumimoji="1" lang="en-US" altLang="zh-CN" sz="2800" dirty="0">
                    <a:solidFill>
                      <a:schemeClr val="tx2"/>
                    </a:solidFill>
                  </a:rPr>
                  <a:t>m</a:t>
                </a:r>
                <a:r>
                  <a:rPr kumimoji="1" lang="zh-CN" altLang="en-US" sz="2800" dirty="0">
                    <a:solidFill>
                      <a:schemeClr val="tx2"/>
                    </a:solidFill>
                  </a:rPr>
                  <a:t>个</a:t>
                </a:r>
                <a:r>
                  <a:rPr kumimoji="1" lang="en-US" altLang="zh-CN" sz="2800" dirty="0">
                    <a:solidFill>
                      <a:schemeClr val="tx2"/>
                    </a:solidFill>
                  </a:rPr>
                  <a:t>(</a:t>
                </a:r>
                <a14:m>
                  <m:oMath xmlns:m="http://schemas.openxmlformats.org/officeDocument/2006/math">
                    <m:sSub>
                      <m:sSubPr>
                        <m:ctrlPr>
                          <a:rPr kumimoji="1" lang="en-US" altLang="zh-CN" sz="2800" i="1" dirty="0">
                            <a:solidFill>
                              <a:schemeClr val="tx2"/>
                            </a:solidFill>
                            <a:latin typeface="Cambria Math" panose="02040503050406030204" pitchFamily="18" charset="0"/>
                            <a:cs typeface="Cambria Math" panose="02040503050406030204" charset="0"/>
                          </a:rPr>
                        </m:ctrlPr>
                      </m:sSubPr>
                      <m:e>
                        <m:sSub>
                          <m:sSubPr>
                            <m:ctrlPr>
                              <a:rPr kumimoji="1" lang="en-US" altLang="zh-CN" sz="2800" i="1" dirty="0">
                                <a:solidFill>
                                  <a:schemeClr val="tx2"/>
                                </a:solidFill>
                                <a:latin typeface="Cambria Math" panose="02040503050406030204" pitchFamily="18" charset="0"/>
                                <a:cs typeface="Cambria Math" panose="02040503050406030204" charset="0"/>
                              </a:rPr>
                            </m:ctrlPr>
                          </m:sSubPr>
                          <m:e>
                            <m:r>
                              <a:rPr kumimoji="1" lang="en-US" altLang="zh-CN" sz="2800" i="1" dirty="0">
                                <a:solidFill>
                                  <a:schemeClr val="tx2"/>
                                </a:solidFill>
                                <a:latin typeface="Cambria Math" panose="02040503050406030204" charset="0"/>
                                <a:cs typeface="Cambria Math" panose="02040503050406030204" charset="0"/>
                              </a:rPr>
                              <m:t>𝑎</m:t>
                            </m:r>
                          </m:e>
                          <m:sub>
                            <m:r>
                              <a:rPr kumimoji="1" lang="en-US" altLang="zh-CN" sz="2800" i="1" dirty="0">
                                <a:solidFill>
                                  <a:schemeClr val="tx2"/>
                                </a:solidFill>
                                <a:latin typeface="Cambria Math" panose="02040503050406030204" charset="0"/>
                                <a:cs typeface="Cambria Math" panose="02040503050406030204" charset="0"/>
                              </a:rPr>
                              <m:t>1</m:t>
                            </m:r>
                          </m:sub>
                        </m:sSub>
                        <m:r>
                          <a:rPr kumimoji="1" lang="en-US" altLang="zh-CN" sz="2800" i="1" dirty="0">
                            <a:solidFill>
                              <a:schemeClr val="tx2"/>
                            </a:solidFill>
                            <a:latin typeface="Cambria Math" panose="02040503050406030204" charset="0"/>
                            <a:cs typeface="Cambria Math" panose="02040503050406030204" charset="0"/>
                          </a:rPr>
                          <m:t>,</m:t>
                        </m:r>
                        <m:sSub>
                          <m:sSubPr>
                            <m:ctrlPr>
                              <a:rPr kumimoji="1" lang="en-US" altLang="zh-CN" sz="2800" i="1" dirty="0">
                                <a:solidFill>
                                  <a:schemeClr val="tx2"/>
                                </a:solidFill>
                                <a:latin typeface="Cambria Math" panose="02040503050406030204" pitchFamily="18" charset="0"/>
                                <a:cs typeface="Cambria Math" panose="02040503050406030204" charset="0"/>
                              </a:rPr>
                            </m:ctrlPr>
                          </m:sSubPr>
                          <m:e>
                            <m:r>
                              <a:rPr kumimoji="1" lang="en-US" altLang="zh-CN" sz="2800" i="1" dirty="0">
                                <a:solidFill>
                                  <a:schemeClr val="tx2"/>
                                </a:solidFill>
                                <a:latin typeface="Cambria Math" panose="02040503050406030204" charset="0"/>
                                <a:cs typeface="Cambria Math" panose="02040503050406030204" charset="0"/>
                              </a:rPr>
                              <m:t>𝑎</m:t>
                            </m:r>
                          </m:e>
                          <m:sub>
                            <m:r>
                              <a:rPr kumimoji="1" lang="en-US" altLang="zh-CN" sz="2800" i="1" dirty="0">
                                <a:solidFill>
                                  <a:schemeClr val="tx2"/>
                                </a:solidFill>
                                <a:latin typeface="Cambria Math" panose="02040503050406030204" charset="0"/>
                                <a:cs typeface="Cambria Math" panose="02040503050406030204" charset="0"/>
                              </a:rPr>
                              <m:t>2</m:t>
                            </m:r>
                          </m:sub>
                        </m:sSub>
                        <m:r>
                          <a:rPr kumimoji="1" lang="en-US" altLang="zh-CN" sz="2800" i="1" dirty="0">
                            <a:solidFill>
                              <a:schemeClr val="tx2"/>
                            </a:solidFill>
                            <a:latin typeface="Cambria Math" panose="02040503050406030204" charset="0"/>
                            <a:cs typeface="Cambria Math" panose="02040503050406030204" charset="0"/>
                          </a:rPr>
                          <m:t>,......,</m:t>
                        </m:r>
                        <m:r>
                          <a:rPr kumimoji="1" lang="en-US" altLang="zh-CN" sz="2800" i="1" dirty="0">
                            <a:solidFill>
                              <a:schemeClr val="tx2"/>
                            </a:solidFill>
                            <a:latin typeface="Cambria Math" panose="02040503050406030204" charset="0"/>
                            <a:cs typeface="Cambria Math" panose="02040503050406030204" charset="0"/>
                          </a:rPr>
                          <m:t>𝑎</m:t>
                        </m:r>
                      </m:e>
                      <m:sub>
                        <m:r>
                          <a:rPr kumimoji="1" lang="en-US" altLang="zh-CN" sz="2800" i="1" dirty="0">
                            <a:solidFill>
                              <a:schemeClr val="tx2"/>
                            </a:solidFill>
                            <a:latin typeface="Cambria Math" panose="02040503050406030204" charset="0"/>
                            <a:cs typeface="Cambria Math" panose="02040503050406030204" charset="0"/>
                          </a:rPr>
                          <m:t>𝑚</m:t>
                        </m:r>
                      </m:sub>
                    </m:sSub>
                  </m:oMath>
                </a14:m>
                <a:r>
                  <a:rPr kumimoji="1" lang="en-US" altLang="zh-CN" sz="2800" dirty="0">
                    <a:solidFill>
                      <a:schemeClr val="tx2"/>
                    </a:solidFill>
                  </a:rPr>
                  <a:t>)</a:t>
                </a:r>
                <a:r>
                  <a:rPr kumimoji="1" lang="zh-CN" altLang="en-US" sz="2800" dirty="0">
                    <a:solidFill>
                      <a:schemeClr val="tx2"/>
                    </a:solidFill>
                  </a:rPr>
                  <a:t>出来并任意排序，收益是</a:t>
                </a:r>
                <a14:m>
                  <m:oMath xmlns:m="http://schemas.openxmlformats.org/officeDocument/2006/math">
                    <m:nary>
                      <m:naryPr>
                        <m:chr m:val="∑"/>
                        <m:limLoc m:val="undOvr"/>
                        <m:ctrlPr>
                          <a:rPr kumimoji="1" lang="en-US" altLang="zh-CN" sz="2800" i="1" spc="0" dirty="0">
                            <a:solidFill>
                              <a:schemeClr val="tx2"/>
                            </a:solidFill>
                            <a:latin typeface="Cambria Math" panose="02040503050406030204" pitchFamily="18" charset="0"/>
                            <a:ea typeface="HarmonyOS Sans SC Light" pitchFamily="2" charset="-122"/>
                            <a:cs typeface="Cambria Math" panose="02040503050406030204" charset="0"/>
                          </a:rPr>
                        </m:ctrlPr>
                      </m:naryPr>
                      <m:sub>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𝑖</m:t>
                        </m:r>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=1</m:t>
                        </m:r>
                      </m:sub>
                      <m:sup>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𝑚</m:t>
                        </m:r>
                      </m:sup>
                      <m:e>
                        <m:sSub>
                          <m:sSubPr>
                            <m:ctrlPr>
                              <a:rPr kumimoji="1" lang="en-US" altLang="zh-CN" sz="2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𝑤</m:t>
                            </m:r>
                          </m:e>
                          <m:sub>
                            <m:sSub>
                              <m:sSubPr>
                                <m:ctrlPr>
                                  <a:rPr kumimoji="1" lang="en-US" altLang="zh-CN" sz="2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𝑖</m:t>
                                </m:r>
                              </m:sub>
                            </m:sSub>
                          </m:sub>
                        </m:sSub>
                        <m:nary>
                          <m:naryPr>
                            <m:chr m:val="∏"/>
                            <m:limLoc m:val="undOvr"/>
                            <m:ctrlPr>
                              <a:rPr kumimoji="1" lang="en-US" altLang="zh-CN" sz="2800" i="1" spc="0" dirty="0">
                                <a:solidFill>
                                  <a:schemeClr val="tx2"/>
                                </a:solidFill>
                                <a:latin typeface="Cambria Math" panose="02040503050406030204" pitchFamily="18" charset="0"/>
                                <a:ea typeface="HarmonyOS Sans SC Light" pitchFamily="2" charset="-122"/>
                                <a:cs typeface="Cambria Math" panose="02040503050406030204" charset="0"/>
                              </a:rPr>
                            </m:ctrlPr>
                          </m:naryPr>
                          <m:sub>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𝑗</m:t>
                            </m:r>
                          </m:sub>
                          <m:sup>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𝑖</m:t>
                            </m:r>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−1</m:t>
                            </m:r>
                          </m:sup>
                          <m:e>
                            <m:sSub>
                              <m:sSubPr>
                                <m:ctrlPr>
                                  <a:rPr kumimoji="1" lang="en-US" altLang="zh-CN" sz="2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𝑝</m:t>
                                </m:r>
                              </m:e>
                              <m:sub>
                                <m:sSub>
                                  <m:sSubPr>
                                    <m:ctrlPr>
                                      <a:rPr kumimoji="1" lang="en-US" altLang="zh-CN" sz="2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𝑗</m:t>
                                    </m:r>
                                  </m:sub>
                                </m:sSub>
                              </m:sub>
                            </m:sSub>
                          </m:e>
                        </m:nary>
                      </m:e>
                    </m:nary>
                  </m:oMath>
                </a14:m>
                <a:r>
                  <a:rPr kumimoji="1" lang="en-US" altLang="zh-CN" sz="2800" dirty="0">
                    <a:solidFill>
                      <a:schemeClr val="tx2"/>
                    </a:solidFill>
                  </a:rPr>
                  <a:t>,</a:t>
                </a:r>
                <a:r>
                  <a:rPr kumimoji="1" lang="zh-CN" altLang="en-US" sz="2800" dirty="0">
                    <a:solidFill>
                      <a:schemeClr val="tx2"/>
                    </a:solidFill>
                  </a:rPr>
                  <a:t>求最大收益</a:t>
                </a:r>
              </a:p>
            </p:txBody>
          </p:sp>
        </mc:Choice>
        <mc:Fallback xmlns="">
          <p:sp>
            <p:nvSpPr>
              <p:cNvPr id="10" name="标题 1"/>
              <p:cNvSpPr txBox="1">
                <a:spLocks noRot="1" noChangeAspect="1" noMove="1" noResize="1" noEditPoints="1" noAdjustHandles="1" noChangeArrowheads="1" noChangeShapeType="1" noTextEdit="1"/>
              </p:cNvSpPr>
              <p:nvPr/>
            </p:nvSpPr>
            <p:spPr>
              <a:xfrm>
                <a:off x="838200" y="1538977"/>
                <a:ext cx="10515600" cy="701502"/>
              </a:xfrm>
              <a:prstGeom prst="rect">
                <a:avLst/>
              </a:prstGeom>
              <a:blipFill rotWithShape="1">
                <a:blip r:embed="rId4"/>
                <a:stretch>
                  <a:fillRect t="-53" b="-343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标题 1"/>
              <p:cNvSpPr txBox="1"/>
              <p:nvPr/>
            </p:nvSpPr>
            <p:spPr>
              <a:xfrm>
                <a:off x="838200" y="3155950"/>
                <a:ext cx="10515600" cy="3171190"/>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defRPr/>
                </a:pPr>
                <a:r>
                  <a:rPr kumimoji="1" lang="zh-CN" altLang="en-US" sz="1800" b="0" i="0" spc="0" dirty="0">
                    <a:solidFill>
                      <a:schemeClr val="tx2"/>
                    </a:solidFill>
                    <a:latin typeface="HarmonyOS Sans SC Light" pitchFamily="2" charset="-122"/>
                    <a:ea typeface="HarmonyOS Sans SC Light" pitchFamily="2" charset="-122"/>
                  </a:rPr>
                  <a:t>假设我们选择的</a:t>
                </a:r>
                <a:r>
                  <a:rPr kumimoji="1" lang="en-US" altLang="zh-CN" sz="1800" b="0" i="0" spc="0" dirty="0">
                    <a:solidFill>
                      <a:schemeClr val="tx2"/>
                    </a:solidFill>
                    <a:latin typeface="HarmonyOS Sans SC Light" pitchFamily="2" charset="-122"/>
                    <a:ea typeface="HarmonyOS Sans SC Light" pitchFamily="2" charset="-122"/>
                  </a:rPr>
                  <a:t>m</a:t>
                </a:r>
                <a:r>
                  <a:rPr kumimoji="1" lang="zh-CN" altLang="en-US" sz="1800" b="0" i="0" spc="0" dirty="0">
                    <a:solidFill>
                      <a:schemeClr val="tx2"/>
                    </a:solidFill>
                    <a:latin typeface="HarmonyOS Sans SC Light" pitchFamily="2" charset="-122"/>
                    <a:ea typeface="HarmonyOS Sans SC Light" pitchFamily="2" charset="-122"/>
                  </a:rPr>
                  <a:t>个任务下标是</a:t>
                </a:r>
                <a14:m>
                  <m:oMath xmlns:m="http://schemas.openxmlformats.org/officeDocument/2006/math">
                    <m:sSub>
                      <m:sSubPr>
                        <m:ctrlPr>
                          <a:rPr kumimoji="1" lang="zh-CN" altLang="en-US" sz="1800" b="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sSub>
                          <m:sSubPr>
                            <m:ctrlPr>
                              <a:rPr kumimoji="1" lang="zh-CN" altLang="en-US" sz="1800" b="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b="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b="0" i="1" spc="0" dirty="0">
                                <a:solidFill>
                                  <a:schemeClr val="tx2"/>
                                </a:solidFill>
                                <a:latin typeface="Cambria Math" panose="02040503050406030204" charset="0"/>
                                <a:ea typeface="HarmonyOS Sans SC Light" pitchFamily="2" charset="-122"/>
                                <a:cs typeface="Cambria Math" panose="02040503050406030204" charset="0"/>
                              </a:rPr>
                              <m:t>1</m:t>
                            </m:r>
                          </m:sub>
                        </m:sSub>
                        <m:sSub>
                          <m:sSubPr>
                            <m:ctrlPr>
                              <a:rPr kumimoji="1" lang="zh-CN" altLang="en-US" sz="1800" b="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b="0" i="1" spc="0"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b="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b="0" i="1" spc="0" dirty="0">
                                <a:solidFill>
                                  <a:schemeClr val="tx2"/>
                                </a:solidFill>
                                <a:latin typeface="Cambria Math" panose="02040503050406030204" charset="0"/>
                                <a:ea typeface="HarmonyOS Sans SC Light" pitchFamily="2" charset="-122"/>
                                <a:cs typeface="Cambria Math" panose="02040503050406030204" charset="0"/>
                              </a:rPr>
                              <m:t>2</m:t>
                            </m:r>
                          </m:sub>
                        </m:sSub>
                        <m:r>
                          <a:rPr kumimoji="1" lang="en-US" altLang="zh-CN" sz="1800" b="0" i="1" spc="0"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b="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b="0" i="1" spc="0" dirty="0">
                            <a:solidFill>
                              <a:schemeClr val="tx2"/>
                            </a:solidFill>
                            <a:latin typeface="Cambria Math" panose="02040503050406030204" charset="0"/>
                            <a:ea typeface="HarmonyOS Sans SC Light" pitchFamily="2" charset="-122"/>
                            <a:cs typeface="Cambria Math" panose="02040503050406030204" charset="0"/>
                          </a:rPr>
                          <m:t>𝑚</m:t>
                        </m:r>
                      </m:sub>
                    </m:sSub>
                  </m:oMath>
                </a14:m>
                <a:r>
                  <a:rPr kumimoji="1" lang="en-US" altLang="zh-CN" sz="1800" spc="0" dirty="0">
                    <a:solidFill>
                      <a:schemeClr val="tx2"/>
                    </a:solidFill>
                    <a:latin typeface="Cambria Math" panose="02040503050406030204" charset="0"/>
                    <a:ea typeface="HarmonyOS Sans SC Light" pitchFamily="2" charset="-122"/>
                    <a:cs typeface="Cambria Math" panose="02040503050406030204" charset="0"/>
                  </a:rPr>
                  <a:t>, </a:t>
                </a:r>
                <a:r>
                  <a:rPr kumimoji="1" lang="zh-CN" altLang="en-US" sz="1800" spc="0" dirty="0">
                    <a:solidFill>
                      <a:schemeClr val="tx2"/>
                    </a:solidFill>
                    <a:latin typeface="Cambria Math" panose="02040503050406030204" charset="0"/>
                    <a:ea typeface="HarmonyOS Sans SC Light" pitchFamily="2" charset="-122"/>
                    <a:cs typeface="Cambria Math" panose="02040503050406030204" charset="0"/>
                  </a:rPr>
                  <a:t>考虑中间相邻的两个下标</a:t>
                </a:r>
                <a:r>
                  <a:rPr kumimoji="1" lang="en-US" altLang="zh-CN" sz="1800" spc="0" dirty="0">
                    <a:solidFill>
                      <a:schemeClr val="tx2"/>
                    </a:solidFill>
                    <a:latin typeface="Cambria Math" panose="02040503050406030204" charset="0"/>
                    <a:ea typeface="HarmonyOS Sans SC Light" pitchFamily="2" charset="-122"/>
                    <a:cs typeface="Cambria Math" panose="02040503050406030204" charset="0"/>
                  </a:rPr>
                  <a:t>x</a:t>
                </a:r>
                <a:r>
                  <a:rPr kumimoji="1" lang="zh-CN" altLang="en-US" sz="1800" spc="0" dirty="0">
                    <a:solidFill>
                      <a:schemeClr val="tx2"/>
                    </a:solidFill>
                    <a:latin typeface="Cambria Math" panose="02040503050406030204" charset="0"/>
                    <a:ea typeface="HarmonyOS Sans SC Light" pitchFamily="2" charset="-122"/>
                    <a:cs typeface="Cambria Math" panose="02040503050406030204" charset="0"/>
                  </a:rPr>
                  <a:t>和</a:t>
                </a:r>
                <a:r>
                  <a:rPr kumimoji="1" lang="en-US" altLang="zh-CN" sz="1800" spc="0" dirty="0">
                    <a:solidFill>
                      <a:schemeClr val="tx2"/>
                    </a:solidFill>
                    <a:latin typeface="Cambria Math" panose="02040503050406030204" charset="0"/>
                    <a:ea typeface="HarmonyOS Sans SC Light" pitchFamily="2" charset="-122"/>
                    <a:cs typeface="Cambria Math" panose="02040503050406030204" charset="0"/>
                  </a:rPr>
                  <a:t>y</a:t>
                </a:r>
              </a:p>
              <a:p>
                <a:pPr marL="0" marR="0" lvl="0" indent="0" algn="l" defTabSz="914400" rtl="0" eaLnBrk="1" fontAlgn="auto" latinLnBrk="0" hangingPunct="1">
                  <a:lnSpc>
                    <a:spcPct val="120000"/>
                  </a:lnSpc>
                  <a:spcBef>
                    <a:spcPct val="0"/>
                  </a:spcBef>
                  <a:spcAft>
                    <a:spcPts val="0"/>
                  </a:spcAft>
                  <a:buClrTx/>
                  <a:buSzTx/>
                  <a:buFontTx/>
                  <a:buNone/>
                  <a:defRPr/>
                </a:pPr>
                <a:r>
                  <a:rPr kumimoji="1" lang="zh-CN" altLang="en-US" sz="1800" spc="0" dirty="0">
                    <a:solidFill>
                      <a:schemeClr val="tx2"/>
                    </a:solidFill>
                    <a:latin typeface="Cambria Math" panose="02040503050406030204" charset="0"/>
                    <a:ea typeface="HarmonyOS Sans SC Light" pitchFamily="2" charset="-122"/>
                    <a:cs typeface="Cambria Math" panose="02040503050406030204" charset="0"/>
                  </a:rPr>
                  <a:t>此时的收益可以表示为</a:t>
                </a:r>
                <a14:m>
                  <m:oMath xmlns:m="http://schemas.openxmlformats.org/officeDocument/2006/math">
                    <m:sSub>
                      <m:sSubPr>
                        <m:ctrlPr>
                          <a:rPr kumimoji="1" lang="zh-CN" altLang="en-US"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𝑅</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𝑥</m:t>
                        </m:r>
                      </m:sub>
                    </m:s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m:t>
                    </m:r>
                    <m:nary>
                      <m:naryPr>
                        <m:chr m:val="∑"/>
                        <m:limLoc m:val="undOv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naryPr>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𝑖</m:t>
                        </m:r>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=1</m:t>
                        </m:r>
                      </m:sub>
                      <m:sup>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𝑥</m:t>
                        </m:r>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−1</m:t>
                        </m:r>
                      </m:sup>
                      <m:e>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𝑤</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𝑖</m:t>
                                </m:r>
                              </m:sub>
                            </m:sSub>
                          </m:sub>
                        </m:sSub>
                        <m:nary>
                          <m:naryPr>
                            <m:chr m:val="∏"/>
                            <m:limLoc m:val="undOv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naryPr>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𝑗</m:t>
                            </m:r>
                          </m:sub>
                          <m:sup>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𝑖</m:t>
                            </m:r>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−1</m:t>
                            </m:r>
                          </m:sup>
                          <m:e>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𝑝</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𝑗</m:t>
                                    </m:r>
                                  </m:sub>
                                </m:sSub>
                              </m:sub>
                            </m:sSub>
                          </m:e>
                        </m:nary>
                      </m:e>
                    </m:nary>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𝑤</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𝑥</m:t>
                            </m:r>
                          </m:sub>
                        </m:sSub>
                      </m:sub>
                    </m:sSub>
                    <m:nary>
                      <m:naryPr>
                        <m:chr m:val="∏"/>
                        <m:limLoc m:val="undOv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naryPr>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𝑗</m:t>
                        </m:r>
                      </m:sub>
                      <m:sup>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𝑥</m:t>
                        </m:r>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−1</m:t>
                        </m:r>
                      </m:sup>
                      <m:e>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𝑝</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𝑗</m:t>
                                </m:r>
                              </m:sub>
                            </m:sSub>
                          </m:sub>
                        </m:sSub>
                      </m:e>
                    </m:nary>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𝑤</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𝑦</m:t>
                            </m:r>
                          </m:sub>
                        </m:sSub>
                      </m:sub>
                    </m:s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𝑝</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𝑥</m:t>
                            </m:r>
                          </m:sub>
                        </m:sSub>
                      </m:sub>
                    </m:sSub>
                    <m:nary>
                      <m:naryPr>
                        <m:chr m:val="∏"/>
                        <m:limLoc m:val="undOv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naryPr>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𝑗</m:t>
                        </m:r>
                      </m:sub>
                      <m:sup>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𝑥</m:t>
                        </m:r>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−1</m:t>
                        </m:r>
                      </m:sup>
                      <m:e>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𝑝</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𝑗</m:t>
                                </m:r>
                              </m:sub>
                            </m:sSub>
                          </m:sub>
                        </m:sSub>
                      </m:e>
                    </m:nary>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m:t>
                    </m:r>
                    <m:nary>
                      <m:naryPr>
                        <m:chr m:val="∑"/>
                        <m:limLoc m:val="undOv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naryPr>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𝑖</m:t>
                        </m:r>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𝑦</m:t>
                        </m:r>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+1</m:t>
                        </m:r>
                      </m:sub>
                      <m:sup>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𝑚</m:t>
                        </m:r>
                      </m:sup>
                      <m:e>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𝑤</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𝑖</m:t>
                                </m:r>
                              </m:sub>
                            </m:sSub>
                          </m:sub>
                        </m:sSub>
                        <m:nary>
                          <m:naryPr>
                            <m:chr m:val="∏"/>
                            <m:limLoc m:val="undOv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naryPr>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𝑗</m:t>
                            </m:r>
                          </m:sub>
                          <m:sup>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𝑖</m:t>
                            </m:r>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−1</m:t>
                            </m:r>
                          </m:sup>
                          <m:e>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𝑝</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𝑗</m:t>
                                    </m:r>
                                  </m:sub>
                                </m:sSub>
                              </m:sub>
                            </m:sSub>
                          </m:e>
                        </m:nary>
                      </m:e>
                    </m:nary>
                  </m:oMath>
                </a14:m>
                <a:endPar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endParaRPr>
              </a:p>
              <a:p>
                <a:pPr marL="0" marR="0" lvl="0" indent="0" algn="l" defTabSz="914400" rtl="0" eaLnBrk="1" fontAlgn="auto" latinLnBrk="0" hangingPunct="1">
                  <a:lnSpc>
                    <a:spcPct val="120000"/>
                  </a:lnSpc>
                  <a:spcBef>
                    <a:spcPct val="0"/>
                  </a:spcBef>
                  <a:spcAft>
                    <a:spcPts val="0"/>
                  </a:spcAft>
                  <a:buClrTx/>
                  <a:buSzTx/>
                  <a:buFontTx/>
                  <a:buNone/>
                  <a:defRPr/>
                </a:pPr>
                <a:r>
                  <a:rPr kumimoji="1" lang="zh-CN" altLang="en-US" sz="1800" b="0" i="0" spc="0" dirty="0">
                    <a:solidFill>
                      <a:schemeClr val="tx2"/>
                    </a:solidFill>
                    <a:latin typeface="HarmonyOS Sans SC Light" pitchFamily="2" charset="-122"/>
                    <a:ea typeface="HarmonyOS Sans SC Light" pitchFamily="2" charset="-122"/>
                  </a:rPr>
                  <a:t>交换</a:t>
                </a:r>
                <a:r>
                  <a:rPr kumimoji="1" lang="en-US" altLang="zh-CN" sz="1800" b="0" i="0" spc="0" dirty="0">
                    <a:solidFill>
                      <a:schemeClr val="tx2"/>
                    </a:solidFill>
                    <a:latin typeface="HarmonyOS Sans SC Light" pitchFamily="2" charset="-122"/>
                    <a:ea typeface="HarmonyOS Sans SC Light" pitchFamily="2" charset="-122"/>
                  </a:rPr>
                  <a:t>x</a:t>
                </a:r>
                <a:r>
                  <a:rPr kumimoji="1" lang="zh-CN" altLang="en-US" sz="1800" b="0" i="0" spc="0" dirty="0">
                    <a:solidFill>
                      <a:schemeClr val="tx2"/>
                    </a:solidFill>
                    <a:latin typeface="HarmonyOS Sans SC Light" pitchFamily="2" charset="-122"/>
                    <a:ea typeface="HarmonyOS Sans SC Light" pitchFamily="2" charset="-122"/>
                  </a:rPr>
                  <a:t>和</a:t>
                </a:r>
                <a:r>
                  <a:rPr kumimoji="1" lang="en-US" altLang="zh-CN" sz="1800" b="0" i="0" spc="0" dirty="0">
                    <a:solidFill>
                      <a:schemeClr val="tx2"/>
                    </a:solidFill>
                    <a:latin typeface="HarmonyOS Sans SC Light" pitchFamily="2" charset="-122"/>
                    <a:ea typeface="HarmonyOS Sans SC Light" pitchFamily="2" charset="-122"/>
                  </a:rPr>
                  <a:t>y</a:t>
                </a:r>
                <a:r>
                  <a:rPr kumimoji="1" lang="zh-CN" altLang="en-US" sz="1800" b="0" i="0" spc="0" dirty="0">
                    <a:solidFill>
                      <a:schemeClr val="tx2"/>
                    </a:solidFill>
                    <a:latin typeface="HarmonyOS Sans SC Light" pitchFamily="2" charset="-122"/>
                    <a:ea typeface="HarmonyOS Sans SC Light" pitchFamily="2" charset="-122"/>
                  </a:rPr>
                  <a:t>的位置，收益为</a:t>
                </a:r>
                <a14:m>
                  <m:oMath xmlns:m="http://schemas.openxmlformats.org/officeDocument/2006/math">
                    <m:sSub>
                      <m:sSubPr>
                        <m:ctrlPr>
                          <a:rPr kumimoji="1" lang="zh-CN" altLang="en-US"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𝑅</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𝑦</m:t>
                        </m:r>
                      </m:sub>
                    </m:s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m:t>
                    </m:r>
                    <m:nary>
                      <m:naryPr>
                        <m:chr m:val="∑"/>
                        <m:limLoc m:val="undOv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naryPr>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𝑖</m:t>
                        </m:r>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=1</m:t>
                        </m:r>
                      </m:sub>
                      <m:sup>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𝑥</m:t>
                        </m:r>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−1</m:t>
                        </m:r>
                      </m:sup>
                      <m:e>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𝑤</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𝑖</m:t>
                                </m:r>
                              </m:sub>
                            </m:sSub>
                          </m:sub>
                        </m:sSub>
                        <m:nary>
                          <m:naryPr>
                            <m:chr m:val="∏"/>
                            <m:limLoc m:val="undOv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naryPr>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𝑗</m:t>
                            </m:r>
                          </m:sub>
                          <m:sup>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𝑖</m:t>
                            </m:r>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−1</m:t>
                            </m:r>
                          </m:sup>
                          <m:e>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𝑝</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𝑗</m:t>
                                    </m:r>
                                  </m:sub>
                                </m:sSub>
                              </m:sub>
                            </m:sSub>
                          </m:e>
                        </m:nary>
                      </m:e>
                    </m:nary>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𝑤</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𝑦</m:t>
                            </m:r>
                          </m:sub>
                        </m:sSub>
                      </m:sub>
                    </m:sSub>
                    <m:nary>
                      <m:naryPr>
                        <m:chr m:val="∏"/>
                        <m:limLoc m:val="undOv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naryPr>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𝑗</m:t>
                        </m:r>
                      </m:sub>
                      <m:sup>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𝑥</m:t>
                        </m:r>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−1</m:t>
                        </m:r>
                      </m:sup>
                      <m:e>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𝑝</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𝑗</m:t>
                                </m:r>
                              </m:sub>
                            </m:sSub>
                          </m:sub>
                        </m:sSub>
                      </m:e>
                    </m:nary>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𝑤</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𝑥</m:t>
                            </m:r>
                          </m:sub>
                        </m:sSub>
                      </m:sub>
                    </m:s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𝑝</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𝑦</m:t>
                            </m:r>
                          </m:sub>
                        </m:sSub>
                      </m:sub>
                    </m:sSub>
                    <m:nary>
                      <m:naryPr>
                        <m:chr m:val="∏"/>
                        <m:limLoc m:val="undOv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naryPr>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𝑗</m:t>
                        </m:r>
                      </m:sub>
                      <m:sup>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𝑥</m:t>
                        </m:r>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−1</m:t>
                        </m:r>
                      </m:sup>
                      <m:e>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𝑝</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𝑗</m:t>
                                </m:r>
                              </m:sub>
                            </m:sSub>
                          </m:sub>
                        </m:sSub>
                      </m:e>
                    </m:nary>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m:t>
                    </m:r>
                    <m:nary>
                      <m:naryPr>
                        <m:chr m:val="∑"/>
                        <m:limLoc m:val="undOv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naryPr>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𝑖</m:t>
                        </m:r>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𝑦</m:t>
                        </m:r>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+1</m:t>
                        </m:r>
                      </m:sub>
                      <m:sup>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𝑚</m:t>
                        </m:r>
                      </m:sup>
                      <m:e>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𝑤</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𝑖</m:t>
                                </m:r>
                              </m:sub>
                            </m:sSub>
                          </m:sub>
                        </m:sSub>
                        <m:nary>
                          <m:naryPr>
                            <m:chr m:val="∏"/>
                            <m:limLoc m:val="undOv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naryPr>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𝑗</m:t>
                            </m:r>
                          </m:sub>
                          <m:sup>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𝑖</m:t>
                            </m:r>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−1</m:t>
                            </m:r>
                          </m:sup>
                          <m:e>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𝑝</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𝑗</m:t>
                                    </m:r>
                                  </m:sub>
                                </m:sSub>
                              </m:sub>
                            </m:sSub>
                          </m:e>
                        </m:nary>
                      </m:e>
                    </m:nary>
                  </m:oMath>
                </a14:m>
                <a:endPar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endParaRPr>
              </a:p>
              <a:p>
                <a:pPr marL="0" marR="0" lvl="0" indent="0" algn="l" defTabSz="914400" rtl="0" eaLnBrk="1" fontAlgn="auto" latinLnBrk="0" hangingPunct="1">
                  <a:lnSpc>
                    <a:spcPct val="120000"/>
                  </a:lnSpc>
                  <a:spcBef>
                    <a:spcPct val="0"/>
                  </a:spcBef>
                  <a:spcAft>
                    <a:spcPts val="0"/>
                  </a:spcAft>
                  <a:buClrTx/>
                  <a:buSzTx/>
                  <a:buFontTx/>
                  <a:buNone/>
                  <a:defRPr/>
                </a:pPr>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sym typeface="+mn-ea"/>
                  </a:rPr>
                  <a:t>最优解里面相邻的</a:t>
                </a:r>
                <a:r>
                  <a:rPr kumimoji="1" lang="en-US" altLang="zh-CN" sz="1800" dirty="0">
                    <a:solidFill>
                      <a:schemeClr val="tx2"/>
                    </a:solidFill>
                    <a:latin typeface="Cambria Math" panose="02040503050406030204" charset="0"/>
                    <a:ea typeface="HarmonyOS Sans SC Light" pitchFamily="2" charset="-122"/>
                    <a:cs typeface="Cambria Math" panose="02040503050406030204" charset="0"/>
                    <a:sym typeface="+mn-ea"/>
                  </a:rPr>
                  <a:t>x</a:t>
                </a:r>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sym typeface="+mn-ea"/>
                  </a:rPr>
                  <a:t>和</a:t>
                </a:r>
                <a:r>
                  <a:rPr kumimoji="1" lang="en-US" altLang="zh-CN" sz="1800" dirty="0">
                    <a:solidFill>
                      <a:schemeClr val="tx2"/>
                    </a:solidFill>
                    <a:latin typeface="Cambria Math" panose="02040503050406030204" charset="0"/>
                    <a:ea typeface="HarmonyOS Sans SC Light" pitchFamily="2" charset="-122"/>
                    <a:cs typeface="Cambria Math" panose="02040503050406030204" charset="0"/>
                    <a:sym typeface="+mn-ea"/>
                  </a:rPr>
                  <a:t>y</a:t>
                </a:r>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sym typeface="+mn-ea"/>
                  </a:rPr>
                  <a:t>一定满足</a:t>
                </a:r>
                <a14:m>
                  <m:oMath xmlns:m="http://schemas.openxmlformats.org/officeDocument/2006/math">
                    <m:sSub>
                      <m:sSubPr>
                        <m:ctrlPr>
                          <a:rPr kumimoji="1" lang="zh-CN" altLang="en-US"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𝑅</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𝑥</m:t>
                        </m:r>
                      </m:sub>
                    </m:sSub>
                    <m:sSub>
                      <m:sSubPr>
                        <m:ctrlPr>
                          <a:rPr kumimoji="1" lang="zh-CN" altLang="en-US"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𝑅</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𝑦</m:t>
                        </m:r>
                      </m:sub>
                    </m:s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𝑤</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𝑥</m:t>
                            </m:r>
                          </m:sub>
                        </m:sSub>
                      </m:sub>
                    </m:s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𝑤</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𝑦</m:t>
                            </m:r>
                          </m:sub>
                        </m:sSub>
                      </m:sub>
                    </m:s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𝑝</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𝑥</m:t>
                            </m:r>
                          </m:sub>
                        </m:sSub>
                      </m:sub>
                    </m:s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𝑤</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𝑦</m:t>
                            </m:r>
                          </m:sub>
                        </m:sSub>
                      </m:sub>
                    </m:s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𝑤</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𝑥</m:t>
                            </m:r>
                          </m:sub>
                        </m:sSub>
                      </m:sub>
                    </m:s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𝑝</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𝑦</m:t>
                            </m:r>
                          </m:sub>
                        </m:sSub>
                      </m:sub>
                    </m:s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m:t>
                    </m:r>
                    <m:nary>
                      <m:naryPr>
                        <m:chr m:val="∏"/>
                        <m:limLoc m:val="undOv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naryPr>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𝑗</m:t>
                        </m:r>
                      </m:sub>
                      <m:sup>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𝑥</m:t>
                        </m:r>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−1</m:t>
                        </m:r>
                      </m:sup>
                      <m:e>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𝑝</m:t>
                            </m:r>
                          </m:e>
                          <m:sub>
                            <m:sSub>
                              <m:sSubPr>
                                <m:ctrlPr>
                                  <a:rPr kumimoji="1" lang="en-US" altLang="zh-CN" sz="1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𝑗</m:t>
                                </m:r>
                              </m:sub>
                            </m:sSub>
                          </m:sub>
                        </m:sSub>
                      </m:e>
                    </m:nary>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≥0</m:t>
                    </m:r>
                  </m:oMath>
                </a14:m>
                <a:endParaRPr kumimoji="1" lang="zh-CN" altLang="en-US" sz="1800" b="0" i="0" spc="0" dirty="0">
                  <a:solidFill>
                    <a:schemeClr val="tx2"/>
                  </a:solidFill>
                  <a:latin typeface="HarmonyOS Sans SC Light" pitchFamily="2" charset="-122"/>
                  <a:ea typeface="HarmonyOS Sans SC Light" pitchFamily="2" charset="-122"/>
                  <a:cs typeface="Cambria Math" panose="02040503050406030204" charset="0"/>
                </a:endParaRPr>
              </a:p>
            </p:txBody>
          </p:sp>
        </mc:Choice>
        <mc:Fallback xmlns="">
          <p:sp>
            <p:nvSpPr>
              <p:cNvPr id="11" name="标题 1"/>
              <p:cNvSpPr txBox="1">
                <a:spLocks noRot="1" noChangeAspect="1" noMove="1" noResize="1" noEditPoints="1" noAdjustHandles="1" noChangeArrowheads="1" noChangeShapeType="1" noTextEdit="1"/>
              </p:cNvSpPr>
              <p:nvPr/>
            </p:nvSpPr>
            <p:spPr>
              <a:xfrm>
                <a:off x="838200" y="3155950"/>
                <a:ext cx="10515600" cy="3171190"/>
              </a:xfrm>
              <a:prstGeom prst="rect">
                <a:avLst/>
              </a:prstGeom>
              <a:blipFill>
                <a:blip r:embed="rId5"/>
                <a:stretch>
                  <a:fillRect l="-522" t="-577" r="-1739"/>
                </a:stretch>
              </a:blipFill>
            </p:spPr>
            <p:txBody>
              <a:bodyPr/>
              <a:lstStyle/>
              <a:p>
                <a:r>
                  <a:rPr lang="zh-CN" altLang="en-US">
                    <a:noFill/>
                  </a:rPr>
                  <a:t> </a:t>
                </a:r>
              </a:p>
            </p:txBody>
          </p:sp>
        </mc:Fallback>
      </mc:AlternateContent>
      <p:pic>
        <p:nvPicPr>
          <p:cNvPr id="12" name="图片 11"/>
          <p:cNvPicPr>
            <a:picLocks noChangeAspect="1"/>
          </p:cNvPicPr>
          <p:nvPr/>
        </p:nvPicPr>
        <p:blipFill>
          <a:blip r:embed="rId6"/>
          <a:stretch>
            <a:fillRect/>
          </a:stretch>
        </p:blipFill>
        <p:spPr>
          <a:xfrm>
            <a:off x="8681286" y="460895"/>
            <a:ext cx="3069843" cy="3434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F. Palindrome Tree</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 name="标题 1">
                <a:extLst>
                  <a:ext uri="{FF2B5EF4-FFF2-40B4-BE49-F238E27FC236}">
                    <a16:creationId xmlns:a16="http://schemas.microsoft.com/office/drawing/2014/main" id="{01001809-243E-C77D-3569-750ED697BBCF}"/>
                  </a:ext>
                </a:extLst>
              </p:cNvPr>
              <p:cNvSpPr txBox="1">
                <a:spLocks/>
              </p:cNvSpPr>
              <p:nvPr/>
            </p:nvSpPr>
            <p:spPr>
              <a:xfrm>
                <a:off x="696809" y="1825455"/>
                <a:ext cx="10515600" cy="4145910"/>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lvl="0" indent="-285750">
                  <a:lnSpc>
                    <a:spcPct val="120000"/>
                  </a:lnSpc>
                  <a:buFont typeface="Arial" panose="020B0604020202020204" pitchFamily="34" charset="0"/>
                  <a:buChar char="•"/>
                  <a:defRPr/>
                </a:pPr>
                <a:r>
                  <a:rPr kumimoji="1" lang="zh-CN" altLang="en-US" sz="1800" b="0" i="0" spc="0" dirty="0">
                    <a:solidFill>
                      <a:schemeClr val="tx2"/>
                    </a:solidFill>
                    <a:latin typeface="HarmonyOS Sans SC Medium" pitchFamily="2" charset="-122"/>
                    <a:ea typeface="HarmonyOS Sans SC Medium" pitchFamily="2" charset="-122"/>
                  </a:rPr>
                  <a:t>树上回滚莫队：常见的将树上路径转化为括号序区间的做法并不支持回滚，这里需要使用基于树分块的莫队。其具体做法为：在树上选取不</a:t>
                </a:r>
                <a14:m>
                  <m:oMath xmlns:m="http://schemas.openxmlformats.org/officeDocument/2006/math">
                    <m:r>
                      <a:rPr kumimoji="1" lang="zh-CN" altLang="en-US" sz="1800" b="0" i="1" spc="0" dirty="0" smtClean="0">
                        <a:solidFill>
                          <a:schemeClr val="tx2"/>
                        </a:solidFill>
                        <a:latin typeface="Cambria Math" panose="02040503050406030204" pitchFamily="18" charset="0"/>
                        <a:ea typeface="HarmonyOS Sans SC Medium" pitchFamily="2" charset="-122"/>
                      </a:rPr>
                      <m:t>超过</m:t>
                    </m:r>
                    <m:r>
                      <m:rPr>
                        <m:lit/>
                      </m:rPr>
                      <a:rPr kumimoji="1" lang="en-US" altLang="zh-CN" sz="1800" b="0" i="1" spc="0" dirty="0" smtClean="0">
                        <a:solidFill>
                          <a:schemeClr val="tx2"/>
                        </a:solidFill>
                        <a:latin typeface="Cambria Math" panose="02040503050406030204" pitchFamily="18" charset="0"/>
                        <a:ea typeface="HarmonyOS Sans SC Medium" pitchFamily="2" charset="-122"/>
                      </a:rPr>
                      <m:t> </m:t>
                    </m:r>
                    <m:rad>
                      <m:radPr>
                        <m:degHide m:val="on"/>
                        <m:ctrlPr>
                          <a:rPr kumimoji="1" lang="en-US" altLang="zh-CN" sz="1800" b="0" i="1" spc="0" dirty="0" smtClean="0">
                            <a:solidFill>
                              <a:schemeClr val="tx2"/>
                            </a:solidFill>
                            <a:latin typeface="Cambria Math" panose="02040503050406030204" pitchFamily="18" charset="0"/>
                            <a:ea typeface="HarmonyOS Sans SC Medium" pitchFamily="2" charset="-122"/>
                          </a:rPr>
                        </m:ctrlPr>
                      </m:radPr>
                      <m:deg/>
                      <m:e>
                        <m:r>
                          <a:rPr kumimoji="1" lang="en-US" altLang="zh-CN" sz="1800" b="0" i="1" spc="0" dirty="0" smtClean="0">
                            <a:solidFill>
                              <a:schemeClr val="tx2"/>
                            </a:solidFill>
                            <a:latin typeface="Cambria Math" panose="02040503050406030204" pitchFamily="18" charset="0"/>
                            <a:ea typeface="HarmonyOS Sans SC Medium" pitchFamily="2" charset="-122"/>
                          </a:rPr>
                          <m:t>𝑛</m:t>
                        </m:r>
                      </m:e>
                    </m:rad>
                    <m:r>
                      <a:rPr kumimoji="1" lang="en-US" altLang="zh-CN" sz="1800" b="0" i="1" spc="0" dirty="0" smtClean="0">
                        <a:solidFill>
                          <a:schemeClr val="tx2"/>
                        </a:solidFill>
                        <a:latin typeface="Cambria Math" panose="02040503050406030204" pitchFamily="18" charset="0"/>
                        <a:ea typeface="HarmonyOS Sans SC Medium" pitchFamily="2" charset="-122"/>
                      </a:rPr>
                      <m:t> </m:t>
                    </m:r>
                  </m:oMath>
                </a14:m>
                <a:r>
                  <a:rPr kumimoji="1" lang="zh-CN" altLang="en-US" sz="1800" b="0" i="0" spc="0" dirty="0">
                    <a:solidFill>
                      <a:schemeClr val="tx2"/>
                    </a:solidFill>
                    <a:latin typeface="HarmonyOS Sans SC Medium" pitchFamily="2" charset="-122"/>
                    <a:ea typeface="HarmonyOS Sans SC Medium" pitchFamily="2" charset="-122"/>
                  </a:rPr>
                  <a:t>个关键结点分块，使得每块的直径不超过 </a:t>
                </a:r>
                <a14:m>
                  <m:oMath xmlns:m="http://schemas.openxmlformats.org/officeDocument/2006/math">
                    <m:rad>
                      <m:radPr>
                        <m:degHide m:val="on"/>
                        <m:ctrlPr>
                          <a:rPr kumimoji="1" lang="en-US" altLang="zh-CN" sz="1800" i="1" dirty="0">
                            <a:solidFill>
                              <a:schemeClr val="tx2"/>
                            </a:solidFill>
                            <a:latin typeface="Cambria Math" panose="02040503050406030204" pitchFamily="18" charset="0"/>
                            <a:ea typeface="HarmonyOS Sans SC Medium" pitchFamily="2" charset="-122"/>
                          </a:rPr>
                        </m:ctrlPr>
                      </m:radPr>
                      <m:deg/>
                      <m:e>
                        <m:r>
                          <a:rPr kumimoji="1" lang="en-US" altLang="zh-CN" sz="1800" i="1" dirty="0">
                            <a:solidFill>
                              <a:schemeClr val="tx2"/>
                            </a:solidFill>
                            <a:latin typeface="Cambria Math" panose="02040503050406030204" pitchFamily="18" charset="0"/>
                            <a:ea typeface="HarmonyOS Sans SC Medium" pitchFamily="2" charset="-122"/>
                          </a:rPr>
                          <m:t>𝑛</m:t>
                        </m:r>
                      </m:e>
                    </m:rad>
                    <m:r>
                      <a:rPr kumimoji="1" lang="en-US" altLang="zh-CN" sz="1800" i="1" dirty="0">
                        <a:solidFill>
                          <a:schemeClr val="tx2"/>
                        </a:solidFill>
                        <a:latin typeface="Cambria Math" panose="02040503050406030204" pitchFamily="18" charset="0"/>
                        <a:ea typeface="HarmonyOS Sans SC Medium" pitchFamily="2" charset="-122"/>
                      </a:rPr>
                      <m:t> </m:t>
                    </m:r>
                  </m:oMath>
                </a14:m>
                <a:r>
                  <a:rPr kumimoji="1" lang="zh-CN" altLang="en-US" sz="1800" b="0" i="0" spc="0" dirty="0">
                    <a:solidFill>
                      <a:schemeClr val="tx2"/>
                    </a:solidFill>
                    <a:latin typeface="HarmonyOS Sans SC Medium" pitchFamily="2" charset="-122"/>
                    <a:ea typeface="HarmonyOS Sans SC Medium" pitchFamily="2" charset="-122"/>
                  </a:rPr>
                  <a:t>，于是便可将询问分配给其第一次经过的关键结点，或是块内暴力。对每个关键结点 </a:t>
                </a:r>
                <a14:m>
                  <m:oMath xmlns:m="http://schemas.openxmlformats.org/officeDocument/2006/math">
                    <m:r>
                      <a:rPr kumimoji="1" lang="en-US" altLang="zh-CN" sz="1800" b="0" i="1" spc="0" dirty="0" smtClean="0">
                        <a:solidFill>
                          <a:schemeClr val="tx2"/>
                        </a:solidFill>
                        <a:latin typeface="Cambria Math" panose="02040503050406030204" pitchFamily="18" charset="0"/>
                        <a:ea typeface="HarmonyOS Sans SC Medium" pitchFamily="2" charset="-122"/>
                      </a:rPr>
                      <m:t>𝑤</m:t>
                    </m:r>
                  </m:oMath>
                </a14:m>
                <a:r>
                  <a:rPr kumimoji="1" lang="zh-CN" altLang="en-US" sz="1800" b="0" i="0" spc="0" dirty="0">
                    <a:solidFill>
                      <a:schemeClr val="tx2"/>
                    </a:solidFill>
                    <a:latin typeface="HarmonyOS Sans SC Medium" pitchFamily="2" charset="-122"/>
                    <a:ea typeface="HarmonyOS Sans SC Medium" pitchFamily="2" charset="-122"/>
                  </a:rPr>
                  <a:t>，不妨将分配给它的询问都记作 </a:t>
                </a:r>
                <a14:m>
                  <m:oMath xmlns:m="http://schemas.openxmlformats.org/officeDocument/2006/math">
                    <m:r>
                      <a:rPr kumimoji="1" lang="en-US" altLang="zh-CN" sz="1800" b="0" i="1" spc="0" dirty="0" smtClean="0">
                        <a:solidFill>
                          <a:schemeClr val="tx2"/>
                        </a:solidFill>
                        <a:latin typeface="Cambria Math" panose="02040503050406030204" pitchFamily="18" charset="0"/>
                        <a:ea typeface="HarmonyOS Sans SC Medium" pitchFamily="2" charset="-122"/>
                      </a:rPr>
                      <m:t>(</m:t>
                    </m:r>
                    <m:r>
                      <a:rPr kumimoji="1" lang="en-US" altLang="zh-CN" sz="1800" b="0" i="1" spc="0" dirty="0" smtClean="0">
                        <a:solidFill>
                          <a:schemeClr val="tx2"/>
                        </a:solidFill>
                        <a:latin typeface="Cambria Math" panose="02040503050406030204" pitchFamily="18" charset="0"/>
                        <a:ea typeface="HarmonyOS Sans SC Medium" pitchFamily="2" charset="-122"/>
                      </a:rPr>
                      <m:t>𝑢</m:t>
                    </m:r>
                    <m:r>
                      <a:rPr kumimoji="1" lang="en-US" altLang="zh-CN" sz="1800" b="0" i="1" spc="0" dirty="0" smtClean="0">
                        <a:solidFill>
                          <a:schemeClr val="tx2"/>
                        </a:solidFill>
                        <a:latin typeface="Cambria Math" panose="02040503050406030204" pitchFamily="18" charset="0"/>
                        <a:ea typeface="HarmonyOS Sans SC Medium" pitchFamily="2" charset="-122"/>
                      </a:rPr>
                      <m:t>, </m:t>
                    </m:r>
                    <m:r>
                      <a:rPr kumimoji="1" lang="en-US" altLang="zh-CN" sz="1800" b="0" i="1" spc="0" dirty="0" smtClean="0">
                        <a:solidFill>
                          <a:schemeClr val="tx2"/>
                        </a:solidFill>
                        <a:latin typeface="Cambria Math" panose="02040503050406030204" pitchFamily="18" charset="0"/>
                        <a:ea typeface="HarmonyOS Sans SC Medium" pitchFamily="2" charset="-122"/>
                      </a:rPr>
                      <m:t>𝑤</m:t>
                    </m:r>
                    <m:r>
                      <a:rPr kumimoji="1" lang="en-US" altLang="zh-CN" sz="1800" b="0" i="1" spc="0" dirty="0" smtClean="0">
                        <a:solidFill>
                          <a:schemeClr val="tx2"/>
                        </a:solidFill>
                        <a:latin typeface="Cambria Math" panose="02040503050406030204" pitchFamily="18" charset="0"/>
                        <a:ea typeface="HarmonyOS Sans SC Medium" pitchFamily="2" charset="-122"/>
                      </a:rPr>
                      <m:t>, </m:t>
                    </m:r>
                    <m:r>
                      <a:rPr kumimoji="1" lang="en-US" altLang="zh-CN" sz="1800" b="0" i="1" spc="0" dirty="0" smtClean="0">
                        <a:solidFill>
                          <a:schemeClr val="tx2"/>
                        </a:solidFill>
                        <a:latin typeface="Cambria Math" panose="02040503050406030204" pitchFamily="18" charset="0"/>
                        <a:ea typeface="HarmonyOS Sans SC Medium" pitchFamily="2" charset="-122"/>
                      </a:rPr>
                      <m:t>𝑣</m:t>
                    </m:r>
                    <m:r>
                      <a:rPr kumimoji="1" lang="en-US" altLang="zh-CN" sz="1800" b="0" i="1" spc="0" dirty="0" smtClean="0">
                        <a:solidFill>
                          <a:schemeClr val="tx2"/>
                        </a:solidFill>
                        <a:latin typeface="Cambria Math" panose="02040503050406030204" pitchFamily="18" charset="0"/>
                        <a:ea typeface="HarmonyOS Sans SC Medium" pitchFamily="2" charset="-122"/>
                      </a:rPr>
                      <m:t>)</m:t>
                    </m:r>
                  </m:oMath>
                </a14:m>
                <a:r>
                  <a:rPr kumimoji="1" lang="zh-CN" altLang="en-US" sz="1800" b="0" i="0" spc="0" dirty="0">
                    <a:solidFill>
                      <a:schemeClr val="tx2"/>
                    </a:solidFill>
                    <a:latin typeface="HarmonyOS Sans SC Medium" pitchFamily="2" charset="-122"/>
                    <a:ea typeface="HarmonyOS Sans SC Medium" pitchFamily="2" charset="-122"/>
                  </a:rPr>
                  <a:t>，且 </a:t>
                </a:r>
                <a14:m>
                  <m:oMath xmlns:m="http://schemas.openxmlformats.org/officeDocument/2006/math">
                    <m:r>
                      <a:rPr kumimoji="1" lang="en-US" altLang="zh-CN" sz="1800" b="0" i="1" spc="0" dirty="0" smtClean="0">
                        <a:solidFill>
                          <a:schemeClr val="tx2"/>
                        </a:solidFill>
                        <a:latin typeface="Cambria Math" panose="02040503050406030204" pitchFamily="18" charset="0"/>
                        <a:ea typeface="HarmonyOS Sans SC Medium" pitchFamily="2" charset="-122"/>
                      </a:rPr>
                      <m:t> </m:t>
                    </m:r>
                    <m:r>
                      <a:rPr kumimoji="1" lang="en-US" altLang="zh-CN" sz="1800" b="0" i="1" spc="0" dirty="0" smtClean="0">
                        <a:solidFill>
                          <a:schemeClr val="tx2"/>
                        </a:solidFill>
                        <a:latin typeface="Cambria Math" panose="02040503050406030204" pitchFamily="18" charset="0"/>
                        <a:ea typeface="HarmonyOS Sans SC Medium" pitchFamily="2" charset="-122"/>
                      </a:rPr>
                      <m:t>𝑑𝑖𝑠</m:t>
                    </m:r>
                    <m:d>
                      <m:dPr>
                        <m:ctrlPr>
                          <a:rPr kumimoji="1" lang="en-US" altLang="zh-CN" sz="1800" b="0" i="1" spc="0" dirty="0" smtClean="0">
                            <a:solidFill>
                              <a:schemeClr val="tx2"/>
                            </a:solidFill>
                            <a:latin typeface="Cambria Math" panose="02040503050406030204" pitchFamily="18" charset="0"/>
                            <a:ea typeface="HarmonyOS Sans SC Medium" pitchFamily="2" charset="-122"/>
                          </a:rPr>
                        </m:ctrlPr>
                      </m:dPr>
                      <m:e>
                        <m:r>
                          <a:rPr kumimoji="1" lang="en-US" altLang="zh-CN" sz="1800" b="0" i="1" spc="0" dirty="0" smtClean="0">
                            <a:solidFill>
                              <a:schemeClr val="tx2"/>
                            </a:solidFill>
                            <a:latin typeface="Cambria Math" panose="02040503050406030204" pitchFamily="18" charset="0"/>
                            <a:ea typeface="HarmonyOS Sans SC Medium" pitchFamily="2" charset="-122"/>
                          </a:rPr>
                          <m:t>𝑢</m:t>
                        </m:r>
                        <m:r>
                          <a:rPr kumimoji="1" lang="en-US" altLang="zh-CN" sz="1800" b="0" i="1" spc="0" dirty="0" smtClean="0">
                            <a:solidFill>
                              <a:schemeClr val="tx2"/>
                            </a:solidFill>
                            <a:latin typeface="Cambria Math" panose="02040503050406030204" pitchFamily="18" charset="0"/>
                            <a:ea typeface="HarmonyOS Sans SC Medium" pitchFamily="2" charset="-122"/>
                          </a:rPr>
                          <m:t>, </m:t>
                        </m:r>
                        <m:r>
                          <a:rPr kumimoji="1" lang="en-US" altLang="zh-CN" sz="1800" b="0" i="1" spc="0" dirty="0" smtClean="0">
                            <a:solidFill>
                              <a:schemeClr val="tx2"/>
                            </a:solidFill>
                            <a:latin typeface="Cambria Math" panose="02040503050406030204" pitchFamily="18" charset="0"/>
                            <a:ea typeface="HarmonyOS Sans SC Medium" pitchFamily="2" charset="-122"/>
                          </a:rPr>
                          <m:t>𝑤</m:t>
                        </m:r>
                      </m:e>
                    </m:d>
                    <m:r>
                      <a:rPr kumimoji="1" lang="en-US" altLang="zh-CN" sz="1800" b="0" i="1" spc="0" dirty="0" smtClean="0">
                        <a:solidFill>
                          <a:schemeClr val="tx2"/>
                        </a:solidFill>
                        <a:latin typeface="Cambria Math" panose="02040503050406030204" pitchFamily="18" charset="0"/>
                        <a:ea typeface="HarmonyOS Sans SC Medium" pitchFamily="2" charset="-122"/>
                      </a:rPr>
                      <m:t>≤</m:t>
                    </m:r>
                    <m:rad>
                      <m:radPr>
                        <m:degHide m:val="on"/>
                        <m:ctrlPr>
                          <a:rPr kumimoji="1" lang="en-US" altLang="zh-CN" sz="1800" b="0" i="1" spc="0" dirty="0" smtClean="0">
                            <a:solidFill>
                              <a:schemeClr val="tx2"/>
                            </a:solidFill>
                            <a:latin typeface="Cambria Math" panose="02040503050406030204" pitchFamily="18" charset="0"/>
                            <a:ea typeface="HarmonyOS Sans SC Medium" pitchFamily="2" charset="-122"/>
                          </a:rPr>
                        </m:ctrlPr>
                      </m:radPr>
                      <m:deg/>
                      <m:e>
                        <m:r>
                          <a:rPr kumimoji="1" lang="en-US" altLang="zh-CN" sz="1800" b="0" i="1" spc="0" dirty="0" smtClean="0">
                            <a:solidFill>
                              <a:schemeClr val="tx2"/>
                            </a:solidFill>
                            <a:latin typeface="Cambria Math" panose="02040503050406030204" pitchFamily="18" charset="0"/>
                            <a:ea typeface="HarmonyOS Sans SC Medium" pitchFamily="2" charset="-122"/>
                          </a:rPr>
                          <m:t>𝑛</m:t>
                        </m:r>
                      </m:e>
                    </m:rad>
                  </m:oMath>
                </a14:m>
                <a:r>
                  <a:rPr kumimoji="1" lang="zh-CN" altLang="en-US" sz="1800" b="0" i="0" spc="0" dirty="0">
                    <a:solidFill>
                      <a:schemeClr val="tx2"/>
                    </a:solidFill>
                    <a:latin typeface="HarmonyOS Sans SC Medium" pitchFamily="2" charset="-122"/>
                    <a:ea typeface="HarmonyOS Sans SC Medium" pitchFamily="2" charset="-122"/>
                  </a:rPr>
                  <a:t> 于是可将询问按 </a:t>
                </a:r>
                <a14:m>
                  <m:oMath xmlns:m="http://schemas.openxmlformats.org/officeDocument/2006/math">
                    <m:r>
                      <a:rPr kumimoji="1" lang="en-US" altLang="zh-CN" sz="1800" b="0" i="1" spc="0" smtClean="0">
                        <a:solidFill>
                          <a:schemeClr val="tx2"/>
                        </a:solidFill>
                        <a:latin typeface="Cambria Math" panose="02040503050406030204" pitchFamily="18" charset="0"/>
                        <a:ea typeface="HarmonyOS Sans SC Medium" pitchFamily="2" charset="-122"/>
                      </a:rPr>
                      <m:t>𝑣</m:t>
                    </m:r>
                  </m:oMath>
                </a14:m>
                <a:r>
                  <a:rPr kumimoji="1" lang="en-US" altLang="zh-CN" sz="1800" b="0" i="0" spc="0" dirty="0">
                    <a:solidFill>
                      <a:schemeClr val="tx2"/>
                    </a:solidFill>
                    <a:latin typeface="HarmonyOS Sans SC Medium" pitchFamily="2" charset="-122"/>
                    <a:ea typeface="HarmonyOS Sans SC Medium" pitchFamily="2" charset="-122"/>
                  </a:rPr>
                  <a:t> </a:t>
                </a:r>
                <a:r>
                  <a:rPr kumimoji="1" lang="zh-CN" altLang="en-US" sz="1800" b="0" i="0" spc="0" dirty="0">
                    <a:solidFill>
                      <a:schemeClr val="tx2"/>
                    </a:solidFill>
                    <a:latin typeface="HarmonyOS Sans SC Medium" pitchFamily="2" charset="-122"/>
                    <a:ea typeface="HarmonyOS Sans SC Medium" pitchFamily="2" charset="-122"/>
                  </a:rPr>
                  <a:t>的 </a:t>
                </a:r>
                <a:r>
                  <a:rPr kumimoji="1" lang="en-US" altLang="zh-CN" sz="1800" b="0" i="0" spc="0" dirty="0">
                    <a:solidFill>
                      <a:schemeClr val="tx2"/>
                    </a:solidFill>
                    <a:latin typeface="HarmonyOS Sans SC Medium" pitchFamily="2" charset="-122"/>
                    <a:ea typeface="HarmonyOS Sans SC Medium" pitchFamily="2" charset="-122"/>
                  </a:rPr>
                  <a:t>DFS </a:t>
                </a:r>
                <a:r>
                  <a:rPr kumimoji="1" lang="zh-CN" altLang="en-US" sz="1800" b="0" i="0" spc="0" dirty="0">
                    <a:solidFill>
                      <a:schemeClr val="tx2"/>
                    </a:solidFill>
                    <a:latin typeface="HarmonyOS Sans SC Medium" pitchFamily="2" charset="-122"/>
                    <a:ea typeface="HarmonyOS Sans SC Medium" pitchFamily="2" charset="-122"/>
                  </a:rPr>
                  <a:t>序排列，在 </a:t>
                </a:r>
                <a:r>
                  <a:rPr kumimoji="1" lang="en-US" altLang="zh-CN" sz="1800" b="0" i="0" spc="0" dirty="0">
                    <a:solidFill>
                      <a:schemeClr val="tx2"/>
                    </a:solidFill>
                    <a:latin typeface="HarmonyOS Sans SC Medium" pitchFamily="2" charset="-122"/>
                    <a:ea typeface="HarmonyOS Sans SC Medium" pitchFamily="2" charset="-122"/>
                  </a:rPr>
                  <a:t>DFS </a:t>
                </a:r>
                <a:r>
                  <a:rPr kumimoji="1" lang="zh-CN" altLang="en-US" sz="1800" b="0" i="0" spc="0" dirty="0">
                    <a:solidFill>
                      <a:schemeClr val="tx2"/>
                    </a:solidFill>
                    <a:latin typeface="HarmonyOS Sans SC Medium" pitchFamily="2" charset="-122"/>
                    <a:ea typeface="HarmonyOS Sans SC Medium" pitchFamily="2" charset="-122"/>
                  </a:rPr>
                  <a:t>到 </a:t>
                </a:r>
                <a14:m>
                  <m:oMath xmlns:m="http://schemas.openxmlformats.org/officeDocument/2006/math">
                    <m:r>
                      <a:rPr kumimoji="1" lang="en-US" altLang="zh-CN" sz="1800" b="0" i="1" spc="0" dirty="0" smtClean="0">
                        <a:solidFill>
                          <a:schemeClr val="tx2"/>
                        </a:solidFill>
                        <a:latin typeface="Cambria Math" panose="02040503050406030204" pitchFamily="18" charset="0"/>
                        <a:ea typeface="HarmonyOS Sans SC Medium" pitchFamily="2" charset="-122"/>
                      </a:rPr>
                      <m:t>𝑣</m:t>
                    </m:r>
                  </m:oMath>
                </a14:m>
                <a:r>
                  <a:rPr kumimoji="1" lang="en-US" altLang="zh-CN" sz="1800" b="0" i="0" spc="0" dirty="0">
                    <a:solidFill>
                      <a:schemeClr val="tx2"/>
                    </a:solidFill>
                    <a:latin typeface="HarmonyOS Sans SC Medium" pitchFamily="2" charset="-122"/>
                    <a:ea typeface="HarmonyOS Sans SC Medium" pitchFamily="2" charset="-122"/>
                  </a:rPr>
                  <a:t> </a:t>
                </a:r>
                <a:r>
                  <a:rPr kumimoji="1" lang="zh-CN" altLang="en-US" sz="1800" b="0" i="0" spc="0" dirty="0">
                    <a:solidFill>
                      <a:schemeClr val="tx2"/>
                    </a:solidFill>
                    <a:latin typeface="HarmonyOS Sans SC Medium" pitchFamily="2" charset="-122"/>
                    <a:ea typeface="HarmonyOS Sans SC Medium" pitchFamily="2" charset="-122"/>
                  </a:rPr>
                  <a:t>时将 </a:t>
                </a:r>
                <a14:m>
                  <m:oMath xmlns:m="http://schemas.openxmlformats.org/officeDocument/2006/math">
                    <m:r>
                      <a:rPr kumimoji="1" lang="en-US" altLang="zh-CN" sz="1800" b="0" i="1" spc="0" dirty="0" smtClean="0">
                        <a:solidFill>
                          <a:schemeClr val="tx2"/>
                        </a:solidFill>
                        <a:latin typeface="Cambria Math" panose="02040503050406030204" pitchFamily="18" charset="0"/>
                        <a:ea typeface="HarmonyOS Sans SC Medium" pitchFamily="2" charset="-122"/>
                      </a:rPr>
                      <m:t>(</m:t>
                    </m:r>
                    <m:r>
                      <a:rPr kumimoji="1" lang="en-US" altLang="zh-CN" sz="1800" b="0" i="1" spc="0" dirty="0" smtClean="0">
                        <a:solidFill>
                          <a:schemeClr val="tx2"/>
                        </a:solidFill>
                        <a:latin typeface="Cambria Math" panose="02040503050406030204" pitchFamily="18" charset="0"/>
                        <a:ea typeface="HarmonyOS Sans SC Medium" pitchFamily="2" charset="-122"/>
                      </a:rPr>
                      <m:t>𝑢</m:t>
                    </m:r>
                    <m:r>
                      <a:rPr kumimoji="1" lang="en-US" altLang="zh-CN" sz="1800" b="0" i="1" spc="0" dirty="0" smtClean="0">
                        <a:solidFill>
                          <a:schemeClr val="tx2"/>
                        </a:solidFill>
                        <a:latin typeface="Cambria Math" panose="02040503050406030204" pitchFamily="18" charset="0"/>
                        <a:ea typeface="HarmonyOS Sans SC Medium" pitchFamily="2" charset="-122"/>
                      </a:rPr>
                      <m:t>, </m:t>
                    </m:r>
                    <m:r>
                      <a:rPr kumimoji="1" lang="en-US" altLang="zh-CN" sz="1800" b="0" i="1" spc="0" dirty="0" smtClean="0">
                        <a:solidFill>
                          <a:schemeClr val="tx2"/>
                        </a:solidFill>
                        <a:latin typeface="Cambria Math" panose="02040503050406030204" pitchFamily="18" charset="0"/>
                        <a:ea typeface="HarmonyOS Sans SC Medium" pitchFamily="2" charset="-122"/>
                      </a:rPr>
                      <m:t>𝑤</m:t>
                    </m:r>
                    <m:r>
                      <a:rPr kumimoji="1" lang="en-US" altLang="zh-CN" sz="1800" b="0" i="1" spc="0" dirty="0" smtClean="0">
                        <a:solidFill>
                          <a:schemeClr val="tx2"/>
                        </a:solidFill>
                        <a:latin typeface="Cambria Math" panose="02040503050406030204" pitchFamily="18" charset="0"/>
                        <a:ea typeface="HarmonyOS Sans SC Medium" pitchFamily="2" charset="-122"/>
                      </a:rPr>
                      <m:t>)</m:t>
                    </m:r>
                  </m:oMath>
                </a14:m>
                <a:r>
                  <a:rPr kumimoji="1" lang="en-US" altLang="zh-CN" sz="1800" b="0" i="0" spc="0" dirty="0">
                    <a:solidFill>
                      <a:schemeClr val="tx2"/>
                    </a:solidFill>
                    <a:latin typeface="HarmonyOS Sans SC Medium" pitchFamily="2" charset="-122"/>
                    <a:ea typeface="HarmonyOS Sans SC Medium" pitchFamily="2" charset="-122"/>
                  </a:rPr>
                  <a:t> </a:t>
                </a:r>
                <a:r>
                  <a:rPr kumimoji="1" lang="zh-CN" altLang="en-US" sz="1800" b="0" i="0" spc="0" dirty="0">
                    <a:solidFill>
                      <a:schemeClr val="tx2"/>
                    </a:solidFill>
                    <a:latin typeface="HarmonyOS Sans SC Medium" pitchFamily="2" charset="-122"/>
                    <a:ea typeface="HarmonyOS Sans SC Medium" pitchFamily="2" charset="-122"/>
                  </a:rPr>
                  <a:t>添加并回滚来完成查询。</a:t>
                </a:r>
                <a:endParaRPr kumimoji="1" lang="en-US" altLang="zh-CN" sz="1800" b="0" i="0" spc="0" dirty="0">
                  <a:solidFill>
                    <a:schemeClr val="tx2"/>
                  </a:solidFill>
                  <a:latin typeface="HarmonyOS Sans SC Medium" pitchFamily="2" charset="-122"/>
                  <a:ea typeface="HarmonyOS Sans SC Medium" pitchFamily="2" charset="-122"/>
                </a:endParaRPr>
              </a:p>
              <a:p>
                <a:pPr marL="285750" lvl="0" indent="-285750">
                  <a:lnSpc>
                    <a:spcPct val="120000"/>
                  </a:lnSpc>
                  <a:buFont typeface="Arial" panose="020B0604020202020204" pitchFamily="34" charset="0"/>
                  <a:buChar char="•"/>
                  <a:defRPr/>
                </a:pPr>
                <a:r>
                  <a:rPr kumimoji="1" lang="zh-CN" altLang="en-US" sz="1800" b="0" i="0" spc="0" dirty="0">
                    <a:solidFill>
                      <a:schemeClr val="tx2"/>
                    </a:solidFill>
                    <a:latin typeface="HarmonyOS Sans SC Medium" pitchFamily="2" charset="-122"/>
                    <a:ea typeface="HarmonyOS Sans SC Medium" pitchFamily="2" charset="-122"/>
                  </a:rPr>
                  <a:t>支持双端插入和撤回的回文自动机：回文自动机很容易扩展到支持双端插入，我们只需要维护当前串最长回文前</a:t>
                </a:r>
                <a:r>
                  <a:rPr kumimoji="1" lang="en-US" altLang="zh-CN" sz="1800" b="0" i="0" spc="0" dirty="0">
                    <a:solidFill>
                      <a:schemeClr val="tx2"/>
                    </a:solidFill>
                    <a:latin typeface="HarmonyOS Sans SC Medium" pitchFamily="2" charset="-122"/>
                    <a:ea typeface="HarmonyOS Sans SC Medium" pitchFamily="2" charset="-122"/>
                  </a:rPr>
                  <a:t>/</a:t>
                </a:r>
                <a:r>
                  <a:rPr kumimoji="1" lang="zh-CN" altLang="en-US" sz="1800" b="0" i="0" spc="0" dirty="0">
                    <a:solidFill>
                      <a:schemeClr val="tx2"/>
                    </a:solidFill>
                    <a:latin typeface="HarmonyOS Sans SC Medium" pitchFamily="2" charset="-122"/>
                    <a:ea typeface="HarmonyOS Sans SC Medium" pitchFamily="2" charset="-122"/>
                  </a:rPr>
                  <a:t>后缀分别在哪个结点即可。为支持撤回，有两种常见方法：一是根据 </a:t>
                </a:r>
                <a:r>
                  <a:rPr kumimoji="1" lang="en-US" altLang="zh-CN" sz="1800" b="0" i="0" spc="0" dirty="0">
                    <a:solidFill>
                      <a:schemeClr val="tx2"/>
                    </a:solidFill>
                    <a:latin typeface="HarmonyOS Sans SC Medium" pitchFamily="2" charset="-122"/>
                    <a:ea typeface="HarmonyOS Sans SC Medium" pitchFamily="2" charset="-122"/>
                  </a:rPr>
                  <a:t>border </a:t>
                </a:r>
                <a:r>
                  <a:rPr kumimoji="1" lang="zh-CN" altLang="en-US" sz="1800" b="0" i="0" spc="0" dirty="0">
                    <a:solidFill>
                      <a:schemeClr val="tx2"/>
                    </a:solidFill>
                    <a:latin typeface="HarmonyOS Sans SC Medium" pitchFamily="2" charset="-122"/>
                    <a:ea typeface="HarmonyOS Sans SC Medium" pitchFamily="2" charset="-122"/>
                  </a:rPr>
                  <a:t>性质将 </a:t>
                </a:r>
                <a14:m>
                  <m:oMath xmlns:m="http://schemas.openxmlformats.org/officeDocument/2006/math">
                    <m:r>
                      <a:rPr kumimoji="1" lang="en-US" altLang="zh-CN" sz="1800" b="0" i="1" spc="0" dirty="0" smtClean="0">
                        <a:solidFill>
                          <a:schemeClr val="tx2"/>
                        </a:solidFill>
                        <a:latin typeface="Cambria Math" panose="02040503050406030204" pitchFamily="18" charset="0"/>
                        <a:ea typeface="HarmonyOS Sans SC Medium" pitchFamily="2" charset="-122"/>
                      </a:rPr>
                      <m:t>𝑓𝑎𝑖𝑙</m:t>
                    </m:r>
                  </m:oMath>
                </a14:m>
                <a:r>
                  <a:rPr kumimoji="1" lang="en-US" altLang="zh-CN" sz="1800" b="0" i="0" spc="0" dirty="0">
                    <a:solidFill>
                      <a:schemeClr val="tx2"/>
                    </a:solidFill>
                    <a:latin typeface="HarmonyOS Sans SC Medium" pitchFamily="2" charset="-122"/>
                    <a:ea typeface="HarmonyOS Sans SC Medium" pitchFamily="2" charset="-122"/>
                  </a:rPr>
                  <a:t> </a:t>
                </a:r>
                <a:r>
                  <a:rPr kumimoji="1" lang="zh-CN" altLang="en-US" sz="1800" b="0" i="0" spc="0" dirty="0">
                    <a:solidFill>
                      <a:schemeClr val="tx2"/>
                    </a:solidFill>
                    <a:latin typeface="HarmonyOS Sans SC Medium" pitchFamily="2" charset="-122"/>
                    <a:ea typeface="HarmonyOS Sans SC Medium" pitchFamily="2" charset="-122"/>
                  </a:rPr>
                  <a:t>链拆分为 </a:t>
                </a:r>
                <a14:m>
                  <m:oMath xmlns:m="http://schemas.openxmlformats.org/officeDocument/2006/math">
                    <m:r>
                      <a:rPr kumimoji="1" lang="en-US" altLang="zh-CN" sz="1800" b="0" i="1" spc="0" dirty="0" smtClean="0">
                        <a:solidFill>
                          <a:schemeClr val="tx2"/>
                        </a:solidFill>
                        <a:latin typeface="Cambria Math" panose="02040503050406030204" pitchFamily="18" charset="0"/>
                        <a:ea typeface="HarmonyOS Sans SC Medium" pitchFamily="2" charset="-122"/>
                      </a:rPr>
                      <m:t>𝑂</m:t>
                    </m:r>
                    <m:r>
                      <a:rPr kumimoji="1" lang="en-US" altLang="zh-CN" sz="1800" b="0" i="1" spc="0" dirty="0" smtClean="0">
                        <a:solidFill>
                          <a:schemeClr val="tx2"/>
                        </a:solidFill>
                        <a:latin typeface="Cambria Math" panose="02040503050406030204" pitchFamily="18" charset="0"/>
                        <a:ea typeface="HarmonyOS Sans SC Medium" pitchFamily="2" charset="-122"/>
                      </a:rPr>
                      <m:t>(</m:t>
                    </m:r>
                    <m:r>
                      <m:rPr>
                        <m:sty m:val="p"/>
                      </m:rPr>
                      <a:rPr kumimoji="1" lang="en-US" altLang="zh-CN" sz="1800" b="0" i="1" spc="0" dirty="0" smtClean="0">
                        <a:solidFill>
                          <a:schemeClr val="tx2"/>
                        </a:solidFill>
                        <a:latin typeface="Cambria Math" panose="02040503050406030204" pitchFamily="18" charset="0"/>
                        <a:ea typeface="HarmonyOS Sans SC Medium" pitchFamily="2" charset="-122"/>
                      </a:rPr>
                      <m:t>log</m:t>
                    </m:r>
                    <m:r>
                      <a:rPr kumimoji="1" lang="en-US" altLang="zh-CN" sz="1800" b="0" i="1" spc="0" dirty="0" smtClean="0">
                        <a:solidFill>
                          <a:schemeClr val="tx2"/>
                        </a:solidFill>
                        <a:latin typeface="Cambria Math" panose="02040503050406030204" pitchFamily="18" charset="0"/>
                        <a:ea typeface="HarmonyOS Sans SC Medium" pitchFamily="2" charset="-122"/>
                      </a:rPr>
                      <m:t> </m:t>
                    </m:r>
                    <m:r>
                      <a:rPr kumimoji="1" lang="en-US" altLang="zh-CN" sz="1800" b="0" i="1" spc="0" dirty="0" smtClean="0">
                        <a:solidFill>
                          <a:schemeClr val="tx2"/>
                        </a:solidFill>
                        <a:latin typeface="Cambria Math" panose="02040503050406030204" pitchFamily="18" charset="0"/>
                        <a:ea typeface="HarmonyOS Sans SC Medium" pitchFamily="2" charset="-122"/>
                      </a:rPr>
                      <m:t>𝑛</m:t>
                    </m:r>
                    <m:r>
                      <a:rPr kumimoji="1" lang="en-US" altLang="zh-CN" sz="1800" b="0" i="1" spc="0" dirty="0" smtClean="0">
                        <a:solidFill>
                          <a:schemeClr val="tx2"/>
                        </a:solidFill>
                        <a:latin typeface="Cambria Math" panose="02040503050406030204" pitchFamily="18" charset="0"/>
                        <a:ea typeface="HarmonyOS Sans SC Medium" pitchFamily="2" charset="-122"/>
                      </a:rPr>
                      <m:t>) </m:t>
                    </m:r>
                  </m:oMath>
                </a14:m>
                <a:r>
                  <a:rPr kumimoji="1" lang="zh-CN" altLang="en-US" sz="1800" b="0" i="0" spc="0" dirty="0">
                    <a:solidFill>
                      <a:schemeClr val="tx2"/>
                    </a:solidFill>
                    <a:latin typeface="HarmonyOS Sans SC Medium" pitchFamily="2" charset="-122"/>
                    <a:ea typeface="HarmonyOS Sans SC Medium" pitchFamily="2" charset="-122"/>
                  </a:rPr>
                  <a:t>段，每段只需判断一次。二是为每个结点额外维护一个 </a:t>
                </a:r>
                <a14:m>
                  <m:oMath xmlns:m="http://schemas.openxmlformats.org/officeDocument/2006/math">
                    <m:r>
                      <a:rPr kumimoji="1" lang="en-US" altLang="zh-CN" sz="1800" b="0" i="1" spc="0" dirty="0" smtClean="0">
                        <a:solidFill>
                          <a:schemeClr val="tx2"/>
                        </a:solidFill>
                        <a:latin typeface="Cambria Math" panose="02040503050406030204" pitchFamily="18" charset="0"/>
                        <a:ea typeface="HarmonyOS Sans SC Medium" pitchFamily="2" charset="-122"/>
                      </a:rPr>
                      <m:t>𝑂</m:t>
                    </m:r>
                    <m:r>
                      <a:rPr kumimoji="1" lang="en-US" altLang="zh-CN" sz="1800" b="0" i="1" spc="0" dirty="0" smtClean="0">
                        <a:solidFill>
                          <a:schemeClr val="tx2"/>
                        </a:solidFill>
                        <a:latin typeface="Cambria Math" panose="02040503050406030204" pitchFamily="18" charset="0"/>
                        <a:ea typeface="HarmonyOS Sans SC Medium" pitchFamily="2" charset="-122"/>
                      </a:rPr>
                      <m:t>(</m:t>
                    </m:r>
                    <m:r>
                      <m:rPr>
                        <m:sty m:val="p"/>
                      </m:rPr>
                      <a:rPr kumimoji="1" lang="en-US" altLang="zh-CN" sz="1800" b="0" i="0" spc="0" dirty="0" smtClean="0">
                        <a:solidFill>
                          <a:schemeClr val="tx2"/>
                        </a:solidFill>
                        <a:latin typeface="Cambria Math" panose="02040503050406030204" pitchFamily="18" charset="0"/>
                        <a:ea typeface="HarmonyOS Sans SC Medium" pitchFamily="2" charset="-122"/>
                      </a:rPr>
                      <m:t>Σ</m:t>
                    </m:r>
                    <m:r>
                      <a:rPr kumimoji="1" lang="en-US" altLang="zh-CN" sz="1800" b="0" i="1" spc="0" dirty="0" smtClean="0">
                        <a:solidFill>
                          <a:schemeClr val="tx2"/>
                        </a:solidFill>
                        <a:latin typeface="Cambria Math" panose="02040503050406030204" pitchFamily="18" charset="0"/>
                        <a:ea typeface="HarmonyOS Sans SC Medium" pitchFamily="2" charset="-122"/>
                      </a:rPr>
                      <m:t>)</m:t>
                    </m:r>
                  </m:oMath>
                </a14:m>
                <a:r>
                  <a:rPr kumimoji="1" lang="zh-CN" altLang="en-US" sz="1800" b="0" i="0" spc="0" dirty="0">
                    <a:solidFill>
                      <a:schemeClr val="tx2"/>
                    </a:solidFill>
                    <a:latin typeface="HarmonyOS Sans SC Medium" pitchFamily="2" charset="-122"/>
                    <a:ea typeface="HarmonyOS Sans SC Medium" pitchFamily="2" charset="-122"/>
                  </a:rPr>
                  <a:t>（</a:t>
                </a:r>
                <a14:m>
                  <m:oMath xmlns:m="http://schemas.openxmlformats.org/officeDocument/2006/math">
                    <m:r>
                      <m:rPr>
                        <m:sty m:val="p"/>
                      </m:rPr>
                      <a:rPr kumimoji="1" lang="en-US" altLang="zh-CN" sz="1800" b="0" i="0" spc="0" dirty="0" smtClean="0">
                        <a:solidFill>
                          <a:schemeClr val="tx2"/>
                        </a:solidFill>
                        <a:latin typeface="Cambria Math" panose="02040503050406030204" pitchFamily="18" charset="0"/>
                        <a:ea typeface="HarmonyOS Sans SC Medium" pitchFamily="2" charset="-122"/>
                      </a:rPr>
                      <m:t>Σ</m:t>
                    </m:r>
                    <m:r>
                      <a:rPr kumimoji="1" lang="en-US" altLang="zh-CN" sz="1800" b="0" i="1" spc="0" dirty="0" smtClean="0">
                        <a:solidFill>
                          <a:schemeClr val="tx2"/>
                        </a:solidFill>
                        <a:latin typeface="Cambria Math" panose="02040503050406030204" pitchFamily="18" charset="0"/>
                        <a:ea typeface="HarmonyOS Sans SC Medium" pitchFamily="2" charset="-122"/>
                      </a:rPr>
                      <m:t> </m:t>
                    </m:r>
                  </m:oMath>
                </a14:m>
                <a:r>
                  <a:rPr kumimoji="1" lang="en-US" altLang="zh-CN" sz="1800" b="0" i="0" spc="0" dirty="0">
                    <a:solidFill>
                      <a:schemeClr val="tx2"/>
                    </a:solidFill>
                    <a:latin typeface="HarmonyOS Sans SC Medium" pitchFamily="2" charset="-122"/>
                    <a:ea typeface="HarmonyOS Sans SC Medium" pitchFamily="2" charset="-122"/>
                  </a:rPr>
                  <a:t> </a:t>
                </a:r>
                <a:r>
                  <a:rPr kumimoji="1" lang="zh-CN" altLang="en-US" sz="1800" b="0" i="0" spc="0" dirty="0">
                    <a:solidFill>
                      <a:schemeClr val="tx2"/>
                    </a:solidFill>
                    <a:latin typeface="HarmonyOS Sans SC Medium" pitchFamily="2" charset="-122"/>
                    <a:ea typeface="HarmonyOS Sans SC Medium" pitchFamily="2" charset="-122"/>
                  </a:rPr>
                  <a:t>为字符集大小）的快速转移数组 </a:t>
                </a:r>
                <a14:m>
                  <m:oMath xmlns:m="http://schemas.openxmlformats.org/officeDocument/2006/math">
                    <m:r>
                      <a:rPr kumimoji="1" lang="en-US" altLang="zh-CN" sz="1800" b="0" i="1" spc="0" dirty="0" smtClean="0">
                        <a:solidFill>
                          <a:schemeClr val="tx2"/>
                        </a:solidFill>
                        <a:latin typeface="Cambria Math" panose="02040503050406030204" pitchFamily="18" charset="0"/>
                        <a:ea typeface="HarmonyOS Sans SC Medium" pitchFamily="2" charset="-122"/>
                      </a:rPr>
                      <m:t>𝑞𝑢𝑖𝑐𝑘</m:t>
                    </m:r>
                  </m:oMath>
                </a14:m>
                <a:r>
                  <a:rPr kumimoji="1" lang="zh-CN" altLang="en-US" sz="1800" b="0" i="0" spc="0" dirty="0">
                    <a:solidFill>
                      <a:schemeClr val="tx2"/>
                    </a:solidFill>
                    <a:latin typeface="HarmonyOS Sans SC Medium" pitchFamily="2" charset="-122"/>
                    <a:ea typeface="HarmonyOS Sans SC Medium" pitchFamily="2" charset="-122"/>
                  </a:rPr>
                  <a:t>，</a:t>
                </a:r>
                <a14:m>
                  <m:oMath xmlns:m="http://schemas.openxmlformats.org/officeDocument/2006/math">
                    <m:r>
                      <a:rPr kumimoji="1" lang="en-US" altLang="zh-CN" sz="1800" b="0" i="1" spc="0" dirty="0" smtClean="0">
                        <a:solidFill>
                          <a:schemeClr val="tx2"/>
                        </a:solidFill>
                        <a:latin typeface="Cambria Math" panose="02040503050406030204" pitchFamily="18" charset="0"/>
                        <a:ea typeface="HarmonyOS Sans SC Medium" pitchFamily="2" charset="-122"/>
                      </a:rPr>
                      <m:t>𝑞𝑢𝑖𝑐𝑘</m:t>
                    </m:r>
                    <m:r>
                      <a:rPr kumimoji="1" lang="en-US" altLang="zh-CN" sz="1800" b="0" i="1" spc="0" dirty="0" smtClean="0">
                        <a:solidFill>
                          <a:schemeClr val="tx2"/>
                        </a:solidFill>
                        <a:latin typeface="Cambria Math" panose="02040503050406030204" pitchFamily="18" charset="0"/>
                        <a:ea typeface="HarmonyOS Sans SC Medium" pitchFamily="2" charset="-122"/>
                      </a:rPr>
                      <m:t>[</m:t>
                    </m:r>
                    <m:r>
                      <a:rPr kumimoji="1" lang="en-US" altLang="zh-CN" sz="1800" b="0" i="1" spc="0" dirty="0" smtClean="0">
                        <a:solidFill>
                          <a:schemeClr val="tx2"/>
                        </a:solidFill>
                        <a:latin typeface="Cambria Math" panose="02040503050406030204" pitchFamily="18" charset="0"/>
                        <a:ea typeface="HarmonyOS Sans SC Medium" pitchFamily="2" charset="-122"/>
                      </a:rPr>
                      <m:t>𝑐</m:t>
                    </m:r>
                    <m:r>
                      <a:rPr kumimoji="1" lang="en-US" altLang="zh-CN" sz="1800" b="0" i="1" spc="0" dirty="0" smtClean="0">
                        <a:solidFill>
                          <a:schemeClr val="tx2"/>
                        </a:solidFill>
                        <a:latin typeface="Cambria Math" panose="02040503050406030204" pitchFamily="18" charset="0"/>
                        <a:ea typeface="HarmonyOS Sans SC Medium" pitchFamily="2" charset="-122"/>
                      </a:rPr>
                      <m:t>]</m:t>
                    </m:r>
                  </m:oMath>
                </a14:m>
                <a:r>
                  <a:rPr kumimoji="1" lang="en-US" altLang="zh-CN" sz="1800" b="0" i="0" spc="0" dirty="0">
                    <a:solidFill>
                      <a:schemeClr val="tx2"/>
                    </a:solidFill>
                    <a:latin typeface="HarmonyOS Sans SC Medium" pitchFamily="2" charset="-122"/>
                    <a:ea typeface="HarmonyOS Sans SC Medium" pitchFamily="2" charset="-122"/>
                  </a:rPr>
                  <a:t> </a:t>
                </a:r>
                <a:r>
                  <a:rPr kumimoji="1" lang="zh-CN" altLang="en-US" sz="1800" b="0" i="0" spc="0" dirty="0">
                    <a:solidFill>
                      <a:schemeClr val="tx2"/>
                    </a:solidFill>
                    <a:latin typeface="HarmonyOS Sans SC Medium" pitchFamily="2" charset="-122"/>
                    <a:ea typeface="HarmonyOS Sans SC Medium" pitchFamily="2" charset="-122"/>
                  </a:rPr>
                  <a:t>表示 </a:t>
                </a:r>
                <a14:m>
                  <m:oMath xmlns:m="http://schemas.openxmlformats.org/officeDocument/2006/math">
                    <m:r>
                      <a:rPr kumimoji="1" lang="en-US" altLang="zh-CN" sz="1800" b="0" i="1" spc="0" dirty="0" smtClean="0">
                        <a:solidFill>
                          <a:schemeClr val="tx2"/>
                        </a:solidFill>
                        <a:latin typeface="Cambria Math" panose="02040503050406030204" pitchFamily="18" charset="0"/>
                        <a:ea typeface="HarmonyOS Sans SC Medium" pitchFamily="2" charset="-122"/>
                      </a:rPr>
                      <m:t>𝑓𝑎𝑖𝑙</m:t>
                    </m:r>
                  </m:oMath>
                </a14:m>
                <a:r>
                  <a:rPr kumimoji="1" lang="en-US" altLang="zh-CN" sz="1800" b="0" i="0" spc="0" dirty="0">
                    <a:solidFill>
                      <a:schemeClr val="tx2"/>
                    </a:solidFill>
                    <a:latin typeface="HarmonyOS Sans SC Medium" pitchFamily="2" charset="-122"/>
                    <a:ea typeface="HarmonyOS Sans SC Medium" pitchFamily="2" charset="-122"/>
                  </a:rPr>
                  <a:t> </a:t>
                </a:r>
                <a:r>
                  <a:rPr kumimoji="1" lang="zh-CN" altLang="en-US" sz="1800" b="0" i="0" spc="0" dirty="0">
                    <a:solidFill>
                      <a:schemeClr val="tx2"/>
                    </a:solidFill>
                    <a:latin typeface="HarmonyOS Sans SC Medium" pitchFamily="2" charset="-122"/>
                    <a:ea typeface="HarmonyOS Sans SC Medium" pitchFamily="2" charset="-122"/>
                  </a:rPr>
                  <a:t>链上第一个能匹配字符 </a:t>
                </a:r>
                <a14:m>
                  <m:oMath xmlns:m="http://schemas.openxmlformats.org/officeDocument/2006/math">
                    <m:r>
                      <a:rPr kumimoji="1" lang="en-US" altLang="zh-CN" sz="1800" b="0" i="1" spc="0" dirty="0" smtClean="0">
                        <a:solidFill>
                          <a:schemeClr val="tx2"/>
                        </a:solidFill>
                        <a:latin typeface="Cambria Math" panose="02040503050406030204" pitchFamily="18" charset="0"/>
                        <a:ea typeface="HarmonyOS Sans SC Medium" pitchFamily="2" charset="-122"/>
                      </a:rPr>
                      <m:t>𝑐</m:t>
                    </m:r>
                  </m:oMath>
                </a14:m>
                <a:r>
                  <a:rPr kumimoji="1" lang="en-US" altLang="zh-CN" sz="1800" b="0" i="0" spc="0" dirty="0">
                    <a:solidFill>
                      <a:schemeClr val="tx2"/>
                    </a:solidFill>
                    <a:latin typeface="HarmonyOS Sans SC Medium" pitchFamily="2" charset="-122"/>
                    <a:ea typeface="HarmonyOS Sans SC Medium" pitchFamily="2" charset="-122"/>
                  </a:rPr>
                  <a:t> </a:t>
                </a:r>
                <a:r>
                  <a:rPr kumimoji="1" lang="zh-CN" altLang="en-US" sz="1800" b="0" i="0" spc="0" dirty="0">
                    <a:solidFill>
                      <a:schemeClr val="tx2"/>
                    </a:solidFill>
                    <a:latin typeface="HarmonyOS Sans SC Medium" pitchFamily="2" charset="-122"/>
                    <a:ea typeface="HarmonyOS Sans SC Medium" pitchFamily="2" charset="-122"/>
                  </a:rPr>
                  <a:t>的节点，从而可以一步转移。考虑到本题字符集大小为 </a:t>
                </a:r>
                <a14:m>
                  <m:oMath xmlns:m="http://schemas.openxmlformats.org/officeDocument/2006/math">
                    <m:r>
                      <a:rPr kumimoji="1" lang="en-US" altLang="zh-CN" sz="1800" b="0" i="1" spc="0" dirty="0" smtClean="0">
                        <a:solidFill>
                          <a:schemeClr val="tx2"/>
                        </a:solidFill>
                        <a:latin typeface="Cambria Math" panose="02040503050406030204" pitchFamily="18" charset="0"/>
                        <a:ea typeface="HarmonyOS Sans SC Medium" pitchFamily="2" charset="-122"/>
                      </a:rPr>
                      <m:t>2</m:t>
                    </m:r>
                  </m:oMath>
                </a14:m>
                <a:r>
                  <a:rPr kumimoji="1" lang="zh-CN" altLang="en-US" sz="1800" b="0" i="0" spc="0" dirty="0">
                    <a:solidFill>
                      <a:schemeClr val="tx2"/>
                    </a:solidFill>
                    <a:latin typeface="HarmonyOS Sans SC Medium" pitchFamily="2" charset="-122"/>
                    <a:ea typeface="HarmonyOS Sans SC Medium" pitchFamily="2" charset="-122"/>
                  </a:rPr>
                  <a:t>，我们选择后者。</a:t>
                </a:r>
              </a:p>
              <a:p>
                <a:pPr marL="285750" lvl="0" indent="-285750">
                  <a:lnSpc>
                    <a:spcPct val="120000"/>
                  </a:lnSpc>
                  <a:buFont typeface="Arial" panose="020B0604020202020204" pitchFamily="34" charset="0"/>
                  <a:buChar char="•"/>
                  <a:defRPr/>
                </a:pPr>
                <a:endParaRPr kumimoji="1" lang="zh-CN" altLang="en-US" sz="1800" b="0" i="0" spc="0" dirty="0">
                  <a:solidFill>
                    <a:schemeClr val="tx2"/>
                  </a:solidFill>
                  <a:latin typeface="HarmonyOS Sans SC Medium" pitchFamily="2" charset="-122"/>
                  <a:ea typeface="HarmonyOS Sans SC Medium" pitchFamily="2" charset="-122"/>
                </a:endParaRPr>
              </a:p>
              <a:p>
                <a:pPr marL="285750" lvl="0" indent="-285750">
                  <a:lnSpc>
                    <a:spcPct val="120000"/>
                  </a:lnSpc>
                  <a:buFont typeface="Arial" panose="020B0604020202020204" pitchFamily="34" charset="0"/>
                  <a:buChar char="•"/>
                  <a:defRPr/>
                </a:pPr>
                <a:r>
                  <a:rPr kumimoji="1" lang="zh-CN" altLang="en-US" sz="1800" b="0" i="0" spc="0" dirty="0">
                    <a:solidFill>
                      <a:schemeClr val="tx2"/>
                    </a:solidFill>
                    <a:latin typeface="HarmonyOS Sans SC Medium" pitchFamily="2" charset="-122"/>
                    <a:ea typeface="HarmonyOS Sans SC Medium" pitchFamily="2" charset="-122"/>
                  </a:rPr>
                  <a:t>若将 </a:t>
                </a:r>
                <a14:m>
                  <m:oMath xmlns:m="http://schemas.openxmlformats.org/officeDocument/2006/math">
                    <m:r>
                      <m:rPr>
                        <m:sty m:val="p"/>
                      </m:rPr>
                      <a:rPr kumimoji="1" lang="en-US" altLang="zh-CN" sz="1800" i="0" dirty="0" smtClean="0">
                        <a:solidFill>
                          <a:schemeClr val="tx2"/>
                        </a:solidFill>
                        <a:latin typeface="Cambria Math" panose="02040503050406030204" pitchFamily="18" charset="0"/>
                        <a:ea typeface="HarmonyOS Sans SC Medium" pitchFamily="2" charset="-122"/>
                      </a:rPr>
                      <m:t>Σ</m:t>
                    </m:r>
                    <m:r>
                      <a:rPr kumimoji="1" lang="en-US" altLang="zh-CN" sz="1800" b="0" i="1" spc="0" dirty="0" smtClean="0">
                        <a:solidFill>
                          <a:schemeClr val="tx2"/>
                        </a:solidFill>
                        <a:latin typeface="Cambria Math" panose="02040503050406030204" pitchFamily="18" charset="0"/>
                        <a:ea typeface="HarmonyOS Sans SC Medium" pitchFamily="2" charset="-122"/>
                      </a:rPr>
                      <m:t> </m:t>
                    </m:r>
                  </m:oMath>
                </a14:m>
                <a:r>
                  <a:rPr kumimoji="1" lang="zh-CN" altLang="en-US" sz="1800" b="0" i="0" spc="0" dirty="0">
                    <a:solidFill>
                      <a:schemeClr val="tx2"/>
                    </a:solidFill>
                    <a:latin typeface="HarmonyOS Sans SC Medium" pitchFamily="2" charset="-122"/>
                    <a:ea typeface="HarmonyOS Sans SC Medium" pitchFamily="2" charset="-122"/>
                  </a:rPr>
                  <a:t>视为常数，则有时间复杂度 </a:t>
                </a:r>
                <a14:m>
                  <m:oMath xmlns:m="http://schemas.openxmlformats.org/officeDocument/2006/math">
                    <m:r>
                      <a:rPr kumimoji="1" lang="en-US" altLang="zh-CN" sz="1800" b="0" i="1" spc="0" dirty="0" smtClean="0">
                        <a:solidFill>
                          <a:schemeClr val="tx2"/>
                        </a:solidFill>
                        <a:latin typeface="Cambria Math" panose="02040503050406030204" pitchFamily="18" charset="0"/>
                        <a:ea typeface="HarmonyOS Sans SC Medium" pitchFamily="2" charset="-122"/>
                      </a:rPr>
                      <m:t>𝑂</m:t>
                    </m:r>
                    <m:d>
                      <m:dPr>
                        <m:ctrlPr>
                          <a:rPr kumimoji="1" lang="en-US" altLang="zh-CN" sz="1800" b="0" i="1" spc="0" dirty="0" smtClean="0">
                            <a:solidFill>
                              <a:schemeClr val="tx2"/>
                            </a:solidFill>
                            <a:latin typeface="Cambria Math" panose="02040503050406030204" pitchFamily="18" charset="0"/>
                            <a:ea typeface="HarmonyOS Sans SC Medium" pitchFamily="2" charset="-122"/>
                          </a:rPr>
                        </m:ctrlPr>
                      </m:dPr>
                      <m:e>
                        <m:r>
                          <a:rPr kumimoji="1" lang="en-US" altLang="zh-CN" sz="1800" b="0" i="1" spc="0" dirty="0" smtClean="0">
                            <a:solidFill>
                              <a:schemeClr val="tx2"/>
                            </a:solidFill>
                            <a:latin typeface="Cambria Math" panose="02040503050406030204" pitchFamily="18" charset="0"/>
                            <a:ea typeface="HarmonyOS Sans SC Medium" pitchFamily="2" charset="-122"/>
                          </a:rPr>
                          <m:t>𝑛</m:t>
                        </m:r>
                        <m:r>
                          <a:rPr kumimoji="1" lang="en-US" altLang="zh-CN" sz="1800" b="0" i="1" spc="0" dirty="0" smtClean="0">
                            <a:solidFill>
                              <a:schemeClr val="tx2"/>
                            </a:solidFill>
                            <a:latin typeface="Cambria Math" panose="02040503050406030204" pitchFamily="18" charset="0"/>
                            <a:ea typeface="HarmonyOS Sans SC Medium" pitchFamily="2" charset="-122"/>
                          </a:rPr>
                          <m:t> </m:t>
                        </m:r>
                        <m:rad>
                          <m:radPr>
                            <m:degHide m:val="on"/>
                            <m:ctrlPr>
                              <a:rPr kumimoji="1" lang="en-US" altLang="zh-CN" sz="1800" b="0" i="1" spc="0" dirty="0" smtClean="0">
                                <a:solidFill>
                                  <a:schemeClr val="tx2"/>
                                </a:solidFill>
                                <a:latin typeface="Cambria Math" panose="02040503050406030204" pitchFamily="18" charset="0"/>
                                <a:ea typeface="HarmonyOS Sans SC Medium" pitchFamily="2" charset="-122"/>
                              </a:rPr>
                            </m:ctrlPr>
                          </m:radPr>
                          <m:deg/>
                          <m:e>
                            <m:r>
                              <a:rPr kumimoji="1" lang="en-US" altLang="zh-CN" sz="1800" b="0" i="1" spc="0" dirty="0" smtClean="0">
                                <a:solidFill>
                                  <a:schemeClr val="tx2"/>
                                </a:solidFill>
                                <a:latin typeface="Cambria Math" panose="02040503050406030204" pitchFamily="18" charset="0"/>
                                <a:ea typeface="HarmonyOS Sans SC Medium" pitchFamily="2" charset="-122"/>
                              </a:rPr>
                              <m:t>𝑛</m:t>
                            </m:r>
                          </m:e>
                        </m:rad>
                      </m:e>
                    </m:d>
                  </m:oMath>
                </a14:m>
                <a:r>
                  <a:rPr kumimoji="1" lang="zh-CN" altLang="en-US" sz="1800" b="0" i="0" spc="0" dirty="0">
                    <a:solidFill>
                      <a:schemeClr val="tx2"/>
                    </a:solidFill>
                    <a:latin typeface="HarmonyOS Sans SC Medium" pitchFamily="2" charset="-122"/>
                    <a:ea typeface="HarmonyOS Sans SC Medium" pitchFamily="2" charset="-122"/>
                  </a:rPr>
                  <a:t>，空间复杂度 </a:t>
                </a:r>
                <a14:m>
                  <m:oMath xmlns:m="http://schemas.openxmlformats.org/officeDocument/2006/math">
                    <m:r>
                      <a:rPr kumimoji="1" lang="en-US" altLang="zh-CN" sz="1800" b="0" i="1" spc="0" dirty="0" smtClean="0">
                        <a:solidFill>
                          <a:schemeClr val="tx2"/>
                        </a:solidFill>
                        <a:latin typeface="Cambria Math" panose="02040503050406030204" pitchFamily="18" charset="0"/>
                        <a:ea typeface="HarmonyOS Sans SC Medium" pitchFamily="2" charset="-122"/>
                      </a:rPr>
                      <m:t>𝑂</m:t>
                    </m:r>
                    <m:d>
                      <m:dPr>
                        <m:ctrlPr>
                          <a:rPr kumimoji="1" lang="en-US" altLang="zh-CN" sz="1800" b="0" i="1" spc="0" dirty="0" smtClean="0">
                            <a:solidFill>
                              <a:schemeClr val="tx2"/>
                            </a:solidFill>
                            <a:latin typeface="Cambria Math" panose="02040503050406030204" pitchFamily="18" charset="0"/>
                            <a:ea typeface="HarmonyOS Sans SC Medium" pitchFamily="2" charset="-122"/>
                          </a:rPr>
                        </m:ctrlPr>
                      </m:dPr>
                      <m:e>
                        <m:r>
                          <a:rPr kumimoji="1" lang="en-US" altLang="zh-CN" sz="1800" b="0" i="1" spc="0" dirty="0" smtClean="0">
                            <a:solidFill>
                              <a:schemeClr val="tx2"/>
                            </a:solidFill>
                            <a:latin typeface="Cambria Math" panose="02040503050406030204" pitchFamily="18" charset="0"/>
                            <a:ea typeface="HarmonyOS Sans SC Medium" pitchFamily="2" charset="-122"/>
                          </a:rPr>
                          <m:t>𝑛</m:t>
                        </m:r>
                      </m:e>
                    </m:d>
                  </m:oMath>
                </a14:m>
                <a:r>
                  <a:rPr kumimoji="1" lang="zh-CN" altLang="en-US" sz="1800" b="0" i="0" spc="0" dirty="0">
                    <a:solidFill>
                      <a:schemeClr val="tx2"/>
                    </a:solidFill>
                    <a:latin typeface="HarmonyOS Sans SC Medium" pitchFamily="2" charset="-122"/>
                    <a:ea typeface="HarmonyOS Sans SC Medium" pitchFamily="2" charset="-122"/>
                  </a:rPr>
                  <a:t>。</a:t>
                </a:r>
                <a:endParaRPr kumimoji="1" lang="en-US" altLang="zh-CN" sz="1800" b="0" i="0" spc="0" dirty="0">
                  <a:solidFill>
                    <a:schemeClr val="tx2"/>
                  </a:solidFill>
                  <a:latin typeface="HarmonyOS Sans SC Medium" pitchFamily="2" charset="-122"/>
                  <a:ea typeface="HarmonyOS Sans SC Medium" pitchFamily="2" charset="-122"/>
                </a:endParaRPr>
              </a:p>
              <a:p>
                <a:pPr marL="285750" lvl="0" indent="-285750">
                  <a:lnSpc>
                    <a:spcPct val="120000"/>
                  </a:lnSpc>
                  <a:buFont typeface="Arial" panose="020B0604020202020204" pitchFamily="34" charset="0"/>
                  <a:buChar char="•"/>
                  <a:defRPr/>
                </a:pPr>
                <a:endParaRPr kumimoji="1" lang="en-US" altLang="zh-CN" sz="1800" b="0" i="0" spc="0" dirty="0">
                  <a:solidFill>
                    <a:schemeClr val="tx2"/>
                  </a:solidFill>
                  <a:latin typeface="HarmonyOS Sans SC Medium" pitchFamily="2" charset="-122"/>
                  <a:ea typeface="HarmonyOS Sans SC Medium" pitchFamily="2" charset="-122"/>
                </a:endParaRPr>
              </a:p>
            </p:txBody>
          </p:sp>
        </mc:Choice>
        <mc:Fallback>
          <p:sp>
            <p:nvSpPr>
              <p:cNvPr id="11" name="标题 1">
                <a:extLst>
                  <a:ext uri="{FF2B5EF4-FFF2-40B4-BE49-F238E27FC236}">
                    <a16:creationId xmlns:a16="http://schemas.microsoft.com/office/drawing/2014/main" id="{01001809-243E-C77D-3569-750ED697BBCF}"/>
                  </a:ext>
                </a:extLst>
              </p:cNvPr>
              <p:cNvSpPr txBox="1">
                <a:spLocks noRot="1" noChangeAspect="1" noMove="1" noResize="1" noEditPoints="1" noAdjustHandles="1" noChangeArrowheads="1" noChangeShapeType="1" noTextEdit="1"/>
              </p:cNvSpPr>
              <p:nvPr/>
            </p:nvSpPr>
            <p:spPr>
              <a:xfrm>
                <a:off x="696809" y="1825455"/>
                <a:ext cx="10515600" cy="4145910"/>
              </a:xfrm>
              <a:prstGeom prst="rect">
                <a:avLst/>
              </a:prstGeom>
              <a:blipFill>
                <a:blip r:embed="rId4"/>
                <a:stretch>
                  <a:fillRect l="-348" r="-58"/>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5"/>
          <a:stretch>
            <a:fillRect/>
          </a:stretch>
        </p:blipFill>
        <p:spPr>
          <a:xfrm>
            <a:off x="8681286" y="460895"/>
            <a:ext cx="3069843" cy="343430"/>
          </a:xfrm>
          <a:prstGeom prst="rect">
            <a:avLst/>
          </a:prstGeom>
        </p:spPr>
      </p:pic>
    </p:spTree>
    <p:extLst>
      <p:ext uri="{BB962C8B-B14F-4D97-AF65-F5344CB8AC3E}">
        <p14:creationId xmlns:p14="http://schemas.microsoft.com/office/powerpoint/2010/main" val="612323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3"/>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4"/>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4"/>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G. Wall Builder I</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标题 1">
                <a:extLst>
                  <a:ext uri="{FF2B5EF4-FFF2-40B4-BE49-F238E27FC236}">
                    <a16:creationId xmlns:a16="http://schemas.microsoft.com/office/drawing/2014/main" id="{01001809-243E-C77D-3569-750ED697BBCF}"/>
                  </a:ext>
                </a:extLst>
              </p:cNvPr>
              <p:cNvSpPr txBox="1">
                <a:spLocks/>
              </p:cNvSpPr>
              <p:nvPr/>
            </p:nvSpPr>
            <p:spPr>
              <a:xfrm>
                <a:off x="696809" y="1763512"/>
                <a:ext cx="10515600" cy="420785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lvl="0" indent="-285750">
                  <a:lnSpc>
                    <a:spcPct val="120000"/>
                  </a:lnSpc>
                  <a:buFont typeface="Arial" panose="020B0604020202020204" pitchFamily="34" charset="0"/>
                  <a:buChar char="•"/>
                  <a:defRPr/>
                </a:pPr>
                <a:r>
                  <a:rPr kumimoji="1" lang="zh-CN" altLang="en-US" sz="1800" dirty="0">
                    <a:solidFill>
                      <a:schemeClr val="tx2"/>
                    </a:solidFill>
                    <a:ea typeface="HarmonyOS Sans SC Medium" pitchFamily="2" charset="-122"/>
                  </a:rPr>
                  <a:t>题意：有一个大矩形，其四边上均有一些射线发射器。射线撞到矩形边框或者其他射线就会停止。你需要选定射线发射器启动的顺序，使得最终切割出来的小矩形中最大的那个尽可能大。</a:t>
                </a:r>
                <a:endParaRPr kumimoji="1" lang="en-US" altLang="zh-CN" sz="1800" dirty="0">
                  <a:solidFill>
                    <a:schemeClr val="tx2"/>
                  </a:solidFill>
                  <a:ea typeface="HarmonyOS Sans SC Medium" pitchFamily="2" charset="-122"/>
                </a:endParaRPr>
              </a:p>
              <a:p>
                <a:pPr marL="285750" lvl="0" indent="-285750">
                  <a:lnSpc>
                    <a:spcPct val="120000"/>
                  </a:lnSpc>
                  <a:buFont typeface="Arial" panose="020B0604020202020204" pitchFamily="34" charset="0"/>
                  <a:buChar char="•"/>
                  <a:defRPr/>
                </a:pPr>
                <a:endParaRPr kumimoji="1" lang="en-US" altLang="zh-CN" sz="1800" dirty="0">
                  <a:solidFill>
                    <a:schemeClr val="tx2"/>
                  </a:solidFill>
                  <a:ea typeface="HarmonyOS Sans SC Medium" pitchFamily="2" charset="-122"/>
                </a:endParaRPr>
              </a:p>
              <a:p>
                <a:pPr marL="285750" lvl="0" indent="-285750">
                  <a:lnSpc>
                    <a:spcPct val="120000"/>
                  </a:lnSpc>
                  <a:buFont typeface="Arial" panose="020B0604020202020204" pitchFamily="34" charset="0"/>
                  <a:buChar char="•"/>
                  <a:defRPr/>
                </a:pPr>
                <a:endParaRPr kumimoji="1" lang="en-US" altLang="zh-CN" sz="1800" dirty="0">
                  <a:solidFill>
                    <a:schemeClr val="tx2"/>
                  </a:solidFill>
                  <a:ea typeface="HarmonyOS Sans SC Medium" pitchFamily="2" charset="-122"/>
                </a:endParaRPr>
              </a:p>
              <a:p>
                <a:pPr marL="285750" indent="-285750">
                  <a:lnSpc>
                    <a:spcPct val="120000"/>
                  </a:lnSpc>
                  <a:buFont typeface="Arial" panose="020B0604020202020204" pitchFamily="34" charset="0"/>
                  <a:buChar char="•"/>
                  <a:defRPr/>
                </a:pPr>
                <a:r>
                  <a:rPr kumimoji="1" lang="zh-CN" altLang="en-US" sz="1800" dirty="0">
                    <a:solidFill>
                      <a:schemeClr val="tx2"/>
                    </a:solidFill>
                    <a:ea typeface="HarmonyOS Sans SC Medium" pitchFamily="2" charset="-122"/>
                  </a:rPr>
                  <a:t>分类讨论。可以通过旋转整个平面大幅减少代码量，因此下面只考虑枚举的射线发射器在下方底边的情况。</a:t>
                </a:r>
              </a:p>
              <a:p>
                <a:pPr marL="285750" indent="-285750">
                  <a:lnSpc>
                    <a:spcPct val="120000"/>
                  </a:lnSpc>
                  <a:buFont typeface="Arial" panose="020B0604020202020204" pitchFamily="34" charset="0"/>
                  <a:buChar char="•"/>
                  <a:defRPr/>
                </a:pPr>
                <a:r>
                  <a:rPr kumimoji="1" lang="zh-CN" altLang="en-US" sz="1800" dirty="0">
                    <a:solidFill>
                      <a:schemeClr val="tx2"/>
                    </a:solidFill>
                    <a:ea typeface="HarmonyOS Sans SC Medium" pitchFamily="2" charset="-122"/>
                  </a:rPr>
                  <a:t>首先观察到答案至多包含三条射线，因为射向任意一个矩形的第四条射线要么将其进一步切小要么被某条射线挡住。</a:t>
                </a:r>
              </a:p>
              <a:p>
                <a:pPr marL="285750" indent="-285750">
                  <a:lnSpc>
                    <a:spcPct val="120000"/>
                  </a:lnSpc>
                  <a:buFont typeface="Arial" panose="020B0604020202020204" pitchFamily="34" charset="0"/>
                  <a:buChar char="•"/>
                  <a:defRPr/>
                </a:pPr>
                <a:r>
                  <a:rPr kumimoji="1" lang="zh-CN" altLang="en-US" sz="1800" dirty="0">
                    <a:solidFill>
                      <a:schemeClr val="tx2"/>
                    </a:solidFill>
                    <a:ea typeface="HarmonyOS Sans SC Medium" pitchFamily="2" charset="-122"/>
                  </a:rPr>
                  <a:t>这个性质可以用来写一个</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Medium" pitchFamily="2" charset="-122"/>
                      </a:rPr>
                      <m:t>𝑂</m:t>
                    </m:r>
                    <m:d>
                      <m:dPr>
                        <m:ctrlPr>
                          <a:rPr kumimoji="1" lang="en-US" altLang="zh-CN" sz="1800" b="0" i="1" smtClean="0">
                            <a:solidFill>
                              <a:schemeClr val="tx2"/>
                            </a:solidFill>
                            <a:latin typeface="Cambria Math" panose="02040503050406030204" pitchFamily="18" charset="0"/>
                            <a:ea typeface="HarmonyOS Sans SC Medium" pitchFamily="2" charset="-122"/>
                          </a:rPr>
                        </m:ctrlPr>
                      </m:dPr>
                      <m:e>
                        <m:sSup>
                          <m:sSupPr>
                            <m:ctrlPr>
                              <a:rPr kumimoji="1" lang="en-US" altLang="zh-CN" sz="1800" b="0" i="1" smtClean="0">
                                <a:solidFill>
                                  <a:schemeClr val="tx2"/>
                                </a:solidFill>
                                <a:latin typeface="Cambria Math" panose="02040503050406030204" pitchFamily="18" charset="0"/>
                                <a:ea typeface="HarmonyOS Sans SC Medium" pitchFamily="2" charset="-122"/>
                              </a:rPr>
                            </m:ctrlPr>
                          </m:sSupPr>
                          <m:e>
                            <m:r>
                              <a:rPr kumimoji="1" lang="en-US" altLang="zh-CN" sz="1800" b="0" i="1" smtClean="0">
                                <a:solidFill>
                                  <a:schemeClr val="tx2"/>
                                </a:solidFill>
                                <a:latin typeface="Cambria Math" panose="02040503050406030204" pitchFamily="18" charset="0"/>
                                <a:ea typeface="HarmonyOS Sans SC Medium" pitchFamily="2" charset="-122"/>
                              </a:rPr>
                              <m:t>𝑛</m:t>
                            </m:r>
                          </m:e>
                          <m:sup>
                            <m:r>
                              <a:rPr kumimoji="1" lang="en-US" altLang="zh-CN" sz="1800" b="0" i="1" smtClean="0">
                                <a:solidFill>
                                  <a:schemeClr val="tx2"/>
                                </a:solidFill>
                                <a:latin typeface="Cambria Math" panose="02040503050406030204" pitchFamily="18" charset="0"/>
                                <a:ea typeface="HarmonyOS Sans SC Medium" pitchFamily="2" charset="-122"/>
                              </a:rPr>
                              <m:t>3</m:t>
                            </m:r>
                          </m:sup>
                        </m:sSup>
                      </m:e>
                    </m:d>
                  </m:oMath>
                </a14:m>
                <a:r>
                  <a:rPr kumimoji="1" lang="zh-CN" altLang="en-US" sz="1800" dirty="0">
                    <a:solidFill>
                      <a:schemeClr val="tx2"/>
                    </a:solidFill>
                    <a:ea typeface="HarmonyOS Sans SC Medium" pitchFamily="2" charset="-122"/>
                  </a:rPr>
                  <a:t>的暴力进行对拍。</a:t>
                </a:r>
              </a:p>
              <a:p>
                <a:pPr marL="285750" indent="-285750">
                  <a:lnSpc>
                    <a:spcPct val="120000"/>
                  </a:lnSpc>
                  <a:buFont typeface="Arial" panose="020B0604020202020204" pitchFamily="34" charset="0"/>
                  <a:buChar char="•"/>
                  <a:defRPr/>
                </a:pPr>
                <a:r>
                  <a:rPr kumimoji="1" lang="zh-CN" altLang="en-US" sz="1800" dirty="0">
                    <a:solidFill>
                      <a:schemeClr val="tx2"/>
                    </a:solidFill>
                    <a:ea typeface="HarmonyOS Sans SC Medium" pitchFamily="2" charset="-122"/>
                  </a:rPr>
                  <a:t>对射线数量进行分类讨论</a:t>
                </a:r>
                <a:endParaRPr lang="zh-CN" altLang="en-US" sz="2400" b="0" i="0" dirty="0">
                  <a:solidFill>
                    <a:srgbClr val="000000"/>
                  </a:solidFill>
                  <a:effectLst/>
                  <a:latin typeface="verdana" panose="020B0604030504040204" pitchFamily="34" charset="0"/>
                </a:endParaRPr>
              </a:p>
              <a:p>
                <a:pPr marL="285750" lvl="0" indent="-285750">
                  <a:lnSpc>
                    <a:spcPct val="120000"/>
                  </a:lnSpc>
                  <a:buFont typeface="Arial" panose="020B0604020202020204" pitchFamily="34" charset="0"/>
                  <a:buChar char="•"/>
                  <a:defRPr/>
                </a:pPr>
                <a:endParaRPr kumimoji="1" lang="en-US" altLang="zh-CN" sz="1800" dirty="0">
                  <a:solidFill>
                    <a:schemeClr val="tx2"/>
                  </a:solidFill>
                  <a:ea typeface="HarmonyOS Sans SC Medium" pitchFamily="2" charset="-122"/>
                </a:endParaRPr>
              </a:p>
            </p:txBody>
          </p:sp>
        </mc:Choice>
        <mc:Fallback xmlns="">
          <p:sp>
            <p:nvSpPr>
              <p:cNvPr id="11" name="标题 1">
                <a:extLst>
                  <a:ext uri="{FF2B5EF4-FFF2-40B4-BE49-F238E27FC236}">
                    <a16:creationId xmlns:a16="http://schemas.microsoft.com/office/drawing/2014/main" id="{01001809-243E-C77D-3569-750ED697BBCF}"/>
                  </a:ext>
                </a:extLst>
              </p:cNvPr>
              <p:cNvSpPr txBox="1">
                <a:spLocks noRot="1" noChangeAspect="1" noMove="1" noResize="1" noEditPoints="1" noAdjustHandles="1" noChangeArrowheads="1" noChangeShapeType="1" noTextEdit="1"/>
              </p:cNvSpPr>
              <p:nvPr/>
            </p:nvSpPr>
            <p:spPr>
              <a:xfrm>
                <a:off x="696809" y="1763512"/>
                <a:ext cx="10515600" cy="4207852"/>
              </a:xfrm>
              <a:prstGeom prst="rect">
                <a:avLst/>
              </a:prstGeom>
              <a:blipFill>
                <a:blip r:embed="rId5"/>
                <a:stretch>
                  <a:fillRect l="-348"/>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6"/>
          <a:stretch>
            <a:fillRect/>
          </a:stretch>
        </p:blipFill>
        <p:spPr>
          <a:xfrm>
            <a:off x="8681286" y="460895"/>
            <a:ext cx="3069843" cy="343430"/>
          </a:xfrm>
          <a:prstGeom prst="rect">
            <a:avLst/>
          </a:prstGeom>
        </p:spPr>
      </p:pic>
    </p:spTree>
    <p:extLst>
      <p:ext uri="{BB962C8B-B14F-4D97-AF65-F5344CB8AC3E}">
        <p14:creationId xmlns:p14="http://schemas.microsoft.com/office/powerpoint/2010/main" val="2637001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G. Wall Builder I</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1" name="标题 1">
            <a:extLst>
              <a:ext uri="{FF2B5EF4-FFF2-40B4-BE49-F238E27FC236}">
                <a16:creationId xmlns:a16="http://schemas.microsoft.com/office/drawing/2014/main" id="{01001809-243E-C77D-3569-750ED697BBCF}"/>
              </a:ext>
            </a:extLst>
          </p:cNvPr>
          <p:cNvSpPr txBox="1">
            <a:spLocks/>
          </p:cNvSpPr>
          <p:nvPr/>
        </p:nvSpPr>
        <p:spPr>
          <a:xfrm>
            <a:off x="696809" y="2273300"/>
            <a:ext cx="10515600" cy="3698064"/>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indent="-285750">
              <a:lnSpc>
                <a:spcPct val="120000"/>
              </a:lnSpc>
              <a:buFont typeface="Arial" panose="020B0604020202020204" pitchFamily="34" charset="0"/>
              <a:buChar char="•"/>
              <a:defRPr/>
            </a:pPr>
            <a:r>
              <a:rPr kumimoji="1" lang="zh-CN" altLang="en-US" sz="1800" dirty="0">
                <a:solidFill>
                  <a:schemeClr val="tx2"/>
                </a:solidFill>
                <a:ea typeface="HarmonyOS Sans SC Medium" pitchFamily="2" charset="-122"/>
              </a:rPr>
              <a:t>零条射线：是否有射线发射器。</a:t>
            </a:r>
          </a:p>
          <a:p>
            <a:pPr marL="285750" indent="-285750">
              <a:lnSpc>
                <a:spcPct val="120000"/>
              </a:lnSpc>
              <a:buFont typeface="Arial" panose="020B0604020202020204" pitchFamily="34" charset="0"/>
              <a:buChar char="•"/>
              <a:defRPr/>
            </a:pPr>
            <a:r>
              <a:rPr kumimoji="1" lang="zh-CN" altLang="en-US" sz="1800" dirty="0">
                <a:solidFill>
                  <a:schemeClr val="tx2"/>
                </a:solidFill>
                <a:ea typeface="HarmonyOS Sans SC Medium" pitchFamily="2" charset="-122"/>
              </a:rPr>
              <a:t>一条射线：检查底边最左侧和最右侧的发射器，判断左侧</a:t>
            </a:r>
            <a:r>
              <a:rPr kumimoji="1" lang="en-US" altLang="zh-CN" sz="1800" dirty="0">
                <a:solidFill>
                  <a:schemeClr val="tx2"/>
                </a:solidFill>
                <a:ea typeface="HarmonyOS Sans SC Medium" pitchFamily="2" charset="-122"/>
              </a:rPr>
              <a:t>/</a:t>
            </a:r>
            <a:r>
              <a:rPr kumimoji="1" lang="zh-CN" altLang="en-US" sz="1800" dirty="0">
                <a:solidFill>
                  <a:schemeClr val="tx2"/>
                </a:solidFill>
                <a:ea typeface="HarmonyOS Sans SC Medium" pitchFamily="2" charset="-122"/>
              </a:rPr>
              <a:t>右侧以及对面的左侧</a:t>
            </a:r>
            <a:r>
              <a:rPr kumimoji="1" lang="en-US" altLang="zh-CN" sz="1800" dirty="0">
                <a:solidFill>
                  <a:schemeClr val="tx2"/>
                </a:solidFill>
                <a:ea typeface="HarmonyOS Sans SC Medium" pitchFamily="2" charset="-122"/>
              </a:rPr>
              <a:t>/</a:t>
            </a:r>
            <a:r>
              <a:rPr kumimoji="1" lang="zh-CN" altLang="en-US" sz="1800" dirty="0">
                <a:solidFill>
                  <a:schemeClr val="tx2"/>
                </a:solidFill>
                <a:ea typeface="HarmonyOS Sans SC Medium" pitchFamily="2" charset="-122"/>
              </a:rPr>
              <a:t>右侧是否有其他发射器。</a:t>
            </a:r>
          </a:p>
          <a:p>
            <a:pPr marL="285750" indent="-285750">
              <a:lnSpc>
                <a:spcPct val="120000"/>
              </a:lnSpc>
              <a:buFont typeface="Arial" panose="020B0604020202020204" pitchFamily="34" charset="0"/>
              <a:buChar char="•"/>
              <a:defRPr/>
            </a:pPr>
            <a:r>
              <a:rPr kumimoji="1" lang="zh-CN" altLang="en-US" sz="1800" dirty="0">
                <a:solidFill>
                  <a:schemeClr val="tx2"/>
                </a:solidFill>
                <a:ea typeface="HarmonyOS Sans SC Medium" pitchFamily="2" charset="-122"/>
              </a:rPr>
              <a:t>包含两条射线的情况分为平行和垂直两种</a:t>
            </a:r>
            <a:endParaRPr lang="zh-CN" altLang="en-US" sz="800" b="0" i="0" dirty="0">
              <a:solidFill>
                <a:srgbClr val="000000"/>
              </a:solidFill>
              <a:effectLst/>
              <a:latin typeface="verdana" panose="020B0604030504040204" pitchFamily="34" charset="0"/>
            </a:endParaRP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4"/>
          <a:stretch>
            <a:fillRect/>
          </a:stretch>
        </p:blipFill>
        <p:spPr>
          <a:xfrm>
            <a:off x="8681286" y="460895"/>
            <a:ext cx="3069843" cy="343430"/>
          </a:xfrm>
          <a:prstGeom prst="rect">
            <a:avLst/>
          </a:prstGeom>
        </p:spPr>
      </p:pic>
    </p:spTree>
    <p:extLst>
      <p:ext uri="{BB962C8B-B14F-4D97-AF65-F5344CB8AC3E}">
        <p14:creationId xmlns:p14="http://schemas.microsoft.com/office/powerpoint/2010/main" val="3019799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G. Wall Builder I</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1" name="标题 1">
            <a:extLst>
              <a:ext uri="{FF2B5EF4-FFF2-40B4-BE49-F238E27FC236}">
                <a16:creationId xmlns:a16="http://schemas.microsoft.com/office/drawing/2014/main" id="{01001809-243E-C77D-3569-750ED697BBCF}"/>
              </a:ext>
            </a:extLst>
          </p:cNvPr>
          <p:cNvSpPr txBox="1">
            <a:spLocks/>
          </p:cNvSpPr>
          <p:nvPr/>
        </p:nvSpPr>
        <p:spPr>
          <a:xfrm>
            <a:off x="696809" y="1667654"/>
            <a:ext cx="10515600" cy="4303710"/>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indent="-285750">
              <a:lnSpc>
                <a:spcPct val="120000"/>
              </a:lnSpc>
              <a:buFont typeface="Arial" panose="020B0604020202020204" pitchFamily="34" charset="0"/>
              <a:buChar char="•"/>
              <a:defRPr/>
            </a:pPr>
            <a:r>
              <a:rPr kumimoji="1" lang="zh-CN" altLang="en-US" sz="1800" dirty="0">
                <a:solidFill>
                  <a:schemeClr val="tx2"/>
                </a:solidFill>
                <a:ea typeface="HarmonyOS Sans SC Medium" pitchFamily="2" charset="-122"/>
              </a:rPr>
              <a:t>两条射线</a:t>
            </a:r>
            <a:r>
              <a:rPr kumimoji="1" lang="en-US" altLang="zh-CN" sz="1800" dirty="0">
                <a:solidFill>
                  <a:schemeClr val="tx2"/>
                </a:solidFill>
                <a:ea typeface="HarmonyOS Sans SC Medium" pitchFamily="2" charset="-122"/>
              </a:rPr>
              <a:t>-</a:t>
            </a:r>
            <a:r>
              <a:rPr kumimoji="1" lang="zh-CN" altLang="en-US" sz="1800" dirty="0">
                <a:solidFill>
                  <a:schemeClr val="tx2"/>
                </a:solidFill>
                <a:ea typeface="HarmonyOS Sans SC Medium" pitchFamily="2" charset="-122"/>
              </a:rPr>
              <a:t>平行：分为同侧和异侧两种</a:t>
            </a:r>
            <a:endParaRPr kumimoji="1" lang="en-US" altLang="zh-CN" sz="1800" dirty="0">
              <a:solidFill>
                <a:schemeClr val="tx2"/>
              </a:solidFill>
              <a:ea typeface="HarmonyOS Sans SC Medium" pitchFamily="2" charset="-122"/>
            </a:endParaRPr>
          </a:p>
          <a:p>
            <a:pPr marL="285750" indent="-285750">
              <a:lnSpc>
                <a:spcPct val="120000"/>
              </a:lnSpc>
              <a:buFont typeface="Arial" panose="020B0604020202020204" pitchFamily="34" charset="0"/>
              <a:buChar char="•"/>
              <a:defRPr/>
            </a:pPr>
            <a:r>
              <a:rPr kumimoji="1" lang="zh-CN" altLang="en-US" sz="1800" dirty="0">
                <a:solidFill>
                  <a:schemeClr val="tx2"/>
                </a:solidFill>
                <a:ea typeface="HarmonyOS Sans SC Medium" pitchFamily="2" charset="-122"/>
              </a:rPr>
              <a:t>两条射线</a:t>
            </a:r>
            <a:r>
              <a:rPr kumimoji="1" lang="en-US" altLang="zh-CN" sz="1800" dirty="0">
                <a:solidFill>
                  <a:schemeClr val="tx2"/>
                </a:solidFill>
                <a:ea typeface="HarmonyOS Sans SC Medium" pitchFamily="2" charset="-122"/>
              </a:rPr>
              <a:t>-</a:t>
            </a:r>
            <a:r>
              <a:rPr kumimoji="1" lang="zh-CN" altLang="en-US" sz="1800" dirty="0">
                <a:solidFill>
                  <a:schemeClr val="tx2"/>
                </a:solidFill>
                <a:ea typeface="HarmonyOS Sans SC Medium" pitchFamily="2" charset="-122"/>
              </a:rPr>
              <a:t>平行</a:t>
            </a:r>
            <a:r>
              <a:rPr kumimoji="1" lang="en-US" altLang="zh-CN" sz="1800" dirty="0">
                <a:solidFill>
                  <a:schemeClr val="tx2"/>
                </a:solidFill>
                <a:ea typeface="HarmonyOS Sans SC Medium" pitchFamily="2" charset="-122"/>
              </a:rPr>
              <a:t>-</a:t>
            </a:r>
            <a:r>
              <a:rPr kumimoji="1" lang="zh-CN" altLang="en-US" sz="1800" dirty="0">
                <a:solidFill>
                  <a:schemeClr val="tx2"/>
                </a:solidFill>
                <a:ea typeface="HarmonyOS Sans SC Medium" pitchFamily="2" charset="-122"/>
              </a:rPr>
              <a:t>异侧：枚举一个射线发射器后在对面（顶部）用二分找前驱和后继，需要检查对面的发射器到枚举的发射器之间是否有其他同侧发射器。</a:t>
            </a:r>
            <a:endParaRPr kumimoji="1" lang="en-US" altLang="zh-CN" sz="1800" dirty="0">
              <a:solidFill>
                <a:schemeClr val="tx2"/>
              </a:solidFill>
              <a:ea typeface="HarmonyOS Sans SC Medium" pitchFamily="2" charset="-122"/>
            </a:endParaRPr>
          </a:p>
          <a:p>
            <a:pPr marL="285750" indent="-285750">
              <a:lnSpc>
                <a:spcPct val="120000"/>
              </a:lnSpc>
              <a:buFont typeface="Arial" panose="020B0604020202020204" pitchFamily="34" charset="0"/>
              <a:buChar char="•"/>
              <a:defRPr/>
            </a:pPr>
            <a:r>
              <a:rPr kumimoji="1" lang="zh-CN" altLang="en-US" sz="1800" dirty="0">
                <a:solidFill>
                  <a:schemeClr val="tx2"/>
                </a:solidFill>
                <a:ea typeface="HarmonyOS Sans SC Medium" pitchFamily="2" charset="-122"/>
              </a:rPr>
              <a:t>两条射线</a:t>
            </a:r>
            <a:r>
              <a:rPr kumimoji="1" lang="en-US" altLang="zh-CN" sz="1800" dirty="0">
                <a:solidFill>
                  <a:schemeClr val="tx2"/>
                </a:solidFill>
                <a:ea typeface="HarmonyOS Sans SC Medium" pitchFamily="2" charset="-122"/>
              </a:rPr>
              <a:t>-</a:t>
            </a:r>
            <a:r>
              <a:rPr kumimoji="1" lang="zh-CN" altLang="en-US" sz="1800" dirty="0">
                <a:solidFill>
                  <a:schemeClr val="tx2"/>
                </a:solidFill>
                <a:ea typeface="HarmonyOS Sans SC Medium" pitchFamily="2" charset="-122"/>
              </a:rPr>
              <a:t>平行</a:t>
            </a:r>
            <a:r>
              <a:rPr kumimoji="1" lang="en-US" altLang="zh-CN" sz="1800" dirty="0">
                <a:solidFill>
                  <a:schemeClr val="tx2"/>
                </a:solidFill>
                <a:ea typeface="HarmonyOS Sans SC Medium" pitchFamily="2" charset="-122"/>
              </a:rPr>
              <a:t>-</a:t>
            </a:r>
            <a:r>
              <a:rPr kumimoji="1" lang="zh-CN" altLang="en-US" sz="1800" dirty="0">
                <a:solidFill>
                  <a:schemeClr val="tx2"/>
                </a:solidFill>
                <a:ea typeface="HarmonyOS Sans SC Medium" pitchFamily="2" charset="-122"/>
              </a:rPr>
              <a:t>同侧：枚举一个射线发射器后找同侧的前驱和后继，需要检查同侧的两个发射器之间是否有其他异侧的发射器。</a:t>
            </a:r>
            <a:endParaRPr kumimoji="1" lang="en-US" altLang="zh-CN" sz="1800" dirty="0">
              <a:solidFill>
                <a:schemeClr val="tx2"/>
              </a:solidFill>
              <a:ea typeface="HarmonyOS Sans SC Medium" pitchFamily="2" charset="-122"/>
            </a:endParaRP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4"/>
          <a:stretch>
            <a:fillRect/>
          </a:stretch>
        </p:blipFill>
        <p:spPr>
          <a:xfrm>
            <a:off x="8681286" y="460895"/>
            <a:ext cx="3069843" cy="343430"/>
          </a:xfrm>
          <a:prstGeom prst="rect">
            <a:avLst/>
          </a:prstGeom>
        </p:spPr>
      </p:pic>
      <p:pic>
        <p:nvPicPr>
          <p:cNvPr id="13" name="图片 12">
            <a:extLst>
              <a:ext uri="{FF2B5EF4-FFF2-40B4-BE49-F238E27FC236}">
                <a16:creationId xmlns:a16="http://schemas.microsoft.com/office/drawing/2014/main" id="{CE200E2F-A872-7DFC-8FAA-50864138899F}"/>
              </a:ext>
            </a:extLst>
          </p:cNvPr>
          <p:cNvPicPr>
            <a:picLocks noChangeAspect="1"/>
          </p:cNvPicPr>
          <p:nvPr/>
        </p:nvPicPr>
        <p:blipFill>
          <a:blip r:embed="rId5"/>
          <a:stretch>
            <a:fillRect/>
          </a:stretch>
        </p:blipFill>
        <p:spPr>
          <a:xfrm>
            <a:off x="6149341" y="3202399"/>
            <a:ext cx="3180394" cy="3062164"/>
          </a:xfrm>
          <a:prstGeom prst="rect">
            <a:avLst/>
          </a:prstGeom>
        </p:spPr>
      </p:pic>
    </p:spTree>
    <p:extLst>
      <p:ext uri="{BB962C8B-B14F-4D97-AF65-F5344CB8AC3E}">
        <p14:creationId xmlns:p14="http://schemas.microsoft.com/office/powerpoint/2010/main" val="1523399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G. Wall Builder I</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1" name="标题 1">
            <a:extLst>
              <a:ext uri="{FF2B5EF4-FFF2-40B4-BE49-F238E27FC236}">
                <a16:creationId xmlns:a16="http://schemas.microsoft.com/office/drawing/2014/main" id="{01001809-243E-C77D-3569-750ED697BBCF}"/>
              </a:ext>
            </a:extLst>
          </p:cNvPr>
          <p:cNvSpPr txBox="1">
            <a:spLocks/>
          </p:cNvSpPr>
          <p:nvPr/>
        </p:nvSpPr>
        <p:spPr>
          <a:xfrm>
            <a:off x="696809" y="1739314"/>
            <a:ext cx="10515600" cy="4232050"/>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indent="-285750">
              <a:lnSpc>
                <a:spcPct val="120000"/>
              </a:lnSpc>
              <a:buFont typeface="Arial" panose="020B0604020202020204" pitchFamily="34" charset="0"/>
              <a:buChar char="•"/>
              <a:defRPr/>
            </a:pPr>
            <a:r>
              <a:rPr kumimoji="1" lang="zh-CN" altLang="en-US" sz="1800" dirty="0">
                <a:solidFill>
                  <a:schemeClr val="tx2"/>
                </a:solidFill>
                <a:ea typeface="HarmonyOS Sans SC Medium" pitchFamily="2" charset="-122"/>
              </a:rPr>
              <a:t>两条射线</a:t>
            </a:r>
            <a:r>
              <a:rPr kumimoji="1" lang="en-US" altLang="zh-CN" sz="1800" dirty="0">
                <a:solidFill>
                  <a:schemeClr val="tx2"/>
                </a:solidFill>
                <a:ea typeface="HarmonyOS Sans SC Medium" pitchFamily="2" charset="-122"/>
              </a:rPr>
              <a:t>-</a:t>
            </a:r>
            <a:r>
              <a:rPr kumimoji="1" lang="zh-CN" altLang="en-US" sz="1800" dirty="0">
                <a:solidFill>
                  <a:schemeClr val="tx2"/>
                </a:solidFill>
                <a:ea typeface="HarmonyOS Sans SC Medium" pitchFamily="2" charset="-122"/>
              </a:rPr>
              <a:t>垂直：大部分人极有可能挂在这里。这种情况需要在枚举一条射线之后进一步枚举答案属于左上，左下，右上，右下的情况。</a:t>
            </a:r>
          </a:p>
          <a:p>
            <a:pPr marL="285750" indent="-285750">
              <a:lnSpc>
                <a:spcPct val="120000"/>
              </a:lnSpc>
              <a:buFont typeface="Arial" panose="020B0604020202020204" pitchFamily="34" charset="0"/>
              <a:buChar char="•"/>
              <a:defRPr/>
            </a:pPr>
            <a:r>
              <a:rPr kumimoji="1" lang="zh-CN" altLang="en-US" sz="1800" dirty="0">
                <a:solidFill>
                  <a:schemeClr val="tx2"/>
                </a:solidFill>
                <a:ea typeface="HarmonyOS Sans SC Medium" pitchFamily="2" charset="-122"/>
              </a:rPr>
              <a:t>两条射线</a:t>
            </a:r>
            <a:r>
              <a:rPr kumimoji="1" lang="en-US" altLang="zh-CN" sz="1800" dirty="0">
                <a:solidFill>
                  <a:schemeClr val="tx2"/>
                </a:solidFill>
                <a:ea typeface="HarmonyOS Sans SC Medium" pitchFamily="2" charset="-122"/>
              </a:rPr>
              <a:t>-</a:t>
            </a:r>
            <a:r>
              <a:rPr kumimoji="1" lang="zh-CN" altLang="en-US" sz="1800" dirty="0">
                <a:solidFill>
                  <a:schemeClr val="tx2"/>
                </a:solidFill>
                <a:ea typeface="HarmonyOS Sans SC Medium" pitchFamily="2" charset="-122"/>
              </a:rPr>
              <a:t>垂直</a:t>
            </a:r>
            <a:r>
              <a:rPr kumimoji="1" lang="en-US" altLang="zh-CN" sz="1800" dirty="0">
                <a:solidFill>
                  <a:schemeClr val="tx2"/>
                </a:solidFill>
                <a:ea typeface="HarmonyOS Sans SC Medium" pitchFamily="2" charset="-122"/>
              </a:rPr>
              <a:t>-</a:t>
            </a:r>
            <a:r>
              <a:rPr kumimoji="1" lang="zh-CN" altLang="en-US" sz="1800" dirty="0">
                <a:solidFill>
                  <a:schemeClr val="tx2"/>
                </a:solidFill>
                <a:ea typeface="HarmonyOS Sans SC Medium" pitchFamily="2" charset="-122"/>
              </a:rPr>
              <a:t>左上：顶部左侧不能有其他发射器，在此基础上找到左侧最靠上的发射器。</a:t>
            </a:r>
          </a:p>
          <a:p>
            <a:pPr marL="285750" indent="-285750">
              <a:lnSpc>
                <a:spcPct val="120000"/>
              </a:lnSpc>
              <a:buFont typeface="Arial" panose="020B0604020202020204" pitchFamily="34" charset="0"/>
              <a:buChar char="•"/>
              <a:defRPr/>
            </a:pPr>
            <a:r>
              <a:rPr kumimoji="1" lang="zh-CN" altLang="en-US" sz="1800" dirty="0">
                <a:solidFill>
                  <a:schemeClr val="tx2"/>
                </a:solidFill>
                <a:ea typeface="HarmonyOS Sans SC Medium" pitchFamily="2" charset="-122"/>
              </a:rPr>
              <a:t>两条射线</a:t>
            </a:r>
            <a:r>
              <a:rPr kumimoji="1" lang="en-US" altLang="zh-CN" sz="1800" dirty="0">
                <a:solidFill>
                  <a:schemeClr val="tx2"/>
                </a:solidFill>
                <a:ea typeface="HarmonyOS Sans SC Medium" pitchFamily="2" charset="-122"/>
              </a:rPr>
              <a:t>-</a:t>
            </a:r>
            <a:r>
              <a:rPr kumimoji="1" lang="zh-CN" altLang="en-US" sz="1800" dirty="0">
                <a:solidFill>
                  <a:schemeClr val="tx2"/>
                </a:solidFill>
                <a:ea typeface="HarmonyOS Sans SC Medium" pitchFamily="2" charset="-122"/>
              </a:rPr>
              <a:t>垂直</a:t>
            </a:r>
            <a:r>
              <a:rPr kumimoji="1" lang="en-US" altLang="zh-CN" sz="1800" dirty="0">
                <a:solidFill>
                  <a:schemeClr val="tx2"/>
                </a:solidFill>
                <a:ea typeface="HarmonyOS Sans SC Medium" pitchFamily="2" charset="-122"/>
              </a:rPr>
              <a:t>-</a:t>
            </a:r>
            <a:r>
              <a:rPr kumimoji="1" lang="zh-CN" altLang="en-US" sz="1800" dirty="0">
                <a:solidFill>
                  <a:schemeClr val="tx2"/>
                </a:solidFill>
                <a:ea typeface="HarmonyOS Sans SC Medium" pitchFamily="2" charset="-122"/>
              </a:rPr>
              <a:t>左下：底部左侧不能有其他发射器，在此基础上找到左侧最靠下的发射器。</a:t>
            </a:r>
          </a:p>
          <a:p>
            <a:pPr marL="285750" indent="-285750">
              <a:lnSpc>
                <a:spcPct val="120000"/>
              </a:lnSpc>
              <a:buFont typeface="Arial" panose="020B0604020202020204" pitchFamily="34" charset="0"/>
              <a:buChar char="•"/>
              <a:defRPr/>
            </a:pPr>
            <a:r>
              <a:rPr kumimoji="1" lang="zh-CN" altLang="en-US" sz="1800" dirty="0">
                <a:solidFill>
                  <a:schemeClr val="tx2"/>
                </a:solidFill>
                <a:ea typeface="HarmonyOS Sans SC Medium" pitchFamily="2" charset="-122"/>
              </a:rPr>
              <a:t>两条射线</a:t>
            </a:r>
            <a:r>
              <a:rPr kumimoji="1" lang="en-US" altLang="zh-CN" sz="1800" dirty="0">
                <a:solidFill>
                  <a:schemeClr val="tx2"/>
                </a:solidFill>
                <a:ea typeface="HarmonyOS Sans SC Medium" pitchFamily="2" charset="-122"/>
              </a:rPr>
              <a:t>-</a:t>
            </a:r>
            <a:r>
              <a:rPr kumimoji="1" lang="zh-CN" altLang="en-US" sz="1800" dirty="0">
                <a:solidFill>
                  <a:schemeClr val="tx2"/>
                </a:solidFill>
                <a:ea typeface="HarmonyOS Sans SC Medium" pitchFamily="2" charset="-122"/>
              </a:rPr>
              <a:t>垂直</a:t>
            </a:r>
            <a:r>
              <a:rPr kumimoji="1" lang="en-US" altLang="zh-CN" sz="1800" dirty="0">
                <a:solidFill>
                  <a:schemeClr val="tx2"/>
                </a:solidFill>
                <a:ea typeface="HarmonyOS Sans SC Medium" pitchFamily="2" charset="-122"/>
              </a:rPr>
              <a:t>-</a:t>
            </a:r>
            <a:r>
              <a:rPr kumimoji="1" lang="zh-CN" altLang="en-US" sz="1800" dirty="0">
                <a:solidFill>
                  <a:schemeClr val="tx2"/>
                </a:solidFill>
                <a:ea typeface="HarmonyOS Sans SC Medium" pitchFamily="2" charset="-122"/>
              </a:rPr>
              <a:t>右上</a:t>
            </a:r>
            <a:r>
              <a:rPr kumimoji="1" lang="en-US" altLang="zh-CN" sz="1800" dirty="0">
                <a:solidFill>
                  <a:schemeClr val="tx2"/>
                </a:solidFill>
                <a:ea typeface="HarmonyOS Sans SC Medium" pitchFamily="2" charset="-122"/>
              </a:rPr>
              <a:t>/</a:t>
            </a:r>
            <a:r>
              <a:rPr kumimoji="1" lang="zh-CN" altLang="en-US" sz="1800" dirty="0">
                <a:solidFill>
                  <a:schemeClr val="tx2"/>
                </a:solidFill>
                <a:ea typeface="HarmonyOS Sans SC Medium" pitchFamily="2" charset="-122"/>
              </a:rPr>
              <a:t>右下：类似上面的两种情况。</a:t>
            </a: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4"/>
          <a:stretch>
            <a:fillRect/>
          </a:stretch>
        </p:blipFill>
        <p:spPr>
          <a:xfrm>
            <a:off x="8681286" y="460895"/>
            <a:ext cx="3069843" cy="343430"/>
          </a:xfrm>
          <a:prstGeom prst="rect">
            <a:avLst/>
          </a:prstGeom>
        </p:spPr>
      </p:pic>
      <p:pic>
        <p:nvPicPr>
          <p:cNvPr id="15" name="图片 14">
            <a:extLst>
              <a:ext uri="{FF2B5EF4-FFF2-40B4-BE49-F238E27FC236}">
                <a16:creationId xmlns:a16="http://schemas.microsoft.com/office/drawing/2014/main" id="{AC5D72C3-A222-1C79-8C28-BAA2A4F5A685}"/>
              </a:ext>
            </a:extLst>
          </p:cNvPr>
          <p:cNvPicPr>
            <a:picLocks noChangeAspect="1"/>
          </p:cNvPicPr>
          <p:nvPr/>
        </p:nvPicPr>
        <p:blipFill>
          <a:blip r:embed="rId5"/>
          <a:stretch>
            <a:fillRect/>
          </a:stretch>
        </p:blipFill>
        <p:spPr>
          <a:xfrm>
            <a:off x="2141220" y="3478359"/>
            <a:ext cx="2869646" cy="2762249"/>
          </a:xfrm>
          <a:prstGeom prst="rect">
            <a:avLst/>
          </a:prstGeom>
        </p:spPr>
      </p:pic>
      <p:pic>
        <p:nvPicPr>
          <p:cNvPr id="17" name="图片 16">
            <a:extLst>
              <a:ext uri="{FF2B5EF4-FFF2-40B4-BE49-F238E27FC236}">
                <a16:creationId xmlns:a16="http://schemas.microsoft.com/office/drawing/2014/main" id="{02B6E43E-1150-0892-3619-24056571FE0F}"/>
              </a:ext>
            </a:extLst>
          </p:cNvPr>
          <p:cNvPicPr>
            <a:picLocks noChangeAspect="1"/>
          </p:cNvPicPr>
          <p:nvPr/>
        </p:nvPicPr>
        <p:blipFill>
          <a:blip r:embed="rId6"/>
          <a:stretch>
            <a:fillRect/>
          </a:stretch>
        </p:blipFill>
        <p:spPr>
          <a:xfrm>
            <a:off x="6652836" y="3524629"/>
            <a:ext cx="2569991" cy="2669708"/>
          </a:xfrm>
          <a:prstGeom prst="rect">
            <a:avLst/>
          </a:prstGeom>
        </p:spPr>
      </p:pic>
    </p:spTree>
    <p:extLst>
      <p:ext uri="{BB962C8B-B14F-4D97-AF65-F5344CB8AC3E}">
        <p14:creationId xmlns:p14="http://schemas.microsoft.com/office/powerpoint/2010/main" val="3814172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G. Wall Builder I</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1" name="标题 1">
            <a:extLst>
              <a:ext uri="{FF2B5EF4-FFF2-40B4-BE49-F238E27FC236}">
                <a16:creationId xmlns:a16="http://schemas.microsoft.com/office/drawing/2014/main" id="{01001809-243E-C77D-3569-750ED697BBCF}"/>
              </a:ext>
            </a:extLst>
          </p:cNvPr>
          <p:cNvSpPr txBox="1">
            <a:spLocks/>
          </p:cNvSpPr>
          <p:nvPr/>
        </p:nvSpPr>
        <p:spPr>
          <a:xfrm>
            <a:off x="696809" y="2590800"/>
            <a:ext cx="10515600" cy="3380564"/>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indent="-285750">
              <a:lnSpc>
                <a:spcPct val="120000"/>
              </a:lnSpc>
              <a:buFont typeface="Arial" panose="020B0604020202020204" pitchFamily="34" charset="0"/>
              <a:buChar char="•"/>
              <a:defRPr/>
            </a:pPr>
            <a:r>
              <a:rPr kumimoji="1" lang="zh-CN" altLang="en-US" sz="1800" dirty="0">
                <a:solidFill>
                  <a:schemeClr val="tx2"/>
                </a:solidFill>
                <a:ea typeface="HarmonyOS Sans SC Medium" pitchFamily="2" charset="-122"/>
              </a:rPr>
              <a:t>包含三条射线的情况我们可以仅考虑答案中不是射线的那边是底边的情况，其他情况可以通过旋转枚举到。</a:t>
            </a:r>
          </a:p>
          <a:p>
            <a:pPr marL="285750" indent="-285750">
              <a:lnSpc>
                <a:spcPct val="120000"/>
              </a:lnSpc>
              <a:buFont typeface="Arial" panose="020B0604020202020204" pitchFamily="34" charset="0"/>
              <a:buChar char="•"/>
              <a:defRPr/>
            </a:pPr>
            <a:r>
              <a:rPr kumimoji="1" lang="zh-CN" altLang="en-US" sz="1800" dirty="0">
                <a:solidFill>
                  <a:schemeClr val="tx2"/>
                </a:solidFill>
                <a:ea typeface="HarmonyOS Sans SC Medium" pitchFamily="2" charset="-122"/>
              </a:rPr>
              <a:t>在该前提下，答案中有两条射线垂直于底边，另一条平行于底边。</a:t>
            </a:r>
          </a:p>
          <a:p>
            <a:pPr marL="285750" indent="-285750">
              <a:lnSpc>
                <a:spcPct val="120000"/>
              </a:lnSpc>
              <a:buFont typeface="Arial" panose="020B0604020202020204" pitchFamily="34" charset="0"/>
              <a:buChar char="•"/>
              <a:defRPr/>
            </a:pPr>
            <a:r>
              <a:rPr kumimoji="1" lang="zh-CN" altLang="en-US" sz="1800" dirty="0">
                <a:solidFill>
                  <a:schemeClr val="tx2"/>
                </a:solidFill>
                <a:ea typeface="HarmonyOS Sans SC Medium" pitchFamily="2" charset="-122"/>
              </a:rPr>
              <a:t>我们先按底边有几个发射器分为两类。</a:t>
            </a: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4"/>
          <a:stretch>
            <a:fillRect/>
          </a:stretch>
        </p:blipFill>
        <p:spPr>
          <a:xfrm>
            <a:off x="8681286" y="460895"/>
            <a:ext cx="3069843" cy="343430"/>
          </a:xfrm>
          <a:prstGeom prst="rect">
            <a:avLst/>
          </a:prstGeom>
        </p:spPr>
      </p:pic>
    </p:spTree>
    <p:extLst>
      <p:ext uri="{BB962C8B-B14F-4D97-AF65-F5344CB8AC3E}">
        <p14:creationId xmlns:p14="http://schemas.microsoft.com/office/powerpoint/2010/main" val="873828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G. Wall Builder I</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1" name="标题 1">
            <a:extLst>
              <a:ext uri="{FF2B5EF4-FFF2-40B4-BE49-F238E27FC236}">
                <a16:creationId xmlns:a16="http://schemas.microsoft.com/office/drawing/2014/main" id="{01001809-243E-C77D-3569-750ED697BBCF}"/>
              </a:ext>
            </a:extLst>
          </p:cNvPr>
          <p:cNvSpPr txBox="1">
            <a:spLocks/>
          </p:cNvSpPr>
          <p:nvPr/>
        </p:nvSpPr>
        <p:spPr>
          <a:xfrm>
            <a:off x="696809" y="1511049"/>
            <a:ext cx="10515600" cy="4460315"/>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indent="-285750">
              <a:lnSpc>
                <a:spcPct val="120000"/>
              </a:lnSpc>
              <a:buFont typeface="Arial" panose="020B0604020202020204" pitchFamily="34" charset="0"/>
              <a:buChar char="•"/>
              <a:defRPr/>
            </a:pPr>
            <a:r>
              <a:rPr kumimoji="1" lang="zh-CN" altLang="en-US" sz="1800" dirty="0">
                <a:solidFill>
                  <a:schemeClr val="tx2"/>
                </a:solidFill>
                <a:ea typeface="HarmonyOS Sans SC Medium" pitchFamily="2" charset="-122"/>
              </a:rPr>
              <a:t>底边有一个发射器时，三条射线来源分别为底边，对面和侧面。按发射顺序可分为六类，经过检查后得知只有一类是有效的，余下五类均至少有一条射线无法进行有效切割。</a:t>
            </a:r>
            <a:endParaRPr kumimoji="1" lang="en-US" altLang="zh-CN" sz="1800" dirty="0">
              <a:solidFill>
                <a:schemeClr val="tx2"/>
              </a:solidFill>
              <a:ea typeface="HarmonyOS Sans SC Medium" pitchFamily="2" charset="-122"/>
            </a:endParaRPr>
          </a:p>
          <a:p>
            <a:pPr marL="285750" indent="-285750">
              <a:lnSpc>
                <a:spcPct val="120000"/>
              </a:lnSpc>
              <a:buFont typeface="Arial" panose="020B0604020202020204" pitchFamily="34" charset="0"/>
              <a:buChar char="•"/>
              <a:defRPr/>
            </a:pPr>
            <a:r>
              <a:rPr kumimoji="1" lang="zh-CN" altLang="en-US" sz="1800" dirty="0">
                <a:solidFill>
                  <a:schemeClr val="tx2"/>
                </a:solidFill>
                <a:ea typeface="HarmonyOS Sans SC Medium" pitchFamily="2" charset="-122"/>
              </a:rPr>
              <a:t>三条射线</a:t>
            </a:r>
            <a:r>
              <a:rPr kumimoji="1" lang="en-US" altLang="zh-CN" sz="1800" dirty="0">
                <a:solidFill>
                  <a:schemeClr val="tx2"/>
                </a:solidFill>
                <a:ea typeface="HarmonyOS Sans SC Medium" pitchFamily="2" charset="-122"/>
              </a:rPr>
              <a:t>-</a:t>
            </a:r>
            <a:r>
              <a:rPr kumimoji="1" lang="zh-CN" altLang="en-US" sz="1800" dirty="0">
                <a:solidFill>
                  <a:schemeClr val="tx2"/>
                </a:solidFill>
                <a:ea typeface="HarmonyOS Sans SC Medium" pitchFamily="2" charset="-122"/>
              </a:rPr>
              <a:t>对侧底：枚举底边的发射器，在对面找到其前驱右侧的最左侧的发射器，即得检查其是否在枚举的发射器的左侧。同时来自侧面的射线应尽可能高。对后继同理。</a:t>
            </a:r>
            <a:endParaRPr kumimoji="1" lang="en-US" altLang="zh-CN" sz="1800" dirty="0">
              <a:solidFill>
                <a:schemeClr val="tx2"/>
              </a:solidFill>
              <a:ea typeface="HarmonyOS Sans SC Medium" pitchFamily="2" charset="-122"/>
            </a:endParaRPr>
          </a:p>
          <a:p>
            <a:pPr marL="285750" indent="-285750">
              <a:lnSpc>
                <a:spcPct val="120000"/>
              </a:lnSpc>
              <a:buFont typeface="Arial" panose="020B0604020202020204" pitchFamily="34" charset="0"/>
              <a:buChar char="•"/>
              <a:defRPr/>
            </a:pPr>
            <a:r>
              <a:rPr kumimoji="1" lang="zh-CN" altLang="en-US" sz="1800" dirty="0">
                <a:solidFill>
                  <a:schemeClr val="tx2"/>
                </a:solidFill>
                <a:ea typeface="HarmonyOS Sans SC Medium" pitchFamily="2" charset="-122"/>
              </a:rPr>
              <a:t>底边有两个发射器时，发射顺序为侧</a:t>
            </a:r>
            <a:r>
              <a:rPr kumimoji="1" lang="en-US" altLang="zh-CN" sz="1800" dirty="0">
                <a:solidFill>
                  <a:schemeClr val="tx2"/>
                </a:solidFill>
                <a:ea typeface="HarmonyOS Sans SC Medium" pitchFamily="2" charset="-122"/>
              </a:rPr>
              <a:t>-</a:t>
            </a:r>
            <a:r>
              <a:rPr kumimoji="1" lang="zh-CN" altLang="en-US" sz="1800" dirty="0">
                <a:solidFill>
                  <a:schemeClr val="tx2"/>
                </a:solidFill>
                <a:ea typeface="HarmonyOS Sans SC Medium" pitchFamily="2" charset="-122"/>
              </a:rPr>
              <a:t>底</a:t>
            </a:r>
            <a:r>
              <a:rPr kumimoji="1" lang="en-US" altLang="zh-CN" sz="1800" dirty="0">
                <a:solidFill>
                  <a:schemeClr val="tx2"/>
                </a:solidFill>
                <a:ea typeface="HarmonyOS Sans SC Medium" pitchFamily="2" charset="-122"/>
              </a:rPr>
              <a:t>-</a:t>
            </a:r>
            <a:r>
              <a:rPr kumimoji="1" lang="zh-CN" altLang="en-US" sz="1800" dirty="0">
                <a:solidFill>
                  <a:schemeClr val="tx2"/>
                </a:solidFill>
                <a:ea typeface="HarmonyOS Sans SC Medium" pitchFamily="2" charset="-122"/>
              </a:rPr>
              <a:t>底。底边的两个发射器应该相邻，且侧面的发射器应尽可能高。</a:t>
            </a:r>
            <a:endParaRPr kumimoji="1" lang="en-US" altLang="zh-CN" sz="1800" dirty="0">
              <a:solidFill>
                <a:schemeClr val="tx2"/>
              </a:solidFill>
              <a:ea typeface="HarmonyOS Sans SC Medium" pitchFamily="2" charset="-122"/>
            </a:endParaRP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4"/>
          <a:stretch>
            <a:fillRect/>
          </a:stretch>
        </p:blipFill>
        <p:spPr>
          <a:xfrm>
            <a:off x="8681286" y="460895"/>
            <a:ext cx="3069843" cy="343430"/>
          </a:xfrm>
          <a:prstGeom prst="rect">
            <a:avLst/>
          </a:prstGeom>
        </p:spPr>
      </p:pic>
      <p:pic>
        <p:nvPicPr>
          <p:cNvPr id="10" name="图片 9">
            <a:extLst>
              <a:ext uri="{FF2B5EF4-FFF2-40B4-BE49-F238E27FC236}">
                <a16:creationId xmlns:a16="http://schemas.microsoft.com/office/drawing/2014/main" id="{D898E188-56EC-C9E1-94F1-6DB39980909F}"/>
              </a:ext>
            </a:extLst>
          </p:cNvPr>
          <p:cNvPicPr>
            <a:picLocks noChangeAspect="1"/>
          </p:cNvPicPr>
          <p:nvPr/>
        </p:nvPicPr>
        <p:blipFill>
          <a:blip r:embed="rId5"/>
          <a:stretch>
            <a:fillRect/>
          </a:stretch>
        </p:blipFill>
        <p:spPr>
          <a:xfrm>
            <a:off x="2141220" y="3513487"/>
            <a:ext cx="2654659" cy="2620247"/>
          </a:xfrm>
          <a:prstGeom prst="rect">
            <a:avLst/>
          </a:prstGeom>
        </p:spPr>
      </p:pic>
      <p:pic>
        <p:nvPicPr>
          <p:cNvPr id="15" name="图片 14">
            <a:extLst>
              <a:ext uri="{FF2B5EF4-FFF2-40B4-BE49-F238E27FC236}">
                <a16:creationId xmlns:a16="http://schemas.microsoft.com/office/drawing/2014/main" id="{6161FEC2-9A72-4DD8-6754-578C663A3956}"/>
              </a:ext>
            </a:extLst>
          </p:cNvPr>
          <p:cNvPicPr>
            <a:picLocks noChangeAspect="1"/>
          </p:cNvPicPr>
          <p:nvPr/>
        </p:nvPicPr>
        <p:blipFill>
          <a:blip r:embed="rId6"/>
          <a:stretch>
            <a:fillRect/>
          </a:stretch>
        </p:blipFill>
        <p:spPr>
          <a:xfrm>
            <a:off x="6824269" y="3457947"/>
            <a:ext cx="2959321" cy="2794080"/>
          </a:xfrm>
          <a:prstGeom prst="rect">
            <a:avLst/>
          </a:prstGeom>
        </p:spPr>
      </p:pic>
    </p:spTree>
    <p:extLst>
      <p:ext uri="{BB962C8B-B14F-4D97-AF65-F5344CB8AC3E}">
        <p14:creationId xmlns:p14="http://schemas.microsoft.com/office/powerpoint/2010/main" val="1238361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H. Wall Builder II</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1" name="标题 1">
            <a:extLst>
              <a:ext uri="{FF2B5EF4-FFF2-40B4-BE49-F238E27FC236}">
                <a16:creationId xmlns:a16="http://schemas.microsoft.com/office/drawing/2014/main" id="{01001809-243E-C77D-3569-750ED697BBCF}"/>
              </a:ext>
            </a:extLst>
          </p:cNvPr>
          <p:cNvSpPr txBox="1">
            <a:spLocks/>
          </p:cNvSpPr>
          <p:nvPr/>
        </p:nvSpPr>
        <p:spPr>
          <a:xfrm>
            <a:off x="696809" y="1982059"/>
            <a:ext cx="10515600" cy="3989305"/>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indent="-285750">
              <a:lnSpc>
                <a:spcPct val="120000"/>
              </a:lnSpc>
              <a:buFont typeface="Arial" panose="020B0604020202020204" pitchFamily="34" charset="0"/>
              <a:buChar char="•"/>
              <a:defRPr/>
            </a:pPr>
            <a:r>
              <a:rPr kumimoji="1" lang="zh-CN" altLang="en-US" sz="1800" dirty="0">
                <a:solidFill>
                  <a:schemeClr val="tx2"/>
                </a:solidFill>
                <a:ea typeface="HarmonyOS Sans SC Medium" pitchFamily="2" charset="-122"/>
              </a:rPr>
              <a:t>题目大意</a:t>
            </a:r>
            <a:endParaRPr kumimoji="1" lang="en-US" altLang="zh-CN" sz="1800" dirty="0">
              <a:solidFill>
                <a:schemeClr val="tx2"/>
              </a:solidFill>
              <a:ea typeface="HarmonyOS Sans SC Medium" pitchFamily="2" charset="-122"/>
            </a:endParaRPr>
          </a:p>
          <a:p>
            <a:pPr marL="285750" indent="-285750">
              <a:lnSpc>
                <a:spcPct val="120000"/>
              </a:lnSpc>
              <a:buFont typeface="Arial" panose="020B0604020202020204" pitchFamily="34" charset="0"/>
              <a:buChar char="•"/>
              <a:defRPr/>
            </a:pPr>
            <a:endParaRPr kumimoji="1" lang="en-US" altLang="zh-CN" sz="1800" dirty="0">
              <a:solidFill>
                <a:schemeClr val="tx2"/>
              </a:solidFill>
              <a:ea typeface="HarmonyOS Sans SC Medium" pitchFamily="2" charset="-122"/>
            </a:endParaRPr>
          </a:p>
          <a:p>
            <a:pPr>
              <a:lnSpc>
                <a:spcPct val="120000"/>
              </a:lnSpc>
              <a:defRPr/>
            </a:pPr>
            <a:r>
              <a:rPr kumimoji="1" lang="zh-CN" altLang="en-US" sz="1800" dirty="0">
                <a:solidFill>
                  <a:schemeClr val="tx2"/>
                </a:solidFill>
                <a:ea typeface="HarmonyOS Sans SC Medium" pitchFamily="2" charset="-122"/>
              </a:rPr>
              <a:t>给</a:t>
            </a:r>
            <a:r>
              <a:rPr kumimoji="1" lang="en-US" altLang="zh-CN" sz="1800" dirty="0">
                <a:solidFill>
                  <a:schemeClr val="tx2"/>
                </a:solidFill>
                <a:ea typeface="HarmonyOS Sans SC Medium" pitchFamily="2" charset="-122"/>
              </a:rPr>
              <a:t>n</a:t>
            </a:r>
            <a:r>
              <a:rPr kumimoji="1" lang="zh-CN" altLang="en-US" sz="1800" dirty="0">
                <a:solidFill>
                  <a:schemeClr val="tx2"/>
                </a:solidFill>
                <a:ea typeface="HarmonyOS Sans SC Medium" pitchFamily="2" charset="-122"/>
              </a:rPr>
              <a:t>个</a:t>
            </a:r>
            <a:r>
              <a:rPr kumimoji="1" lang="en-US" altLang="zh-CN" sz="1800" dirty="0">
                <a:solidFill>
                  <a:schemeClr val="tx2"/>
                </a:solidFill>
                <a:ea typeface="HarmonyOS Sans SC Medium" pitchFamily="2" charset="-122"/>
              </a:rPr>
              <a:t>1</a:t>
            </a:r>
            <a:r>
              <a:rPr kumimoji="1" lang="zh-CN" altLang="en-US" sz="1800" dirty="0">
                <a:solidFill>
                  <a:schemeClr val="tx2"/>
                </a:solidFill>
                <a:ea typeface="HarmonyOS Sans SC Medium" pitchFamily="2" charset="-122"/>
              </a:rPr>
              <a:t>*</a:t>
            </a:r>
            <a:r>
              <a:rPr kumimoji="1" lang="en-US" altLang="zh-CN" sz="1800" dirty="0">
                <a:solidFill>
                  <a:schemeClr val="tx2"/>
                </a:solidFill>
                <a:ea typeface="HarmonyOS Sans SC Medium" pitchFamily="2" charset="-122"/>
              </a:rPr>
              <a:t>1</a:t>
            </a:r>
            <a:r>
              <a:rPr kumimoji="1" lang="zh-CN" altLang="en-US" sz="1800" dirty="0">
                <a:solidFill>
                  <a:schemeClr val="tx2"/>
                </a:solidFill>
                <a:ea typeface="HarmonyOS Sans SC Medium" pitchFamily="2" charset="-122"/>
              </a:rPr>
              <a:t>的矩形，</a:t>
            </a:r>
            <a:r>
              <a:rPr kumimoji="1" lang="en-US" altLang="zh-CN" sz="1800" dirty="0">
                <a:solidFill>
                  <a:schemeClr val="tx2"/>
                </a:solidFill>
                <a:ea typeface="HarmonyOS Sans SC Medium" pitchFamily="2" charset="-122"/>
              </a:rPr>
              <a:t>n-1</a:t>
            </a:r>
            <a:r>
              <a:rPr kumimoji="1" lang="zh-CN" altLang="en-US" sz="1800" dirty="0">
                <a:solidFill>
                  <a:schemeClr val="tx2"/>
                </a:solidFill>
                <a:ea typeface="HarmonyOS Sans SC Medium" pitchFamily="2" charset="-122"/>
              </a:rPr>
              <a:t>个</a:t>
            </a:r>
            <a:r>
              <a:rPr kumimoji="1" lang="en-US" altLang="zh-CN" sz="1800" dirty="0">
                <a:solidFill>
                  <a:schemeClr val="tx2"/>
                </a:solidFill>
                <a:ea typeface="HarmonyOS Sans SC Medium" pitchFamily="2" charset="-122"/>
              </a:rPr>
              <a:t>1</a:t>
            </a:r>
            <a:r>
              <a:rPr kumimoji="1" lang="zh-CN" altLang="en-US" sz="1800" dirty="0">
                <a:solidFill>
                  <a:schemeClr val="tx2"/>
                </a:solidFill>
                <a:ea typeface="HarmonyOS Sans SC Medium" pitchFamily="2" charset="-122"/>
              </a:rPr>
              <a:t>*</a:t>
            </a:r>
            <a:r>
              <a:rPr kumimoji="1" lang="en-US" altLang="zh-CN" sz="1800" dirty="0">
                <a:solidFill>
                  <a:schemeClr val="tx2"/>
                </a:solidFill>
                <a:ea typeface="HarmonyOS Sans SC Medium" pitchFamily="2" charset="-122"/>
              </a:rPr>
              <a:t>2</a:t>
            </a:r>
            <a:r>
              <a:rPr kumimoji="1" lang="zh-CN" altLang="en-US" sz="1800" dirty="0">
                <a:solidFill>
                  <a:schemeClr val="tx2"/>
                </a:solidFill>
                <a:ea typeface="HarmonyOS Sans SC Medium" pitchFamily="2" charset="-122"/>
              </a:rPr>
              <a:t>的矩形，</a:t>
            </a:r>
            <a:r>
              <a:rPr kumimoji="1" lang="en-US" altLang="zh-CN" sz="1800" dirty="0">
                <a:solidFill>
                  <a:schemeClr val="tx2"/>
                </a:solidFill>
                <a:ea typeface="HarmonyOS Sans SC Medium" pitchFamily="2" charset="-122"/>
              </a:rPr>
              <a:t>n-2</a:t>
            </a:r>
            <a:r>
              <a:rPr kumimoji="1" lang="zh-CN" altLang="en-US" sz="1800" dirty="0">
                <a:solidFill>
                  <a:schemeClr val="tx2"/>
                </a:solidFill>
                <a:ea typeface="HarmonyOS Sans SC Medium" pitchFamily="2" charset="-122"/>
              </a:rPr>
              <a:t>个</a:t>
            </a:r>
            <a:r>
              <a:rPr kumimoji="1" lang="en-US" altLang="zh-CN" sz="1800" dirty="0">
                <a:solidFill>
                  <a:schemeClr val="tx2"/>
                </a:solidFill>
                <a:ea typeface="HarmonyOS Sans SC Medium" pitchFamily="2" charset="-122"/>
              </a:rPr>
              <a:t>1</a:t>
            </a:r>
            <a:r>
              <a:rPr kumimoji="1" lang="zh-CN" altLang="en-US" sz="1800" dirty="0">
                <a:solidFill>
                  <a:schemeClr val="tx2"/>
                </a:solidFill>
                <a:ea typeface="HarmonyOS Sans SC Medium" pitchFamily="2" charset="-122"/>
              </a:rPr>
              <a:t>*</a:t>
            </a:r>
            <a:r>
              <a:rPr kumimoji="1" lang="en-US" altLang="zh-CN" sz="1800" dirty="0">
                <a:solidFill>
                  <a:schemeClr val="tx2"/>
                </a:solidFill>
                <a:ea typeface="HarmonyOS Sans SC Medium" pitchFamily="2" charset="-122"/>
              </a:rPr>
              <a:t>3</a:t>
            </a:r>
            <a:r>
              <a:rPr kumimoji="1" lang="zh-CN" altLang="en-US" sz="1800" dirty="0">
                <a:solidFill>
                  <a:schemeClr val="tx2"/>
                </a:solidFill>
                <a:ea typeface="HarmonyOS Sans SC Medium" pitchFamily="2" charset="-122"/>
              </a:rPr>
              <a:t>的矩形</a:t>
            </a:r>
            <a:r>
              <a:rPr kumimoji="1" lang="en-US" altLang="zh-CN" sz="1800" dirty="0">
                <a:solidFill>
                  <a:schemeClr val="tx2"/>
                </a:solidFill>
                <a:ea typeface="HarmonyOS Sans SC Medium" pitchFamily="2" charset="-122"/>
              </a:rPr>
              <a:t>…</a:t>
            </a:r>
            <a:r>
              <a:rPr kumimoji="1" lang="zh-CN" altLang="en-US" sz="1800" dirty="0">
                <a:solidFill>
                  <a:schemeClr val="tx2"/>
                </a:solidFill>
                <a:ea typeface="HarmonyOS Sans SC Medium" pitchFamily="2" charset="-122"/>
              </a:rPr>
              <a:t>，</a:t>
            </a:r>
            <a:r>
              <a:rPr kumimoji="1" lang="en-US" altLang="zh-CN" sz="1800" dirty="0">
                <a:solidFill>
                  <a:schemeClr val="tx2"/>
                </a:solidFill>
                <a:ea typeface="HarmonyOS Sans SC Medium" pitchFamily="2" charset="-122"/>
              </a:rPr>
              <a:t>1</a:t>
            </a:r>
            <a:r>
              <a:rPr kumimoji="1" lang="zh-CN" altLang="en-US" sz="1800" dirty="0">
                <a:solidFill>
                  <a:schemeClr val="tx2"/>
                </a:solidFill>
                <a:ea typeface="HarmonyOS Sans SC Medium" pitchFamily="2" charset="-122"/>
              </a:rPr>
              <a:t>个</a:t>
            </a:r>
            <a:r>
              <a:rPr kumimoji="1" lang="en-US" altLang="zh-CN" sz="1800" dirty="0">
                <a:solidFill>
                  <a:schemeClr val="tx2"/>
                </a:solidFill>
                <a:ea typeface="HarmonyOS Sans SC Medium" pitchFamily="2" charset="-122"/>
              </a:rPr>
              <a:t>1</a:t>
            </a:r>
            <a:r>
              <a:rPr kumimoji="1" lang="zh-CN" altLang="en-US" sz="1800" dirty="0">
                <a:solidFill>
                  <a:schemeClr val="tx2"/>
                </a:solidFill>
                <a:ea typeface="HarmonyOS Sans SC Medium" pitchFamily="2" charset="-122"/>
              </a:rPr>
              <a:t>*</a:t>
            </a:r>
            <a:r>
              <a:rPr kumimoji="1" lang="en-US" altLang="zh-CN" sz="1800" dirty="0">
                <a:solidFill>
                  <a:schemeClr val="tx2"/>
                </a:solidFill>
                <a:ea typeface="HarmonyOS Sans SC Medium" pitchFamily="2" charset="-122"/>
              </a:rPr>
              <a:t>n</a:t>
            </a:r>
            <a:r>
              <a:rPr kumimoji="1" lang="zh-CN" altLang="en-US" sz="1800" dirty="0">
                <a:solidFill>
                  <a:schemeClr val="tx2"/>
                </a:solidFill>
                <a:ea typeface="HarmonyOS Sans SC Medium" pitchFamily="2" charset="-122"/>
              </a:rPr>
              <a:t>的矩形，把这些矩形拼成一个大矩形，求大矩形的最小周长。</a:t>
            </a:r>
            <a:endParaRPr kumimoji="1" lang="en-US" altLang="zh-CN" sz="1800" dirty="0">
              <a:solidFill>
                <a:schemeClr val="tx2"/>
              </a:solidFill>
              <a:ea typeface="HarmonyOS Sans SC Medium" pitchFamily="2" charset="-122"/>
            </a:endParaRPr>
          </a:p>
          <a:p>
            <a:pPr>
              <a:lnSpc>
                <a:spcPct val="120000"/>
              </a:lnSpc>
              <a:defRPr/>
            </a:pPr>
            <a:endParaRPr kumimoji="1" lang="en-US" altLang="zh-CN" sz="1800" dirty="0">
              <a:solidFill>
                <a:schemeClr val="tx2"/>
              </a:solidFill>
              <a:ea typeface="HarmonyOS Sans SC Medium" pitchFamily="2" charset="-122"/>
            </a:endParaRPr>
          </a:p>
          <a:p>
            <a:pPr>
              <a:lnSpc>
                <a:spcPct val="120000"/>
              </a:lnSpc>
              <a:defRPr/>
            </a:pPr>
            <a:endParaRPr kumimoji="1" lang="en-US" altLang="zh-CN" sz="1800" dirty="0">
              <a:solidFill>
                <a:schemeClr val="tx2"/>
              </a:solidFill>
              <a:ea typeface="HarmonyOS Sans SC Medium" pitchFamily="2" charset="-122"/>
            </a:endParaRPr>
          </a:p>
          <a:p>
            <a:pPr>
              <a:lnSpc>
                <a:spcPct val="120000"/>
              </a:lnSpc>
              <a:defRPr/>
            </a:pPr>
            <a:r>
              <a:rPr kumimoji="1" lang="zh-CN" altLang="en-US" sz="1800" dirty="0">
                <a:solidFill>
                  <a:schemeClr val="tx2"/>
                </a:solidFill>
                <a:ea typeface="HarmonyOS Sans SC Medium" pitchFamily="2" charset="-122"/>
              </a:rPr>
              <a:t>首先可以求出总共的面积大小</a:t>
            </a:r>
            <a:r>
              <a:rPr kumimoji="1" lang="en-US" altLang="zh-CN" sz="1800" dirty="0">
                <a:solidFill>
                  <a:schemeClr val="tx2"/>
                </a:solidFill>
                <a:ea typeface="HarmonyOS Sans SC Medium" pitchFamily="2" charset="-122"/>
              </a:rPr>
              <a:t>S</a:t>
            </a:r>
            <a:r>
              <a:rPr kumimoji="1" lang="zh-CN" altLang="en-US" sz="1800" dirty="0">
                <a:solidFill>
                  <a:schemeClr val="tx2"/>
                </a:solidFill>
                <a:ea typeface="HarmonyOS Sans SC Medium" pitchFamily="2" charset="-122"/>
              </a:rPr>
              <a:t>，然后枚举所有可能的</a:t>
            </a:r>
            <a:r>
              <a:rPr kumimoji="1" lang="en-US" altLang="zh-CN" sz="1800" dirty="0">
                <a:solidFill>
                  <a:schemeClr val="tx2"/>
                </a:solidFill>
                <a:ea typeface="HarmonyOS Sans SC Medium" pitchFamily="2" charset="-122"/>
              </a:rPr>
              <a:t>w*h=S</a:t>
            </a:r>
            <a:r>
              <a:rPr kumimoji="1" lang="zh-CN" altLang="en-US" sz="1800" dirty="0">
                <a:solidFill>
                  <a:schemeClr val="tx2"/>
                </a:solidFill>
                <a:ea typeface="HarmonyOS Sans SC Medium" pitchFamily="2" charset="-122"/>
              </a:rPr>
              <a:t>，验证能不能拼出</a:t>
            </a:r>
            <a:r>
              <a:rPr kumimoji="1" lang="en-US" altLang="zh-CN" sz="1800" dirty="0">
                <a:solidFill>
                  <a:schemeClr val="tx2"/>
                </a:solidFill>
                <a:ea typeface="HarmonyOS Sans SC Medium" pitchFamily="2" charset="-122"/>
              </a:rPr>
              <a:t>w</a:t>
            </a:r>
            <a:r>
              <a:rPr kumimoji="1" lang="zh-CN" altLang="en-US" sz="1800" dirty="0">
                <a:solidFill>
                  <a:schemeClr val="tx2"/>
                </a:solidFill>
                <a:ea typeface="HarmonyOS Sans SC Medium" pitchFamily="2" charset="-122"/>
              </a:rPr>
              <a:t>*</a:t>
            </a:r>
            <a:r>
              <a:rPr kumimoji="1" lang="en-US" altLang="zh-CN" sz="1800" dirty="0">
                <a:solidFill>
                  <a:schemeClr val="tx2"/>
                </a:solidFill>
                <a:ea typeface="HarmonyOS Sans SC Medium" pitchFamily="2" charset="-122"/>
              </a:rPr>
              <a:t>h</a:t>
            </a:r>
            <a:r>
              <a:rPr kumimoji="1" lang="zh-CN" altLang="en-US" sz="1800" dirty="0">
                <a:solidFill>
                  <a:schemeClr val="tx2"/>
                </a:solidFill>
                <a:ea typeface="HarmonyOS Sans SC Medium" pitchFamily="2" charset="-122"/>
              </a:rPr>
              <a:t>的矩形。验证的时候可以贪心，把所有小矩形从长到短放入</a:t>
            </a:r>
            <a:r>
              <a:rPr kumimoji="1" lang="en-US" altLang="zh-CN" sz="1800" dirty="0">
                <a:solidFill>
                  <a:schemeClr val="tx2"/>
                </a:solidFill>
                <a:ea typeface="HarmonyOS Sans SC Medium" pitchFamily="2" charset="-122"/>
              </a:rPr>
              <a:t>w</a:t>
            </a:r>
            <a:r>
              <a:rPr kumimoji="1" lang="zh-CN" altLang="en-US" sz="1800" dirty="0">
                <a:solidFill>
                  <a:schemeClr val="tx2"/>
                </a:solidFill>
                <a:ea typeface="HarmonyOS Sans SC Medium" pitchFamily="2" charset="-122"/>
              </a:rPr>
              <a:t>*</a:t>
            </a:r>
            <a:r>
              <a:rPr kumimoji="1" lang="en-US" altLang="zh-CN" sz="1800" dirty="0">
                <a:solidFill>
                  <a:schemeClr val="tx2"/>
                </a:solidFill>
                <a:ea typeface="HarmonyOS Sans SC Medium" pitchFamily="2" charset="-122"/>
              </a:rPr>
              <a:t>h</a:t>
            </a:r>
            <a:r>
              <a:rPr kumimoji="1" lang="zh-CN" altLang="en-US" sz="1800" dirty="0">
                <a:solidFill>
                  <a:schemeClr val="tx2"/>
                </a:solidFill>
                <a:ea typeface="HarmonyOS Sans SC Medium" pitchFamily="2" charset="-122"/>
              </a:rPr>
              <a:t>的大矩形，从上到下一行一行试着放，遇到某一行能放就放。对于</a:t>
            </a:r>
            <a:r>
              <a:rPr kumimoji="1" lang="en-US" altLang="zh-CN" sz="1800" dirty="0">
                <a:solidFill>
                  <a:schemeClr val="tx2"/>
                </a:solidFill>
                <a:ea typeface="HarmonyOS Sans SC Medium" pitchFamily="2" charset="-122"/>
              </a:rPr>
              <a:t>1</a:t>
            </a:r>
            <a:r>
              <a:rPr kumimoji="1" lang="zh-CN" altLang="en-US" sz="1800" dirty="0">
                <a:solidFill>
                  <a:schemeClr val="tx2"/>
                </a:solidFill>
                <a:ea typeface="HarmonyOS Sans SC Medium" pitchFamily="2" charset="-122"/>
              </a:rPr>
              <a:t>到</a:t>
            </a:r>
            <a:r>
              <a:rPr kumimoji="1" lang="en-US" altLang="zh-CN" sz="1800" dirty="0">
                <a:solidFill>
                  <a:schemeClr val="tx2"/>
                </a:solidFill>
                <a:ea typeface="HarmonyOS Sans SC Medium" pitchFamily="2" charset="-122"/>
              </a:rPr>
              <a:t>100</a:t>
            </a:r>
            <a:r>
              <a:rPr kumimoji="1" lang="zh-CN" altLang="en-US" sz="1800" dirty="0">
                <a:solidFill>
                  <a:schemeClr val="tx2"/>
                </a:solidFill>
                <a:ea typeface="HarmonyOS Sans SC Medium" pitchFamily="2" charset="-122"/>
              </a:rPr>
              <a:t>中的所有</a:t>
            </a:r>
            <a:r>
              <a:rPr kumimoji="1" lang="en-US" altLang="zh-CN" sz="1800" dirty="0">
                <a:solidFill>
                  <a:schemeClr val="tx2"/>
                </a:solidFill>
                <a:ea typeface="HarmonyOS Sans SC Medium" pitchFamily="2" charset="-122"/>
              </a:rPr>
              <a:t>n</a:t>
            </a:r>
            <a:r>
              <a:rPr kumimoji="1" lang="zh-CN" altLang="en-US" sz="1800" dirty="0">
                <a:solidFill>
                  <a:schemeClr val="tx2"/>
                </a:solidFill>
                <a:ea typeface="HarmonyOS Sans SC Medium" pitchFamily="2" charset="-122"/>
              </a:rPr>
              <a:t>，这个贪心都可以构造出理论上的最优解，即最接近的一组</a:t>
            </a:r>
            <a:r>
              <a:rPr kumimoji="1" lang="en-US" altLang="zh-CN" sz="1800" dirty="0">
                <a:solidFill>
                  <a:schemeClr val="tx2"/>
                </a:solidFill>
                <a:ea typeface="HarmonyOS Sans SC Medium" pitchFamily="2" charset="-122"/>
              </a:rPr>
              <a:t>w</a:t>
            </a:r>
            <a:r>
              <a:rPr kumimoji="1" lang="zh-CN" altLang="en-US" sz="1800" dirty="0">
                <a:solidFill>
                  <a:schemeClr val="tx2"/>
                </a:solidFill>
                <a:ea typeface="HarmonyOS Sans SC Medium" pitchFamily="2" charset="-122"/>
              </a:rPr>
              <a:t>*</a:t>
            </a:r>
            <a:r>
              <a:rPr kumimoji="1" lang="en-US" altLang="zh-CN" sz="1800" dirty="0">
                <a:solidFill>
                  <a:schemeClr val="tx2"/>
                </a:solidFill>
                <a:ea typeface="HarmonyOS Sans SC Medium" pitchFamily="2" charset="-122"/>
              </a:rPr>
              <a:t>h</a:t>
            </a:r>
            <a:r>
              <a:rPr kumimoji="1" lang="zh-CN" altLang="en-US" sz="1800" dirty="0">
                <a:solidFill>
                  <a:schemeClr val="tx2"/>
                </a:solidFill>
                <a:ea typeface="HarmonyOS Sans SC Medium" pitchFamily="2" charset="-122"/>
              </a:rPr>
              <a:t>。</a:t>
            </a:r>
            <a:endParaRPr kumimoji="1" lang="en-US" altLang="zh-CN" sz="1800" dirty="0">
              <a:solidFill>
                <a:schemeClr val="tx2"/>
              </a:solidFill>
              <a:ea typeface="HarmonyOS Sans SC Medium" pitchFamily="2" charset="-122"/>
            </a:endParaRPr>
          </a:p>
          <a:p>
            <a:pPr>
              <a:lnSpc>
                <a:spcPct val="120000"/>
              </a:lnSpc>
              <a:defRPr/>
            </a:pPr>
            <a:endParaRPr kumimoji="1" lang="en-US" altLang="zh-CN" sz="1800" dirty="0">
              <a:solidFill>
                <a:schemeClr val="tx2"/>
              </a:solidFill>
              <a:ea typeface="HarmonyOS Sans SC Medium" pitchFamily="2" charset="-122"/>
            </a:endParaRP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4"/>
          <a:stretch>
            <a:fillRect/>
          </a:stretch>
        </p:blipFill>
        <p:spPr>
          <a:xfrm>
            <a:off x="8681286" y="460895"/>
            <a:ext cx="3069843" cy="343430"/>
          </a:xfrm>
          <a:prstGeom prst="rect">
            <a:avLst/>
          </a:prstGeom>
        </p:spPr>
      </p:pic>
    </p:spTree>
    <p:extLst>
      <p:ext uri="{BB962C8B-B14F-4D97-AF65-F5344CB8AC3E}">
        <p14:creationId xmlns:p14="http://schemas.microsoft.com/office/powerpoint/2010/main" val="3603578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I. Three Body</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题目大意</a:t>
            </a: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4"/>
          <a:stretch>
            <a:fillRect/>
          </a:stretch>
        </p:blipFill>
        <p:spPr>
          <a:xfrm>
            <a:off x="8681286" y="460895"/>
            <a:ext cx="3069843" cy="343430"/>
          </a:xfrm>
          <a:prstGeom prst="rect">
            <a:avLst/>
          </a:prstGeom>
        </p:spPr>
      </p:pic>
      <mc:AlternateContent xmlns:mc="http://schemas.openxmlformats.org/markup-compatibility/2006" xmlns:a14="http://schemas.microsoft.com/office/drawing/2010/main">
        <mc:Choice Requires="a14">
          <p:sp>
            <p:nvSpPr>
              <p:cNvPr id="13" name="标题 1">
                <a:extLst>
                  <a:ext uri="{FF2B5EF4-FFF2-40B4-BE49-F238E27FC236}">
                    <a16:creationId xmlns:a16="http://schemas.microsoft.com/office/drawing/2014/main" id="{445EA487-47F7-4CF3-9BA7-75B786BEF1B9}"/>
                  </a:ext>
                </a:extLst>
              </p:cNvPr>
              <p:cNvSpPr txBox="1">
                <a:spLocks/>
              </p:cNvSpPr>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b="0" dirty="0">
                    <a:solidFill>
                      <a:schemeClr val="tx2"/>
                    </a:solidFill>
                    <a:ea typeface="HarmonyOS Sans SC Light" pitchFamily="2" charset="-122"/>
                  </a:rPr>
                  <a:t>给你大小两个</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𝐾</m:t>
                    </m:r>
                  </m:oMath>
                </a14:m>
                <a:r>
                  <a:rPr kumimoji="1" lang="zh-CN" altLang="en-US" sz="1800" b="0" dirty="0">
                    <a:solidFill>
                      <a:schemeClr val="tx2"/>
                    </a:solidFill>
                    <a:ea typeface="HarmonyOS Sans SC Light" pitchFamily="2" charset="-122"/>
                  </a:rPr>
                  <a:t>维数组</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𝑆</m:t>
                    </m:r>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𝑇</m:t>
                    </m:r>
                  </m:oMath>
                </a14:m>
                <a:r>
                  <a:rPr kumimoji="1" lang="zh-CN" altLang="en-US" sz="1800" b="0" dirty="0">
                    <a:solidFill>
                      <a:schemeClr val="tx2"/>
                    </a:solidFill>
                    <a:ea typeface="HarmonyOS Sans SC Light" pitchFamily="2" charset="-122"/>
                  </a:rPr>
                  <a:t>，定义一个位置匹配为将</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𝑇</m:t>
                    </m:r>
                  </m:oMath>
                </a14:m>
                <a:r>
                  <a:rPr kumimoji="1" lang="zh-CN" altLang="en-US" sz="1800" b="0" dirty="0">
                    <a:solidFill>
                      <a:schemeClr val="tx2"/>
                    </a:solidFill>
                    <a:ea typeface="HarmonyOS Sans SC Light" pitchFamily="2" charset="-122"/>
                  </a:rPr>
                  <a:t>放在此处后，所有</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𝑆</m:t>
                    </m:r>
                  </m:oMath>
                </a14:m>
                <a:r>
                  <a:rPr kumimoji="1" lang="zh-CN" altLang="en-US" sz="1800" b="0" dirty="0">
                    <a:solidFill>
                      <a:schemeClr val="tx2"/>
                    </a:solidFill>
                    <a:ea typeface="HarmonyOS Sans SC Light" pitchFamily="2" charset="-122"/>
                  </a:rPr>
                  <a:t>中的元素大于等于</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𝑇</m:t>
                    </m:r>
                  </m:oMath>
                </a14:m>
                <a:r>
                  <a:rPr kumimoji="1" lang="zh-CN" altLang="en-US" sz="1800" b="0" dirty="0">
                    <a:solidFill>
                      <a:schemeClr val="tx2"/>
                    </a:solidFill>
                    <a:ea typeface="HarmonyOS Sans SC Light" pitchFamily="2" charset="-122"/>
                  </a:rPr>
                  <a:t>中元素</a:t>
                </a:r>
                <a:r>
                  <a:rPr kumimoji="1" lang="zh-CN" altLang="en-US" sz="1800" dirty="0">
                    <a:solidFill>
                      <a:schemeClr val="tx2"/>
                    </a:solidFill>
                    <a:ea typeface="HarmonyOS Sans SC Light" pitchFamily="2" charset="-122"/>
                  </a:rPr>
                  <a:t>。</a:t>
                </a:r>
                <a:r>
                  <a:rPr kumimoji="1" lang="zh-CN" altLang="en-US" sz="1800" b="0" dirty="0">
                    <a:solidFill>
                      <a:schemeClr val="tx2"/>
                    </a:solidFill>
                    <a:ea typeface="HarmonyOS Sans SC Light" pitchFamily="2" charset="-122"/>
                  </a:rPr>
                  <a:t>元素范围为</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1…</m:t>
                    </m:r>
                    <m:r>
                      <a:rPr kumimoji="1" lang="en-US" altLang="zh-CN" sz="1800" b="0" i="1" smtClean="0">
                        <a:solidFill>
                          <a:schemeClr val="tx2"/>
                        </a:solidFill>
                        <a:latin typeface="Cambria Math" panose="02040503050406030204" pitchFamily="18" charset="0"/>
                        <a:ea typeface="HarmonyOS Sans SC Light" pitchFamily="2" charset="-122"/>
                      </a:rPr>
                      <m:t>𝐾</m:t>
                    </m:r>
                  </m:oMath>
                </a14:m>
                <a:r>
                  <a:rPr kumimoji="1" lang="zh-CN" altLang="en-US" sz="1800" b="0" dirty="0">
                    <a:solidFill>
                      <a:schemeClr val="tx2"/>
                    </a:solidFill>
                    <a:ea typeface="HarmonyOS Sans SC Light" pitchFamily="2" charset="-122"/>
                  </a:rPr>
                  <a:t>，问有几个匹配位置</a:t>
                </a:r>
                <a:endParaRPr kumimoji="1" lang="en-US" altLang="zh-CN" sz="1800" b="0" dirty="0">
                  <a:solidFill>
                    <a:schemeClr val="tx2"/>
                  </a:solidFill>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en-US" altLang="zh-CN" sz="1800" dirty="0">
                    <a:solidFill>
                      <a:schemeClr val="tx2"/>
                    </a:solidFill>
                    <a:latin typeface="HarmonyOS Sans SC Light" pitchFamily="2" charset="-122"/>
                    <a:ea typeface="HarmonyOS Sans SC Light" pitchFamily="2" charset="-122"/>
                  </a:rPr>
                  <a:t> </a:t>
                </a:r>
                <a14:m>
                  <m:oMath xmlns:m="http://schemas.openxmlformats.org/officeDocument/2006/math">
                    <m:r>
                      <a:rPr kumimoji="1" lang="en-US" altLang="zh-CN" sz="1800" b="0" i="0" smtClean="0">
                        <a:solidFill>
                          <a:schemeClr val="tx2"/>
                        </a:solidFill>
                        <a:latin typeface="Cambria Math" panose="02040503050406030204" pitchFamily="18" charset="0"/>
                        <a:ea typeface="HarmonyOS Sans SC Light" pitchFamily="2" charset="-122"/>
                      </a:rPr>
                      <m:t>1</m:t>
                    </m:r>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𝑛</m:t>
                    </m:r>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𝑚</m:t>
                    </m:r>
                    <m:r>
                      <a:rPr kumimoji="1" lang="en-US" altLang="zh-CN" sz="1800" b="0" i="1" smtClean="0">
                        <a:solidFill>
                          <a:schemeClr val="tx2"/>
                        </a:solidFill>
                        <a:latin typeface="Cambria Math" panose="02040503050406030204" pitchFamily="18" charset="0"/>
                        <a:ea typeface="HarmonyOS Sans SC Light" pitchFamily="2" charset="-122"/>
                      </a:rPr>
                      <m:t>≤3×</m:t>
                    </m:r>
                    <m:sSup>
                      <m:sSupPr>
                        <m:ctrlPr>
                          <a:rPr kumimoji="1" lang="en-US" altLang="zh-CN" sz="1800" b="0" i="1" smtClean="0">
                            <a:solidFill>
                              <a:schemeClr val="tx2"/>
                            </a:solidFill>
                            <a:latin typeface="Cambria Math" panose="02040503050406030204" pitchFamily="18" charset="0"/>
                            <a:ea typeface="HarmonyOS Sans SC Light" pitchFamily="2" charset="-122"/>
                          </a:rPr>
                        </m:ctrlPr>
                      </m:sSupPr>
                      <m:e>
                        <m:r>
                          <a:rPr kumimoji="1" lang="en-US" altLang="zh-CN" sz="1800" b="0" i="1" smtClean="0">
                            <a:solidFill>
                              <a:schemeClr val="tx2"/>
                            </a:solidFill>
                            <a:latin typeface="Cambria Math" panose="02040503050406030204" pitchFamily="18" charset="0"/>
                            <a:ea typeface="HarmonyOS Sans SC Light" pitchFamily="2" charset="-122"/>
                          </a:rPr>
                          <m:t>10</m:t>
                        </m:r>
                      </m:e>
                      <m:sup>
                        <m:r>
                          <a:rPr kumimoji="1" lang="en-US" altLang="zh-CN" sz="1800" b="0" i="1" smtClean="0">
                            <a:solidFill>
                              <a:schemeClr val="tx2"/>
                            </a:solidFill>
                            <a:latin typeface="Cambria Math" panose="02040503050406030204" pitchFamily="18" charset="0"/>
                            <a:ea typeface="HarmonyOS Sans SC Light" pitchFamily="2" charset="-122"/>
                          </a:rPr>
                          <m:t>5</m:t>
                        </m:r>
                      </m:sup>
                    </m:sSup>
                    <m:r>
                      <a:rPr kumimoji="1" lang="en-US" altLang="zh-CN" sz="1800" b="0" i="1" smtClean="0">
                        <a:solidFill>
                          <a:schemeClr val="tx2"/>
                        </a:solidFill>
                        <a:latin typeface="Cambria Math" panose="02040503050406030204" pitchFamily="18" charset="0"/>
                        <a:ea typeface="HarmonyOS Sans SC Light" pitchFamily="2" charset="-122"/>
                      </a:rPr>
                      <m:t>,2≤</m:t>
                    </m:r>
                    <m:r>
                      <a:rPr kumimoji="1" lang="en-US" altLang="zh-CN" sz="1800" b="0" i="1" smtClean="0">
                        <a:solidFill>
                          <a:schemeClr val="tx2"/>
                        </a:solidFill>
                        <a:latin typeface="Cambria Math" panose="02040503050406030204" pitchFamily="18" charset="0"/>
                        <a:ea typeface="HarmonyOS Sans SC Light" pitchFamily="2" charset="-122"/>
                      </a:rPr>
                      <m:t>𝐾</m:t>
                    </m:r>
                    <m:r>
                      <a:rPr kumimoji="1" lang="en-US" altLang="zh-CN" sz="1800" b="0" i="1" smtClean="0">
                        <a:solidFill>
                          <a:schemeClr val="tx2"/>
                        </a:solidFill>
                        <a:latin typeface="Cambria Math" panose="02040503050406030204" pitchFamily="18" charset="0"/>
                        <a:ea typeface="HarmonyOS Sans SC Light" pitchFamily="2" charset="-122"/>
                      </a:rPr>
                      <m:t>≤5</m:t>
                    </m:r>
                  </m:oMath>
                </a14:m>
                <a:endParaRPr kumimoji="1" lang="en-US" altLang="zh-CN" sz="1800" dirty="0">
                  <a:solidFill>
                    <a:schemeClr val="tx2"/>
                  </a:solidFill>
                  <a:latin typeface="HarmonyOS Sans SC Light" pitchFamily="2" charset="-122"/>
                  <a:ea typeface="HarmonyOS Sans SC Light" pitchFamily="2" charset="-122"/>
                </a:endParaRPr>
              </a:p>
            </p:txBody>
          </p:sp>
        </mc:Choice>
        <mc:Fallback xmlns="">
          <p:sp>
            <p:nvSpPr>
              <p:cNvPr id="13" name="标题 1">
                <a:extLst>
                  <a:ext uri="{FF2B5EF4-FFF2-40B4-BE49-F238E27FC236}">
                    <a16:creationId xmlns:a16="http://schemas.microsoft.com/office/drawing/2014/main" id="{445EA487-47F7-4CF3-9BA7-75B786BEF1B9}"/>
                  </a:ext>
                </a:extLst>
              </p:cNvPr>
              <p:cNvSpPr txBox="1">
                <a:spLocks noRot="1" noChangeAspect="1" noMove="1" noResize="1" noEditPoints="1" noAdjustHandles="1" noChangeArrowheads="1" noChangeShapeType="1" noTextEdit="1"/>
              </p:cNvSpPr>
              <p:nvPr/>
            </p:nvSpPr>
            <p:spPr>
              <a:xfrm>
                <a:off x="838200" y="2645098"/>
                <a:ext cx="10515600" cy="3320602"/>
              </a:xfrm>
              <a:prstGeom prst="rect">
                <a:avLst/>
              </a:prstGeom>
              <a:blipFill>
                <a:blip r:embed="rId5"/>
                <a:stretch>
                  <a:fillRect l="-522" t="-183" r="-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9015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I. Three Body</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题解</a:t>
            </a: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4"/>
          <a:stretch>
            <a:fillRect/>
          </a:stretch>
        </p:blipFill>
        <p:spPr>
          <a:xfrm>
            <a:off x="8681286" y="460895"/>
            <a:ext cx="3069843" cy="343430"/>
          </a:xfrm>
          <a:prstGeom prst="rect">
            <a:avLst/>
          </a:prstGeom>
        </p:spPr>
      </p:pic>
      <mc:AlternateContent xmlns:mc="http://schemas.openxmlformats.org/markup-compatibility/2006" xmlns:a14="http://schemas.microsoft.com/office/drawing/2010/main">
        <mc:Choice Requires="a14">
          <p:sp>
            <p:nvSpPr>
              <p:cNvPr id="13" name="标题 1">
                <a:extLst>
                  <a:ext uri="{FF2B5EF4-FFF2-40B4-BE49-F238E27FC236}">
                    <a16:creationId xmlns:a16="http://schemas.microsoft.com/office/drawing/2014/main" id="{445EA487-47F7-4CF3-9BA7-75B786BEF1B9}"/>
                  </a:ext>
                </a:extLst>
              </p:cNvPr>
              <p:cNvSpPr txBox="1">
                <a:spLocks/>
              </p:cNvSpPr>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lnSpc>
                    <a:spcPct val="120000"/>
                  </a:lnSpc>
                  <a:defRPr/>
                </a:pPr>
                <a:r>
                  <a:rPr kumimoji="1" lang="zh-CN" altLang="en-US" sz="1800" dirty="0">
                    <a:solidFill>
                      <a:schemeClr val="tx2"/>
                    </a:solidFill>
                    <a:latin typeface="HarmonyOS Sans SC Light" pitchFamily="2" charset="-122"/>
                    <a:ea typeface="HarmonyOS Sans SC Light" pitchFamily="2" charset="-122"/>
                  </a:rPr>
                  <a:t>考虑枚举</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𝑇</m:t>
                    </m:r>
                  </m:oMath>
                </a14:m>
                <a:r>
                  <a:rPr kumimoji="1" lang="zh-CN" altLang="en-US" sz="1800" dirty="0">
                    <a:solidFill>
                      <a:schemeClr val="tx2"/>
                    </a:solidFill>
                    <a:latin typeface="HarmonyOS Sans SC Light" pitchFamily="2" charset="-122"/>
                    <a:ea typeface="HarmonyOS Sans SC Light" pitchFamily="2" charset="-122"/>
                  </a:rPr>
                  <a:t>中等于</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𝑎</m:t>
                    </m:r>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𝑎</m:t>
                    </m:r>
                    <m:r>
                      <a:rPr kumimoji="1" lang="en-US" altLang="zh-CN" sz="1800" b="0" i="1" smtClean="0">
                        <a:solidFill>
                          <a:schemeClr val="tx2"/>
                        </a:solidFill>
                        <a:latin typeface="Cambria Math" panose="02040503050406030204" pitchFamily="18" charset="0"/>
                        <a:ea typeface="HarmonyOS Sans SC Light" pitchFamily="2" charset="-122"/>
                      </a:rPr>
                      <m:t>=1…</m:t>
                    </m:r>
                    <m:r>
                      <a:rPr kumimoji="1" lang="en-US" altLang="zh-CN" sz="1800" b="0" i="1" smtClean="0">
                        <a:solidFill>
                          <a:schemeClr val="tx2"/>
                        </a:solidFill>
                        <a:latin typeface="Cambria Math" panose="02040503050406030204" pitchFamily="18" charset="0"/>
                        <a:ea typeface="HarmonyOS Sans SC Light" pitchFamily="2" charset="-122"/>
                      </a:rPr>
                      <m:t>𝐾</m:t>
                    </m:r>
                    <m:r>
                      <a:rPr kumimoji="1" lang="en-US" altLang="zh-CN" sz="1800" b="0" i="1" smtClean="0">
                        <a:solidFill>
                          <a:schemeClr val="tx2"/>
                        </a:solidFill>
                        <a:latin typeface="Cambria Math" panose="02040503050406030204" pitchFamily="18" charset="0"/>
                        <a:ea typeface="HarmonyOS Sans SC Light" pitchFamily="2" charset="-122"/>
                      </a:rPr>
                      <m:t>)</m:t>
                    </m:r>
                  </m:oMath>
                </a14:m>
                <a:r>
                  <a:rPr kumimoji="1" lang="zh-CN" altLang="en-US" sz="1800" dirty="0">
                    <a:solidFill>
                      <a:schemeClr val="tx2"/>
                    </a:solidFill>
                    <a:latin typeface="HarmonyOS Sans SC Light" pitchFamily="2" charset="-122"/>
                    <a:ea typeface="HarmonyOS Sans SC Light" pitchFamily="2" charset="-122"/>
                  </a:rPr>
                  <a:t>的那些元素，并对每个可以放</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𝑇</m:t>
                    </m:r>
                  </m:oMath>
                </a14:m>
                <a:r>
                  <a:rPr kumimoji="1" lang="zh-CN" altLang="en-US" sz="1800" dirty="0">
                    <a:solidFill>
                      <a:schemeClr val="tx2"/>
                    </a:solidFill>
                    <a:latin typeface="HarmonyOS Sans SC Light" pitchFamily="2" charset="-122"/>
                    <a:ea typeface="HarmonyOS Sans SC Light" pitchFamily="2" charset="-122"/>
                  </a:rPr>
                  <a:t>的位置判断这些元素是否会和</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𝑆</m:t>
                    </m:r>
                  </m:oMath>
                </a14:m>
                <a:r>
                  <a:rPr kumimoji="1" lang="zh-CN" altLang="en-US" sz="1800" dirty="0">
                    <a:solidFill>
                      <a:schemeClr val="tx2"/>
                    </a:solidFill>
                    <a:latin typeface="HarmonyOS Sans SC Light" pitchFamily="2" charset="-122"/>
                    <a:ea typeface="HarmonyOS Sans SC Light" pitchFamily="2" charset="-122"/>
                  </a:rPr>
                  <a:t>中对应部分冲突。那么</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𝑇</m:t>
                    </m:r>
                  </m:oMath>
                </a14:m>
                <a:r>
                  <a:rPr kumimoji="1" lang="zh-CN" altLang="en-US" sz="1800" dirty="0">
                    <a:solidFill>
                      <a:schemeClr val="tx2"/>
                    </a:solidFill>
                    <a:latin typeface="HarmonyOS Sans SC Light" pitchFamily="2" charset="-122"/>
                    <a:ea typeface="HarmonyOS Sans SC Light" pitchFamily="2" charset="-122"/>
                  </a:rPr>
                  <a:t>在一个位置能够匹配的充要条件是对于所有</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𝑎</m:t>
                    </m:r>
                  </m:oMath>
                </a14:m>
                <a:r>
                  <a:rPr kumimoji="1" lang="zh-CN" altLang="en-US" sz="1800" dirty="0">
                    <a:solidFill>
                      <a:schemeClr val="tx2"/>
                    </a:solidFill>
                    <a:latin typeface="HarmonyOS Sans SC Light" pitchFamily="2" charset="-122"/>
                    <a:ea typeface="HarmonyOS Sans SC Light" pitchFamily="2" charset="-122"/>
                  </a:rPr>
                  <a:t>，都无冲突。这样，我们将该问题划分为了</a:t>
                </a:r>
                <a14:m>
                  <m:oMath xmlns:m="http://schemas.openxmlformats.org/officeDocument/2006/math">
                    <m:r>
                      <a:rPr kumimoji="1" lang="en-US" altLang="zh-CN" sz="1800" i="1">
                        <a:solidFill>
                          <a:schemeClr val="tx2"/>
                        </a:solidFill>
                        <a:latin typeface="Cambria Math" panose="02040503050406030204" pitchFamily="18" charset="0"/>
                        <a:ea typeface="HarmonyOS Sans SC Light" pitchFamily="2" charset="-122"/>
                      </a:rPr>
                      <m:t>𝐾</m:t>
                    </m:r>
                  </m:oMath>
                </a14:m>
                <a:r>
                  <a:rPr kumimoji="1" lang="zh-CN" altLang="en-US" sz="1800" dirty="0">
                    <a:solidFill>
                      <a:schemeClr val="tx2"/>
                    </a:solidFill>
                    <a:latin typeface="HarmonyOS Sans SC Light" pitchFamily="2" charset="-122"/>
                    <a:ea typeface="HarmonyOS Sans SC Light" pitchFamily="2" charset="-122"/>
                  </a:rPr>
                  <a:t>个子问题。</a:t>
                </a:r>
                <a:endParaRPr kumimoji="1" lang="en-US" altLang="zh-CN" sz="1800" dirty="0">
                  <a:solidFill>
                    <a:schemeClr val="tx2"/>
                  </a:solidFill>
                  <a:latin typeface="HarmonyOS Sans SC Light" pitchFamily="2" charset="-122"/>
                  <a:ea typeface="HarmonyOS Sans SC Light" pitchFamily="2" charset="-122"/>
                </a:endParaRPr>
              </a:p>
              <a:p>
                <a:pPr lvl="0">
                  <a:lnSpc>
                    <a:spcPct val="120000"/>
                  </a:lnSpc>
                  <a:defRPr/>
                </a:pP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dirty="0">
                    <a:solidFill>
                      <a:schemeClr val="tx2"/>
                    </a:solidFill>
                    <a:latin typeface="HarmonyOS Sans SC Light" pitchFamily="2" charset="-122"/>
                    <a:ea typeface="HarmonyOS Sans SC Light" pitchFamily="2" charset="-122"/>
                  </a:rPr>
                  <a:t>考虑将</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𝑆</m:t>
                    </m:r>
                  </m:oMath>
                </a14:m>
                <a:r>
                  <a:rPr kumimoji="1" lang="zh-CN" altLang="en-US" sz="1800" dirty="0">
                    <a:solidFill>
                      <a:schemeClr val="tx2"/>
                    </a:solidFill>
                    <a:latin typeface="HarmonyOS Sans SC Light" pitchFamily="2" charset="-122"/>
                    <a:ea typeface="HarmonyOS Sans SC Light" pitchFamily="2" charset="-122"/>
                  </a:rPr>
                  <a:t>中小于</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𝑎</m:t>
                    </m:r>
                  </m:oMath>
                </a14:m>
                <a:r>
                  <a:rPr kumimoji="1" lang="zh-CN" altLang="en-US" sz="1800" dirty="0">
                    <a:solidFill>
                      <a:schemeClr val="tx2"/>
                    </a:solidFill>
                    <a:latin typeface="HarmonyOS Sans SC Light" pitchFamily="2" charset="-122"/>
                    <a:ea typeface="HarmonyOS Sans SC Light" pitchFamily="2" charset="-122"/>
                  </a:rPr>
                  <a:t>的元素置为</a:t>
                </a:r>
                <a:r>
                  <a:rPr kumimoji="1" lang="en-US" altLang="zh-CN" sz="1800" dirty="0">
                    <a:solidFill>
                      <a:schemeClr val="tx2"/>
                    </a:solidFill>
                    <a:latin typeface="HarmonyOS Sans SC Light" pitchFamily="2" charset="-122"/>
                    <a:ea typeface="HarmonyOS Sans SC Light" pitchFamily="2" charset="-122"/>
                  </a:rPr>
                  <a:t>1</a:t>
                </a:r>
                <a:r>
                  <a:rPr kumimoji="1" lang="zh-CN" altLang="en-US" sz="1800" dirty="0">
                    <a:solidFill>
                      <a:schemeClr val="tx2"/>
                    </a:solidFill>
                    <a:latin typeface="HarmonyOS Sans SC Light" pitchFamily="2" charset="-122"/>
                    <a:ea typeface="HarmonyOS Sans SC Light" pitchFamily="2" charset="-122"/>
                  </a:rPr>
                  <a:t>，其他置为</a:t>
                </a:r>
                <a:r>
                  <a:rPr kumimoji="1" lang="en-US" altLang="zh-CN" sz="1800" dirty="0">
                    <a:solidFill>
                      <a:schemeClr val="tx2"/>
                    </a:solidFill>
                    <a:latin typeface="HarmonyOS Sans SC Light" pitchFamily="2" charset="-122"/>
                    <a:ea typeface="HarmonyOS Sans SC Light" pitchFamily="2" charset="-122"/>
                  </a:rPr>
                  <a:t>0</a:t>
                </a:r>
                <a:r>
                  <a:rPr kumimoji="1" lang="zh-CN" altLang="en-US" sz="1800" dirty="0">
                    <a:solidFill>
                      <a:schemeClr val="tx2"/>
                    </a:solidFill>
                    <a:latin typeface="HarmonyOS Sans SC Light" pitchFamily="2" charset="-122"/>
                    <a:ea typeface="HarmonyOS Sans SC Light" pitchFamily="2" charset="-122"/>
                  </a:rPr>
                  <a:t>；</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𝑇</m:t>
                    </m:r>
                    <m:r>
                      <a:rPr kumimoji="1" lang="zh-CN" altLang="en-US" sz="1800" i="1">
                        <a:solidFill>
                          <a:schemeClr val="tx2"/>
                        </a:solidFill>
                        <a:latin typeface="Cambria Math" panose="02040503050406030204" pitchFamily="18" charset="0"/>
                        <a:ea typeface="HarmonyOS Sans SC Light" pitchFamily="2" charset="-122"/>
                      </a:rPr>
                      <m:t>中</m:t>
                    </m:r>
                  </m:oMath>
                </a14:m>
                <a:r>
                  <a:rPr kumimoji="1" lang="zh-CN" altLang="en-US" sz="1800" dirty="0">
                    <a:solidFill>
                      <a:schemeClr val="tx2"/>
                    </a:solidFill>
                    <a:latin typeface="HarmonyOS Sans SC Light" pitchFamily="2" charset="-122"/>
                    <a:ea typeface="HarmonyOS Sans SC Light" pitchFamily="2" charset="-122"/>
                  </a:rPr>
                  <a:t>为</a:t>
                </a:r>
                <a14:m>
                  <m:oMath xmlns:m="http://schemas.openxmlformats.org/officeDocument/2006/math">
                    <m:r>
                      <a:rPr kumimoji="1" lang="en-US" altLang="zh-CN" sz="1800" b="0" i="1" dirty="0" smtClean="0">
                        <a:solidFill>
                          <a:schemeClr val="tx2"/>
                        </a:solidFill>
                        <a:latin typeface="Cambria Math" panose="02040503050406030204" pitchFamily="18" charset="0"/>
                        <a:ea typeface="HarmonyOS Sans SC Light" pitchFamily="2" charset="-122"/>
                      </a:rPr>
                      <m:t>𝑎</m:t>
                    </m:r>
                  </m:oMath>
                </a14:m>
                <a:r>
                  <a:rPr kumimoji="1" lang="zh-CN" altLang="en-US" sz="1800" dirty="0">
                    <a:solidFill>
                      <a:schemeClr val="tx2"/>
                    </a:solidFill>
                    <a:latin typeface="HarmonyOS Sans SC Light" pitchFamily="2" charset="-122"/>
                    <a:ea typeface="HarmonyOS Sans SC Light" pitchFamily="2" charset="-122"/>
                  </a:rPr>
                  <a:t>的元素置为</a:t>
                </a:r>
                <a:r>
                  <a:rPr kumimoji="1" lang="en-US" altLang="zh-CN" sz="1800" dirty="0">
                    <a:solidFill>
                      <a:schemeClr val="tx2"/>
                    </a:solidFill>
                    <a:latin typeface="HarmonyOS Sans SC Light" pitchFamily="2" charset="-122"/>
                    <a:ea typeface="HarmonyOS Sans SC Light" pitchFamily="2" charset="-122"/>
                  </a:rPr>
                  <a:t>1</a:t>
                </a:r>
                <a:r>
                  <a:rPr kumimoji="1" lang="zh-CN" altLang="en-US" sz="1800" dirty="0">
                    <a:solidFill>
                      <a:schemeClr val="tx2"/>
                    </a:solidFill>
                    <a:latin typeface="HarmonyOS Sans SC Light" pitchFamily="2" charset="-122"/>
                    <a:ea typeface="HarmonyOS Sans SC Light" pitchFamily="2" charset="-122"/>
                  </a:rPr>
                  <a:t>，其他置为</a:t>
                </a:r>
                <a:r>
                  <a:rPr kumimoji="1" lang="en-US" altLang="zh-CN" sz="1800" dirty="0">
                    <a:solidFill>
                      <a:schemeClr val="tx2"/>
                    </a:solidFill>
                    <a:latin typeface="HarmonyOS Sans SC Light" pitchFamily="2" charset="-122"/>
                    <a:ea typeface="HarmonyOS Sans SC Light" pitchFamily="2" charset="-122"/>
                  </a:rPr>
                  <a:t>0</a:t>
                </a:r>
                <a:r>
                  <a:rPr kumimoji="1" lang="zh-CN" altLang="en-US" sz="1800" dirty="0">
                    <a:solidFill>
                      <a:schemeClr val="tx2"/>
                    </a:solidFill>
                    <a:latin typeface="HarmonyOS Sans SC Light" pitchFamily="2" charset="-122"/>
                    <a:ea typeface="HarmonyOS Sans SC Light" pitchFamily="2" charset="-122"/>
                  </a:rPr>
                  <a:t>。则一个位置冲突等价于对应位点乘</a:t>
                </a:r>
                <a:r>
                  <a:rPr kumimoji="1" lang="en-US" altLang="zh-CN" sz="1800" dirty="0">
                    <a:solidFill>
                      <a:schemeClr val="tx2"/>
                    </a:solidFill>
                    <a:latin typeface="HarmonyOS Sans SC Light" pitchFamily="2" charset="-122"/>
                    <a:ea typeface="HarmonyOS Sans SC Light" pitchFamily="2" charset="-122"/>
                  </a:rPr>
                  <a:t>(</a:t>
                </a:r>
                <a:r>
                  <a:rPr kumimoji="1" lang="zh-CN" altLang="en-US" sz="1800" dirty="0">
                    <a:solidFill>
                      <a:schemeClr val="tx2"/>
                    </a:solidFill>
                    <a:latin typeface="HarmonyOS Sans SC Light" pitchFamily="2" charset="-122"/>
                    <a:ea typeface="HarmonyOS Sans SC Light" pitchFamily="2" charset="-122"/>
                  </a:rPr>
                  <a:t>与</a:t>
                </a:r>
                <a:r>
                  <a:rPr kumimoji="1" lang="en-US" altLang="zh-CN" sz="1800" dirty="0">
                    <a:solidFill>
                      <a:schemeClr val="tx2"/>
                    </a:solidFill>
                    <a:latin typeface="HarmonyOS Sans SC Light" pitchFamily="2" charset="-122"/>
                    <a:ea typeface="HarmonyOS Sans SC Light" pitchFamily="2" charset="-122"/>
                  </a:rPr>
                  <a:t>)</a:t>
                </a:r>
                <a:r>
                  <a:rPr kumimoji="1" lang="zh-CN" altLang="en-US" sz="1800" dirty="0">
                    <a:solidFill>
                      <a:schemeClr val="tx2"/>
                    </a:solidFill>
                    <a:latin typeface="HarmonyOS Sans SC Light" pitchFamily="2" charset="-122"/>
                    <a:ea typeface="HarmonyOS Sans SC Light" pitchFamily="2" charset="-122"/>
                  </a:rPr>
                  <a:t>，结果不为</a:t>
                </a:r>
                <a:r>
                  <a:rPr kumimoji="1" lang="en-US" altLang="zh-CN" sz="1800" dirty="0">
                    <a:solidFill>
                      <a:schemeClr val="tx2"/>
                    </a:solidFill>
                    <a:latin typeface="HarmonyOS Sans SC Light" pitchFamily="2" charset="-122"/>
                    <a:ea typeface="HarmonyOS Sans SC Light" pitchFamily="2" charset="-122"/>
                  </a:rPr>
                  <a:t>0</a:t>
                </a:r>
                <a:r>
                  <a:rPr kumimoji="1" lang="zh-CN" altLang="en-US" sz="1800" dirty="0">
                    <a:solidFill>
                      <a:schemeClr val="tx2"/>
                    </a:solidFill>
                    <a:latin typeface="HarmonyOS Sans SC Light" pitchFamily="2" charset="-122"/>
                    <a:ea typeface="HarmonyOS Sans SC Light" pitchFamily="2" charset="-122"/>
                  </a:rPr>
                  <a:t>。类似于通配符匹配问题，使用</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𝐾</m:t>
                    </m:r>
                  </m:oMath>
                </a14:m>
                <a:r>
                  <a:rPr kumimoji="1" lang="zh-CN" altLang="en-US" sz="1800" dirty="0">
                    <a:solidFill>
                      <a:schemeClr val="tx2"/>
                    </a:solidFill>
                    <a:latin typeface="HarmonyOS Sans SC Light" pitchFamily="2" charset="-122"/>
                    <a:ea typeface="HarmonyOS Sans SC Light" pitchFamily="2" charset="-122"/>
                  </a:rPr>
                  <a:t>维</a:t>
                </a:r>
                <a:r>
                  <a:rPr kumimoji="1" lang="en-US" altLang="zh-CN" sz="1800" dirty="0">
                    <a:solidFill>
                      <a:schemeClr val="tx2"/>
                    </a:solidFill>
                    <a:latin typeface="HarmonyOS Sans SC Light" pitchFamily="2" charset="-122"/>
                    <a:ea typeface="HarmonyOS Sans SC Light" pitchFamily="2" charset="-122"/>
                  </a:rPr>
                  <a:t>FFT</a:t>
                </a:r>
                <a:r>
                  <a:rPr kumimoji="1" lang="zh-CN" altLang="en-US" sz="1800" dirty="0">
                    <a:solidFill>
                      <a:schemeClr val="tx2"/>
                    </a:solidFill>
                    <a:latin typeface="HarmonyOS Sans SC Light" pitchFamily="2" charset="-122"/>
                    <a:ea typeface="HarmonyOS Sans SC Light" pitchFamily="2" charset="-122"/>
                  </a:rPr>
                  <a:t>或者</a:t>
                </a:r>
                <a:r>
                  <a:rPr kumimoji="1" lang="en-US" altLang="zh-CN" sz="1800" dirty="0" err="1">
                    <a:solidFill>
                      <a:schemeClr val="tx2"/>
                    </a:solidFill>
                    <a:latin typeface="HarmonyOS Sans SC Light" pitchFamily="2" charset="-122"/>
                    <a:ea typeface="HarmonyOS Sans SC Light" pitchFamily="2" charset="-122"/>
                  </a:rPr>
                  <a:t>bitset</a:t>
                </a:r>
                <a:r>
                  <a:rPr kumimoji="1" lang="zh-CN" altLang="en-US" sz="1800" dirty="0">
                    <a:solidFill>
                      <a:schemeClr val="tx2"/>
                    </a:solidFill>
                    <a:latin typeface="HarmonyOS Sans SC Light" pitchFamily="2" charset="-122"/>
                    <a:ea typeface="HarmonyOS Sans SC Light" pitchFamily="2" charset="-122"/>
                  </a:rPr>
                  <a:t>可以求解，但是复杂度无法通过本题。</a:t>
                </a:r>
                <a:endParaRPr kumimoji="1" lang="en-US" altLang="zh-CN" sz="1800" dirty="0">
                  <a:solidFill>
                    <a:schemeClr val="tx2"/>
                  </a:solidFill>
                  <a:latin typeface="HarmonyOS Sans SC Light" pitchFamily="2" charset="-122"/>
                  <a:ea typeface="HarmonyOS Sans SC Light" pitchFamily="2" charset="-122"/>
                </a:endParaRPr>
              </a:p>
            </p:txBody>
          </p:sp>
        </mc:Choice>
        <mc:Fallback xmlns="">
          <p:sp>
            <p:nvSpPr>
              <p:cNvPr id="13" name="标题 1">
                <a:extLst>
                  <a:ext uri="{FF2B5EF4-FFF2-40B4-BE49-F238E27FC236}">
                    <a16:creationId xmlns:a16="http://schemas.microsoft.com/office/drawing/2014/main" id="{445EA487-47F7-4CF3-9BA7-75B786BEF1B9}"/>
                  </a:ext>
                </a:extLst>
              </p:cNvPr>
              <p:cNvSpPr txBox="1">
                <a:spLocks noRot="1" noChangeAspect="1" noMove="1" noResize="1" noEditPoints="1" noAdjustHandles="1" noChangeArrowheads="1" noChangeShapeType="1" noTextEdit="1"/>
              </p:cNvSpPr>
              <p:nvPr/>
            </p:nvSpPr>
            <p:spPr>
              <a:xfrm>
                <a:off x="838200" y="2645098"/>
                <a:ext cx="10515600" cy="3320602"/>
              </a:xfrm>
              <a:prstGeom prst="rect">
                <a:avLst/>
              </a:prstGeom>
              <a:blipFill>
                <a:blip r:embed="rId5"/>
                <a:stretch>
                  <a:fillRect l="-522" t="-1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795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2"/>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3"/>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zh-CN" altLang="en-US" dirty="0"/>
              <a:t>Problem A. Task Computing</a:t>
            </a: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sz="2800" dirty="0">
                    <a:solidFill>
                      <a:schemeClr val="tx2"/>
                    </a:solidFill>
                  </a:rPr>
                  <a:t>从</a:t>
                </a:r>
                <a:r>
                  <a:rPr kumimoji="1" lang="en-US" altLang="zh-CN" sz="2800" dirty="0">
                    <a:solidFill>
                      <a:schemeClr val="tx2"/>
                    </a:solidFill>
                  </a:rPr>
                  <a:t>n</a:t>
                </a:r>
                <a:r>
                  <a:rPr kumimoji="1" lang="zh-CN" altLang="en-US" sz="2800" dirty="0">
                    <a:solidFill>
                      <a:schemeClr val="tx2"/>
                    </a:solidFill>
                  </a:rPr>
                  <a:t>个任务中选</a:t>
                </a:r>
                <a:r>
                  <a:rPr kumimoji="1" lang="en-US" altLang="zh-CN" sz="2800" dirty="0">
                    <a:solidFill>
                      <a:schemeClr val="tx2"/>
                    </a:solidFill>
                  </a:rPr>
                  <a:t>m</a:t>
                </a:r>
                <a:r>
                  <a:rPr kumimoji="1" lang="zh-CN" altLang="en-US" sz="2800" dirty="0">
                    <a:solidFill>
                      <a:schemeClr val="tx2"/>
                    </a:solidFill>
                  </a:rPr>
                  <a:t>个</a:t>
                </a:r>
                <a:r>
                  <a:rPr kumimoji="1" lang="en-US" altLang="zh-CN" sz="2800" dirty="0">
                    <a:solidFill>
                      <a:schemeClr val="tx2"/>
                    </a:solidFill>
                  </a:rPr>
                  <a:t>(</a:t>
                </a:r>
                <a14:m>
                  <m:oMath xmlns:m="http://schemas.openxmlformats.org/officeDocument/2006/math">
                    <m:sSub>
                      <m:sSubPr>
                        <m:ctrlPr>
                          <a:rPr kumimoji="1" lang="en-US" altLang="zh-CN" sz="2800" i="1" dirty="0">
                            <a:solidFill>
                              <a:schemeClr val="tx2"/>
                            </a:solidFill>
                            <a:latin typeface="Cambria Math" panose="02040503050406030204" pitchFamily="18" charset="0"/>
                            <a:cs typeface="Cambria Math" panose="02040503050406030204" charset="0"/>
                          </a:rPr>
                        </m:ctrlPr>
                      </m:sSubPr>
                      <m:e>
                        <m:sSub>
                          <m:sSubPr>
                            <m:ctrlPr>
                              <a:rPr kumimoji="1" lang="en-US" altLang="zh-CN" sz="2800" i="1" dirty="0">
                                <a:solidFill>
                                  <a:schemeClr val="tx2"/>
                                </a:solidFill>
                                <a:latin typeface="Cambria Math" panose="02040503050406030204" pitchFamily="18" charset="0"/>
                                <a:cs typeface="Cambria Math" panose="02040503050406030204" charset="0"/>
                              </a:rPr>
                            </m:ctrlPr>
                          </m:sSubPr>
                          <m:e>
                            <m:r>
                              <a:rPr kumimoji="1" lang="en-US" altLang="zh-CN" sz="2800" i="1" dirty="0">
                                <a:solidFill>
                                  <a:schemeClr val="tx2"/>
                                </a:solidFill>
                                <a:latin typeface="Cambria Math" panose="02040503050406030204" charset="0"/>
                                <a:cs typeface="Cambria Math" panose="02040503050406030204" charset="0"/>
                              </a:rPr>
                              <m:t>𝑎</m:t>
                            </m:r>
                          </m:e>
                          <m:sub>
                            <m:r>
                              <a:rPr kumimoji="1" lang="en-US" altLang="zh-CN" sz="2800" i="1" dirty="0">
                                <a:solidFill>
                                  <a:schemeClr val="tx2"/>
                                </a:solidFill>
                                <a:latin typeface="Cambria Math" panose="02040503050406030204" charset="0"/>
                                <a:cs typeface="Cambria Math" panose="02040503050406030204" charset="0"/>
                              </a:rPr>
                              <m:t>1</m:t>
                            </m:r>
                          </m:sub>
                        </m:sSub>
                        <m:r>
                          <a:rPr kumimoji="1" lang="en-US" altLang="zh-CN" sz="2800" i="1" dirty="0">
                            <a:solidFill>
                              <a:schemeClr val="tx2"/>
                            </a:solidFill>
                            <a:latin typeface="Cambria Math" panose="02040503050406030204" charset="0"/>
                            <a:cs typeface="Cambria Math" panose="02040503050406030204" charset="0"/>
                          </a:rPr>
                          <m:t>,</m:t>
                        </m:r>
                        <m:sSub>
                          <m:sSubPr>
                            <m:ctrlPr>
                              <a:rPr kumimoji="1" lang="en-US" altLang="zh-CN" sz="2800" i="1" dirty="0">
                                <a:solidFill>
                                  <a:schemeClr val="tx2"/>
                                </a:solidFill>
                                <a:latin typeface="Cambria Math" panose="02040503050406030204" pitchFamily="18" charset="0"/>
                                <a:cs typeface="Cambria Math" panose="02040503050406030204" charset="0"/>
                              </a:rPr>
                            </m:ctrlPr>
                          </m:sSubPr>
                          <m:e>
                            <m:r>
                              <a:rPr kumimoji="1" lang="en-US" altLang="zh-CN" sz="2800" i="1" dirty="0">
                                <a:solidFill>
                                  <a:schemeClr val="tx2"/>
                                </a:solidFill>
                                <a:latin typeface="Cambria Math" panose="02040503050406030204" charset="0"/>
                                <a:cs typeface="Cambria Math" panose="02040503050406030204" charset="0"/>
                              </a:rPr>
                              <m:t>𝑎</m:t>
                            </m:r>
                          </m:e>
                          <m:sub>
                            <m:r>
                              <a:rPr kumimoji="1" lang="en-US" altLang="zh-CN" sz="2800" i="1" dirty="0">
                                <a:solidFill>
                                  <a:schemeClr val="tx2"/>
                                </a:solidFill>
                                <a:latin typeface="Cambria Math" panose="02040503050406030204" charset="0"/>
                                <a:cs typeface="Cambria Math" panose="02040503050406030204" charset="0"/>
                              </a:rPr>
                              <m:t>2</m:t>
                            </m:r>
                          </m:sub>
                        </m:sSub>
                        <m:r>
                          <a:rPr kumimoji="1" lang="en-US" altLang="zh-CN" sz="2800" i="1" dirty="0">
                            <a:solidFill>
                              <a:schemeClr val="tx2"/>
                            </a:solidFill>
                            <a:latin typeface="Cambria Math" panose="02040503050406030204" charset="0"/>
                            <a:cs typeface="Cambria Math" panose="02040503050406030204" charset="0"/>
                          </a:rPr>
                          <m:t>,......,</m:t>
                        </m:r>
                        <m:r>
                          <a:rPr kumimoji="1" lang="en-US" altLang="zh-CN" sz="2800" i="1" dirty="0">
                            <a:solidFill>
                              <a:schemeClr val="tx2"/>
                            </a:solidFill>
                            <a:latin typeface="Cambria Math" panose="02040503050406030204" charset="0"/>
                            <a:cs typeface="Cambria Math" panose="02040503050406030204" charset="0"/>
                          </a:rPr>
                          <m:t>𝑎</m:t>
                        </m:r>
                      </m:e>
                      <m:sub>
                        <m:r>
                          <a:rPr kumimoji="1" lang="en-US" altLang="zh-CN" sz="2800" i="1" dirty="0">
                            <a:solidFill>
                              <a:schemeClr val="tx2"/>
                            </a:solidFill>
                            <a:latin typeface="Cambria Math" panose="02040503050406030204" charset="0"/>
                            <a:cs typeface="Cambria Math" panose="02040503050406030204" charset="0"/>
                          </a:rPr>
                          <m:t>𝑚</m:t>
                        </m:r>
                      </m:sub>
                    </m:sSub>
                  </m:oMath>
                </a14:m>
                <a:r>
                  <a:rPr kumimoji="1" lang="en-US" altLang="zh-CN" sz="2800" dirty="0">
                    <a:solidFill>
                      <a:schemeClr val="tx2"/>
                    </a:solidFill>
                  </a:rPr>
                  <a:t>)</a:t>
                </a:r>
                <a:r>
                  <a:rPr kumimoji="1" lang="zh-CN" altLang="en-US" sz="2800" dirty="0">
                    <a:solidFill>
                      <a:schemeClr val="tx2"/>
                    </a:solidFill>
                  </a:rPr>
                  <a:t>出来并任意排序，收益是</a:t>
                </a:r>
                <a14:m>
                  <m:oMath xmlns:m="http://schemas.openxmlformats.org/officeDocument/2006/math">
                    <m:nary>
                      <m:naryPr>
                        <m:chr m:val="∑"/>
                        <m:limLoc m:val="undOvr"/>
                        <m:ctrlPr>
                          <a:rPr kumimoji="1" lang="en-US" altLang="zh-CN" sz="2800" i="1" spc="0" dirty="0">
                            <a:solidFill>
                              <a:schemeClr val="tx2"/>
                            </a:solidFill>
                            <a:latin typeface="Cambria Math" panose="02040503050406030204" pitchFamily="18" charset="0"/>
                            <a:ea typeface="HarmonyOS Sans SC Light" pitchFamily="2" charset="-122"/>
                            <a:cs typeface="Cambria Math" panose="02040503050406030204" charset="0"/>
                          </a:rPr>
                        </m:ctrlPr>
                      </m:naryPr>
                      <m:sub>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𝑖</m:t>
                        </m:r>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=1</m:t>
                        </m:r>
                      </m:sub>
                      <m:sup>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𝑚</m:t>
                        </m:r>
                      </m:sup>
                      <m:e>
                        <m:sSub>
                          <m:sSubPr>
                            <m:ctrlPr>
                              <a:rPr kumimoji="1" lang="en-US" altLang="zh-CN" sz="2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𝑤</m:t>
                            </m:r>
                          </m:e>
                          <m:sub>
                            <m:sSub>
                              <m:sSubPr>
                                <m:ctrlPr>
                                  <a:rPr kumimoji="1" lang="en-US" altLang="zh-CN" sz="2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𝑖</m:t>
                                </m:r>
                              </m:sub>
                            </m:sSub>
                          </m:sub>
                        </m:sSub>
                        <m:nary>
                          <m:naryPr>
                            <m:chr m:val="∏"/>
                            <m:limLoc m:val="undOvr"/>
                            <m:ctrlPr>
                              <a:rPr kumimoji="1" lang="en-US" altLang="zh-CN" sz="2800" i="1" spc="0" dirty="0">
                                <a:solidFill>
                                  <a:schemeClr val="tx2"/>
                                </a:solidFill>
                                <a:latin typeface="Cambria Math" panose="02040503050406030204" pitchFamily="18" charset="0"/>
                                <a:ea typeface="HarmonyOS Sans SC Light" pitchFamily="2" charset="-122"/>
                                <a:cs typeface="Cambria Math" panose="02040503050406030204" charset="0"/>
                              </a:rPr>
                            </m:ctrlPr>
                          </m:naryPr>
                          <m:sub>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𝑗</m:t>
                            </m:r>
                          </m:sub>
                          <m:sup>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𝑖</m:t>
                            </m:r>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−1</m:t>
                            </m:r>
                          </m:sup>
                          <m:e>
                            <m:sSub>
                              <m:sSubPr>
                                <m:ctrlPr>
                                  <a:rPr kumimoji="1" lang="en-US" altLang="zh-CN" sz="2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𝑝</m:t>
                                </m:r>
                              </m:e>
                              <m:sub>
                                <m:sSub>
                                  <m:sSubPr>
                                    <m:ctrlPr>
                                      <a:rPr kumimoji="1" lang="en-US" altLang="zh-CN" sz="2800" i="1" spc="0"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2800" i="1" spc="0" dirty="0">
                                        <a:solidFill>
                                          <a:schemeClr val="tx2"/>
                                        </a:solidFill>
                                        <a:latin typeface="Cambria Math" panose="02040503050406030204" charset="0"/>
                                        <a:ea typeface="HarmonyOS Sans SC Light" pitchFamily="2" charset="-122"/>
                                        <a:cs typeface="Cambria Math" panose="02040503050406030204" charset="0"/>
                                      </a:rPr>
                                      <m:t>𝑗</m:t>
                                    </m:r>
                                  </m:sub>
                                </m:sSub>
                              </m:sub>
                            </m:sSub>
                          </m:e>
                        </m:nary>
                      </m:e>
                    </m:nary>
                  </m:oMath>
                </a14:m>
                <a:r>
                  <a:rPr kumimoji="1" lang="en-US" altLang="zh-CN" sz="2800" dirty="0">
                    <a:solidFill>
                      <a:schemeClr val="tx2"/>
                    </a:solidFill>
                  </a:rPr>
                  <a:t>,</a:t>
                </a:r>
                <a:r>
                  <a:rPr kumimoji="1" lang="zh-CN" altLang="en-US" sz="2800" dirty="0">
                    <a:solidFill>
                      <a:schemeClr val="tx2"/>
                    </a:solidFill>
                  </a:rPr>
                  <a:t>求最大收益</a:t>
                </a:r>
              </a:p>
            </p:txBody>
          </p:sp>
        </mc:Choice>
        <mc:Fallback xmlns="">
          <p:sp>
            <p:nvSpPr>
              <p:cNvPr id="10" name="标题 1"/>
              <p:cNvSpPr txBox="1">
                <a:spLocks noRot="1" noChangeAspect="1" noMove="1" noResize="1" noEditPoints="1" noAdjustHandles="1" noChangeArrowheads="1" noChangeShapeType="1" noTextEdit="1"/>
              </p:cNvSpPr>
              <p:nvPr/>
            </p:nvSpPr>
            <p:spPr>
              <a:xfrm>
                <a:off x="838200" y="1538977"/>
                <a:ext cx="10515600" cy="701502"/>
              </a:xfrm>
              <a:prstGeom prst="rect">
                <a:avLst/>
              </a:prstGeom>
              <a:blipFill>
                <a:blip r:embed="rId4"/>
                <a:stretch>
                  <a:fillRect l="-1217" t="-14655" b="-508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标题 1"/>
              <p:cNvSpPr txBox="1"/>
              <p:nvPr/>
            </p:nvSpPr>
            <p:spPr>
              <a:xfrm>
                <a:off x="838200" y="3155950"/>
                <a:ext cx="10515600" cy="3171190"/>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lnSpc>
                    <a:spcPct val="120000"/>
                  </a:lnSpc>
                  <a:defRPr/>
                </a:pPr>
                <a:r>
                  <a:rPr kumimoji="1" lang="zh-CN" altLang="en-US" sz="1800" dirty="0">
                    <a:solidFill>
                      <a:schemeClr val="tx2"/>
                    </a:solidFill>
                    <a:latin typeface="HarmonyOS Sans SC Light" pitchFamily="2" charset="-122"/>
                    <a:ea typeface="HarmonyOS Sans SC Light" pitchFamily="2" charset="-122"/>
                  </a:rPr>
                  <a:t>因为</a:t>
                </a:r>
                <a14:m>
                  <m:oMath xmlns:m="http://schemas.openxmlformats.org/officeDocument/2006/math">
                    <m:nary>
                      <m:naryPr>
                        <m:chr m:val="∏"/>
                        <m:limLoc m:val="undOvr"/>
                        <m:ctrlPr>
                          <a:rPr kumimoji="1" lang="en-US" altLang="zh-CN" sz="1800" i="1" dirty="0">
                            <a:solidFill>
                              <a:schemeClr val="tx2"/>
                            </a:solidFill>
                            <a:latin typeface="Cambria Math" panose="02040503050406030204" pitchFamily="18" charset="0"/>
                            <a:ea typeface="HarmonyOS Sans SC Light" pitchFamily="2" charset="-122"/>
                            <a:cs typeface="Cambria Math" panose="02040503050406030204" charset="0"/>
                          </a:rPr>
                        </m:ctrlPr>
                      </m:naryPr>
                      <m:sub>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𝑗</m:t>
                        </m:r>
                      </m:sub>
                      <m:sup>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𝑥</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−1</m:t>
                        </m:r>
                      </m:sup>
                      <m:e>
                        <m:sSub>
                          <m:sSubPr>
                            <m:ctrlPr>
                              <a:rPr kumimoji="1" lang="en-US" altLang="zh-CN"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𝑝</m:t>
                            </m:r>
                          </m:e>
                          <m:sub>
                            <m:sSub>
                              <m:sSubPr>
                                <m:ctrlPr>
                                  <a:rPr kumimoji="1" lang="en-US" altLang="zh-CN"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𝑗</m:t>
                                </m:r>
                              </m:sub>
                            </m:sSub>
                          </m:sub>
                        </m:sSub>
                      </m:e>
                    </m:nary>
                  </m:oMath>
                </a14:m>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在此时不变，</a:t>
                </a:r>
                <a14:m>
                  <m:oMath xmlns:m="http://schemas.openxmlformats.org/officeDocument/2006/math">
                    <m:sSub>
                      <m:sSub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𝑅</m:t>
                        </m:r>
                      </m:e>
                      <m:sub>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𝑥</m:t>
                        </m:r>
                      </m:sub>
                    </m:sSub>
                    <m:sSub>
                      <m:sSub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𝑅</m:t>
                        </m:r>
                      </m:e>
                      <m:sub>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𝑦</m:t>
                        </m:r>
                      </m:sub>
                    </m:sSub>
                  </m:oMath>
                </a14:m>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是否</a:t>
                </a:r>
                <a14:m>
                  <m:oMath xmlns:m="http://schemas.openxmlformats.org/officeDocument/2006/math">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m:t>
                    </m:r>
                  </m:oMath>
                </a14:m>
                <a:r>
                  <a:rPr kumimoji="1" lang="en-US" altLang="zh-CN" sz="1800" dirty="0">
                    <a:solidFill>
                      <a:schemeClr val="tx2"/>
                    </a:solidFill>
                    <a:latin typeface="Cambria Math" panose="02040503050406030204" charset="0"/>
                    <a:ea typeface="HarmonyOS Sans SC Light" pitchFamily="2" charset="-122"/>
                    <a:cs typeface="Cambria Math" panose="02040503050406030204" charset="0"/>
                  </a:rPr>
                  <a:t>0</a:t>
                </a:r>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只跟</a:t>
                </a:r>
                <a14:m>
                  <m:oMath xmlns:m="http://schemas.openxmlformats.org/officeDocument/2006/math">
                    <m:sSub>
                      <m:sSub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𝑥</m:t>
                        </m:r>
                      </m:sub>
                    </m:sSub>
                  </m:oMath>
                </a14:m>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和</a:t>
                </a:r>
                <a14:m>
                  <m:oMath xmlns:m="http://schemas.openxmlformats.org/officeDocument/2006/math">
                    <m:sSub>
                      <m:sSub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𝑎</m:t>
                        </m:r>
                      </m:e>
                      <m:sub>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𝑦</m:t>
                        </m:r>
                      </m:sub>
                    </m:sSub>
                  </m:oMath>
                </a14:m>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有关系，可以证明这个式子是满足偏序关系的，所以把所有任务排序，最优解一定是选一个排序后的子序列，并且顺序不变</a:t>
                </a:r>
              </a:p>
              <a:p>
                <a:pPr lvl="0">
                  <a:lnSpc>
                    <a:spcPct val="120000"/>
                  </a:lnSpc>
                  <a:defRPr/>
                </a:pPr>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用</a:t>
                </a:r>
                <a14:m>
                  <m:oMath xmlns:m="http://schemas.openxmlformats.org/officeDocument/2006/math">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𝑑𝑝</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𝑖</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 </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𝑗</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m:t>
                    </m:r>
                  </m:oMath>
                </a14:m>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表示从后往前考虑了</a:t>
                </a:r>
                <a:r>
                  <a:rPr kumimoji="1" lang="en-US" altLang="zh-CN" sz="1800" dirty="0">
                    <a:solidFill>
                      <a:schemeClr val="tx2"/>
                    </a:solidFill>
                    <a:latin typeface="Cambria Math" panose="02040503050406030204" charset="0"/>
                    <a:ea typeface="HarmonyOS Sans SC Light" pitchFamily="2" charset="-122"/>
                    <a:cs typeface="Cambria Math" panose="02040503050406030204" charset="0"/>
                  </a:rPr>
                  <a:t>i</a:t>
                </a:r>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个任务，选择了</a:t>
                </a:r>
                <a:r>
                  <a:rPr kumimoji="1" lang="en-US" altLang="zh-CN" sz="1800" dirty="0">
                    <a:solidFill>
                      <a:schemeClr val="tx2"/>
                    </a:solidFill>
                    <a:latin typeface="Cambria Math" panose="02040503050406030204" charset="0"/>
                    <a:ea typeface="HarmonyOS Sans SC Light" pitchFamily="2" charset="-122"/>
                    <a:cs typeface="Cambria Math" panose="02040503050406030204" charset="0"/>
                  </a:rPr>
                  <a:t>j</a:t>
                </a:r>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个任务的最优收益，初始值</a:t>
                </a:r>
                <a14:m>
                  <m:oMath xmlns:m="http://schemas.openxmlformats.org/officeDocument/2006/math">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𝑑𝑝</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𝑚</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+1,0)=0</m:t>
                    </m:r>
                  </m:oMath>
                </a14:m>
                <a:endParaRPr kumimoji="1" lang="en-US" altLang="zh-CN" sz="1800" i="1" dirty="0">
                  <a:solidFill>
                    <a:schemeClr val="tx2"/>
                  </a:solidFill>
                  <a:latin typeface="Cambria Math" panose="02040503050406030204" charset="0"/>
                  <a:ea typeface="HarmonyOS Sans SC Light" pitchFamily="2" charset="-122"/>
                  <a:cs typeface="Cambria Math" panose="02040503050406030204" charset="0"/>
                </a:endParaRPr>
              </a:p>
              <a:p>
                <a:pPr lvl="0">
                  <a:lnSpc>
                    <a:spcPct val="120000"/>
                  </a:lnSpc>
                  <a:defRPr/>
                </a:pPr>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转移方程</a:t>
                </a:r>
                <a14:m>
                  <m:oMath xmlns:m="http://schemas.openxmlformats.org/officeDocument/2006/math">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𝑑𝑝</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𝑖</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 </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𝑗</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𝑚𝑎𝑥</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𝑑𝑝</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𝑖</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 + 1, </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𝑗</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 </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𝑑𝑝</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𝑖</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 + 1,</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𝑗</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 −1)×</m:t>
                    </m:r>
                    <m:sSub>
                      <m:sSubPr>
                        <m:ctrlPr>
                          <a:rPr kumimoji="1" lang="en-US" altLang="zh-CN"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𝑝</m:t>
                        </m:r>
                      </m:e>
                      <m:sub>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𝑖</m:t>
                        </m:r>
                      </m:sub>
                    </m:sSub>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m:t>
                    </m:r>
                    <m:sSub>
                      <m:sSubPr>
                        <m:ctrlPr>
                          <a:rPr kumimoji="1" lang="en-US" altLang="zh-CN"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𝑤</m:t>
                        </m:r>
                      </m:e>
                      <m:sub>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𝑖</m:t>
                        </m:r>
                      </m:sub>
                    </m:sSub>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m:t>
                    </m:r>
                  </m:oMath>
                </a14:m>
                <a:endParaRPr kumimoji="1" lang="en-US" altLang="zh-CN" sz="1800" i="1" dirty="0">
                  <a:solidFill>
                    <a:schemeClr val="tx2"/>
                  </a:solidFill>
                  <a:latin typeface="Cambria Math" panose="02040503050406030204" charset="0"/>
                  <a:ea typeface="HarmonyOS Sans SC Light" pitchFamily="2" charset="-122"/>
                  <a:cs typeface="Cambria Math" panose="02040503050406030204" charset="0"/>
                </a:endParaRPr>
              </a:p>
              <a:p>
                <a:pPr lvl="0">
                  <a:lnSpc>
                    <a:spcPct val="120000"/>
                  </a:lnSpc>
                  <a:defRPr/>
                </a:pPr>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最后</a:t>
                </a:r>
                <a14:m>
                  <m:oMath xmlns:m="http://schemas.openxmlformats.org/officeDocument/2006/math">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𝑑𝑝</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(1, </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𝑚</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m:t>
                    </m:r>
                  </m:oMath>
                </a14:m>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就是答案，复杂度</a:t>
                </a:r>
                <a14:m>
                  <m:oMath xmlns:m="http://schemas.openxmlformats.org/officeDocument/2006/math">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𝑂</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𝑛</m:t>
                    </m:r>
                    <m:func>
                      <m:funcPr>
                        <m:ctrlPr>
                          <a:rPr kumimoji="1" lang="en-US" altLang="zh-CN" sz="1800" b="0" i="1" dirty="0" smtClean="0">
                            <a:solidFill>
                              <a:schemeClr val="tx2"/>
                            </a:solidFill>
                            <a:latin typeface="Cambria Math" panose="02040503050406030204" pitchFamily="18" charset="0"/>
                            <a:ea typeface="HarmonyOS Sans SC Light" pitchFamily="2" charset="-122"/>
                            <a:cs typeface="Cambria Math" panose="02040503050406030204" charset="0"/>
                          </a:rPr>
                        </m:ctrlPr>
                      </m:funcPr>
                      <m:fName>
                        <m:r>
                          <m:rPr>
                            <m:sty m:val="p"/>
                          </m:rPr>
                          <a:rPr kumimoji="1" lang="en-US" altLang="zh-CN" sz="1800" i="0" dirty="0">
                            <a:solidFill>
                              <a:schemeClr val="tx2"/>
                            </a:solidFill>
                            <a:latin typeface="Cambria Math" panose="02040503050406030204" charset="0"/>
                            <a:ea typeface="HarmonyOS Sans SC Light" pitchFamily="2" charset="-122"/>
                            <a:cs typeface="Cambria Math" panose="02040503050406030204" charset="0"/>
                          </a:rPr>
                          <m:t>log</m:t>
                        </m:r>
                      </m:fName>
                      <m:e>
                        <m:r>
                          <a:rPr kumimoji="1" lang="en-US" altLang="zh-CN" sz="1800" b="0" i="1" dirty="0" smtClean="0">
                            <a:solidFill>
                              <a:schemeClr val="tx2"/>
                            </a:solidFill>
                            <a:latin typeface="Cambria Math" panose="02040503050406030204" pitchFamily="18" charset="0"/>
                            <a:ea typeface="HarmonyOS Sans SC Light" pitchFamily="2" charset="-122"/>
                            <a:cs typeface="Cambria Math" panose="02040503050406030204" charset="0"/>
                          </a:rPr>
                          <m:t>𝑛</m:t>
                        </m:r>
                      </m:e>
                    </m:func>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𝑛𝑚</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m:t>
                    </m:r>
                  </m:oMath>
                </a14:m>
                <a:endParaRPr kumimoji="1" lang="zh-CN" altLang="en-US" sz="1800" dirty="0">
                  <a:solidFill>
                    <a:schemeClr val="tx2"/>
                  </a:solidFill>
                  <a:latin typeface="Cambria Math" panose="02040503050406030204" charset="0"/>
                  <a:ea typeface="HarmonyOS Sans SC Light" pitchFamily="2" charset="-122"/>
                  <a:cs typeface="Cambria Math" panose="02040503050406030204" charset="0"/>
                </a:endParaRPr>
              </a:p>
            </p:txBody>
          </p:sp>
        </mc:Choice>
        <mc:Fallback xmlns="">
          <p:sp>
            <p:nvSpPr>
              <p:cNvPr id="11" name="标题 1"/>
              <p:cNvSpPr txBox="1">
                <a:spLocks noRot="1" noChangeAspect="1" noMove="1" noResize="1" noEditPoints="1" noAdjustHandles="1" noChangeArrowheads="1" noChangeShapeType="1" noTextEdit="1"/>
              </p:cNvSpPr>
              <p:nvPr/>
            </p:nvSpPr>
            <p:spPr>
              <a:xfrm>
                <a:off x="838200" y="3155950"/>
                <a:ext cx="10515600" cy="3171190"/>
              </a:xfrm>
              <a:prstGeom prst="rect">
                <a:avLst/>
              </a:prstGeom>
              <a:blipFill>
                <a:blip r:embed="rId5"/>
                <a:stretch>
                  <a:fillRect l="-522" t="-11346"/>
                </a:stretch>
              </a:blipFill>
            </p:spPr>
            <p:txBody>
              <a:bodyPr/>
              <a:lstStyle/>
              <a:p>
                <a:r>
                  <a:rPr lang="zh-CN" altLang="en-US">
                    <a:noFill/>
                  </a:rPr>
                  <a:t> </a:t>
                </a:r>
              </a:p>
            </p:txBody>
          </p:sp>
        </mc:Fallback>
      </mc:AlternateContent>
      <p:pic>
        <p:nvPicPr>
          <p:cNvPr id="12" name="图片 11"/>
          <p:cNvPicPr>
            <a:picLocks noChangeAspect="1"/>
          </p:cNvPicPr>
          <p:nvPr/>
        </p:nvPicPr>
        <p:blipFill>
          <a:blip r:embed="rId6"/>
          <a:stretch>
            <a:fillRect/>
          </a:stretch>
        </p:blipFill>
        <p:spPr>
          <a:xfrm>
            <a:off x="8681286" y="460895"/>
            <a:ext cx="3069843" cy="343430"/>
          </a:xfrm>
          <a:prstGeom prst="rect">
            <a:avLst/>
          </a:prstGeom>
        </p:spPr>
      </p:pic>
    </p:spTree>
    <p:extLst>
      <p:ext uri="{BB962C8B-B14F-4D97-AF65-F5344CB8AC3E}">
        <p14:creationId xmlns:p14="http://schemas.microsoft.com/office/powerpoint/2010/main" val="1478157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I. Three Body</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题解</a:t>
            </a: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4"/>
          <a:stretch>
            <a:fillRect/>
          </a:stretch>
        </p:blipFill>
        <p:spPr>
          <a:xfrm>
            <a:off x="8681286" y="460895"/>
            <a:ext cx="3069843" cy="343430"/>
          </a:xfrm>
          <a:prstGeom prst="rect">
            <a:avLst/>
          </a:prstGeom>
        </p:spPr>
      </p:pic>
      <mc:AlternateContent xmlns:mc="http://schemas.openxmlformats.org/markup-compatibility/2006" xmlns:a14="http://schemas.microsoft.com/office/drawing/2010/main">
        <mc:Choice Requires="a14">
          <p:sp>
            <p:nvSpPr>
              <p:cNvPr id="13" name="标题 1">
                <a:extLst>
                  <a:ext uri="{FF2B5EF4-FFF2-40B4-BE49-F238E27FC236}">
                    <a16:creationId xmlns:a16="http://schemas.microsoft.com/office/drawing/2014/main" id="{445EA487-47F7-4CF3-9BA7-75B786BEF1B9}"/>
                  </a:ext>
                </a:extLst>
              </p:cNvPr>
              <p:cNvSpPr txBox="1">
                <a:spLocks/>
              </p:cNvSpPr>
              <p:nvPr/>
            </p:nvSpPr>
            <p:spPr>
              <a:xfrm>
                <a:off x="838200" y="2000098"/>
                <a:ext cx="10515600" cy="48579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lnSpc>
                    <a:spcPct val="120000"/>
                  </a:lnSpc>
                  <a:defRPr/>
                </a:pPr>
                <a:r>
                  <a:rPr kumimoji="1" lang="zh-CN" altLang="en-US" sz="1800" dirty="0">
                    <a:solidFill>
                      <a:schemeClr val="tx2"/>
                    </a:solidFill>
                    <a:latin typeface="HarmonyOS Sans SC Light" pitchFamily="2" charset="-122"/>
                    <a:ea typeface="HarmonyOS Sans SC Light" pitchFamily="2" charset="-122"/>
                  </a:rPr>
                  <a:t>思考后发现，我们可以直接将两个</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𝐾</m:t>
                    </m:r>
                    <m:r>
                      <a:rPr kumimoji="1" lang="zh-CN" altLang="en-US" sz="1800" i="1">
                        <a:solidFill>
                          <a:schemeClr val="tx2"/>
                        </a:solidFill>
                        <a:latin typeface="Cambria Math" panose="02040503050406030204" pitchFamily="18" charset="0"/>
                        <a:ea typeface="HarmonyOS Sans SC Light" pitchFamily="2" charset="-122"/>
                      </a:rPr>
                      <m:t>维</m:t>
                    </m:r>
                  </m:oMath>
                </a14:m>
                <a:r>
                  <a:rPr kumimoji="1" lang="zh-CN" altLang="en-US" sz="1800" dirty="0">
                    <a:solidFill>
                      <a:schemeClr val="tx2"/>
                    </a:solidFill>
                    <a:latin typeface="HarmonyOS Sans SC Light" pitchFamily="2" charset="-122"/>
                    <a:ea typeface="HarmonyOS Sans SC Light" pitchFamily="2" charset="-122"/>
                  </a:rPr>
                  <a:t>串拉成一维，然后做一遍一维</a:t>
                </a:r>
                <a:r>
                  <a:rPr kumimoji="1" lang="en-US" altLang="zh-CN" sz="1800" dirty="0">
                    <a:solidFill>
                      <a:schemeClr val="tx2"/>
                    </a:solidFill>
                    <a:latin typeface="HarmonyOS Sans SC Light" pitchFamily="2" charset="-122"/>
                    <a:ea typeface="HarmonyOS Sans SC Light" pitchFamily="2" charset="-122"/>
                  </a:rPr>
                  <a:t>FFT</a:t>
                </a:r>
                <a:r>
                  <a:rPr kumimoji="1" lang="zh-CN" altLang="en-US" sz="1800" dirty="0">
                    <a:solidFill>
                      <a:schemeClr val="tx2"/>
                    </a:solidFill>
                    <a:latin typeface="HarmonyOS Sans SC Light" pitchFamily="2" charset="-122"/>
                    <a:ea typeface="HarmonyOS Sans SC Light" pitchFamily="2" charset="-122"/>
                  </a:rPr>
                  <a:t>即可</a:t>
                </a:r>
                <a:endParaRPr kumimoji="1" lang="en-US" altLang="zh-CN" sz="1800" dirty="0">
                  <a:solidFill>
                    <a:schemeClr val="tx2"/>
                  </a:solidFill>
                  <a:latin typeface="HarmonyOS Sans SC Light" pitchFamily="2" charset="-122"/>
                  <a:ea typeface="HarmonyOS Sans SC Light" pitchFamily="2" charset="-122"/>
                </a:endParaRPr>
              </a:p>
              <a:p>
                <a:pPr lvl="0">
                  <a:lnSpc>
                    <a:spcPct val="120000"/>
                  </a:lnSpc>
                  <a:defRPr/>
                </a:pPr>
                <a:r>
                  <a:rPr kumimoji="1" lang="zh-CN" altLang="en-US" sz="1800" dirty="0">
                    <a:solidFill>
                      <a:schemeClr val="tx2"/>
                    </a:solidFill>
                    <a:latin typeface="HarmonyOS Sans SC Light" pitchFamily="2" charset="-122"/>
                    <a:ea typeface="HarmonyOS Sans SC Light" pitchFamily="2" charset="-122"/>
                  </a:rPr>
                  <a:t>复杂度</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𝑂</m:t>
                    </m:r>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𝑘</m:t>
                    </m:r>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𝑛</m:t>
                    </m:r>
                    <m:r>
                      <m:rPr>
                        <m:sty m:val="p"/>
                      </m:rPr>
                      <a:rPr kumimoji="1" lang="en-US" altLang="zh-CN" sz="1800" b="0" i="0" smtClean="0">
                        <a:solidFill>
                          <a:schemeClr val="tx2"/>
                        </a:solidFill>
                        <a:latin typeface="Cambria Math" panose="02040503050406030204" pitchFamily="18" charset="0"/>
                        <a:ea typeface="HarmonyOS Sans SC Light" pitchFamily="2" charset="-122"/>
                      </a:rPr>
                      <m:t>log</m:t>
                    </m:r>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𝑛</m:t>
                    </m:r>
                    <m:r>
                      <a:rPr kumimoji="1" lang="en-US" altLang="zh-CN" sz="1800" b="0" i="1" smtClean="0">
                        <a:solidFill>
                          <a:schemeClr val="tx2"/>
                        </a:solidFill>
                        <a:latin typeface="Cambria Math" panose="02040503050406030204" pitchFamily="18" charset="0"/>
                        <a:ea typeface="HarmonyOS Sans SC Light" pitchFamily="2" charset="-122"/>
                      </a:rPr>
                      <m:t>))</m:t>
                    </m:r>
                  </m:oMath>
                </a14:m>
                <a:endParaRPr kumimoji="1" lang="en-US" altLang="zh-CN" sz="1800" dirty="0">
                  <a:solidFill>
                    <a:schemeClr val="tx2"/>
                  </a:solidFill>
                  <a:latin typeface="HarmonyOS Sans SC Light" pitchFamily="2" charset="-122"/>
                  <a:ea typeface="HarmonyOS Sans SC Light" pitchFamily="2" charset="-122"/>
                </a:endParaRPr>
              </a:p>
              <a:p>
                <a:pPr lvl="0">
                  <a:lnSpc>
                    <a:spcPct val="120000"/>
                  </a:lnSpc>
                  <a:defRPr/>
                </a:pPr>
                <a:r>
                  <a:rPr kumimoji="1" lang="zh-CN" altLang="en-US" sz="1800" dirty="0">
                    <a:solidFill>
                      <a:schemeClr val="tx2"/>
                    </a:solidFill>
                    <a:latin typeface="HarmonyOS Sans SC Light" pitchFamily="2" charset="-122"/>
                    <a:ea typeface="HarmonyOS Sans SC Light" pitchFamily="2" charset="-122"/>
                  </a:rPr>
                  <a:t>例如当</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𝐾</m:t>
                    </m:r>
                    <m:r>
                      <a:rPr kumimoji="1" lang="en-US" altLang="zh-CN" sz="1800" b="0" i="1" smtClean="0">
                        <a:solidFill>
                          <a:schemeClr val="tx2"/>
                        </a:solidFill>
                        <a:latin typeface="Cambria Math" panose="02040503050406030204" pitchFamily="18" charset="0"/>
                        <a:ea typeface="HarmonyOS Sans SC Light" pitchFamily="2" charset="-122"/>
                      </a:rPr>
                      <m:t>=2</m:t>
                    </m:r>
                  </m:oMath>
                </a14:m>
                <a:r>
                  <a:rPr kumimoji="1" lang="zh-CN" altLang="en-US" sz="1800" dirty="0">
                    <a:solidFill>
                      <a:schemeClr val="tx2"/>
                    </a:solidFill>
                    <a:latin typeface="HarmonyOS Sans SC Light" pitchFamily="2" charset="-122"/>
                    <a:ea typeface="HarmonyOS Sans SC Light" pitchFamily="2" charset="-122"/>
                  </a:rPr>
                  <a:t>，构造如下映射：</a:t>
                </a:r>
                <a:br>
                  <a:rPr kumimoji="1" lang="en-US" altLang="zh-CN" sz="1800" dirty="0">
                    <a:solidFill>
                      <a:schemeClr val="tx2"/>
                    </a:solidFill>
                    <a:latin typeface="HarmonyOS Sans SC Light" pitchFamily="2" charset="-122"/>
                    <a:ea typeface="HarmonyOS Sans SC Light" pitchFamily="2" charset="-122"/>
                  </a:rPr>
                </a:br>
                <a14:m>
                  <m:oMathPara xmlns:m="http://schemas.openxmlformats.org/officeDocument/2006/math">
                    <m:oMathParaPr>
                      <m:jc m:val="centerGroup"/>
                    </m:oMathParaPr>
                    <m:oMath xmlns:m="http://schemas.openxmlformats.org/officeDocument/2006/math">
                      <m:sSub>
                        <m:sSubPr>
                          <m:ctrlPr>
                            <a:rPr kumimoji="1" lang="en-US" altLang="zh-CN" sz="1800" i="1">
                              <a:solidFill>
                                <a:schemeClr val="tx2"/>
                              </a:solidFill>
                              <a:latin typeface="Cambria Math" panose="02040503050406030204" pitchFamily="18" charset="0"/>
                              <a:ea typeface="HarmonyOS Sans SC Light" pitchFamily="2" charset="-122"/>
                            </a:rPr>
                          </m:ctrlPr>
                        </m:sSubPr>
                        <m:e>
                          <m:r>
                            <a:rPr kumimoji="1" lang="en-US" altLang="zh-CN" sz="1800" i="1">
                              <a:solidFill>
                                <a:schemeClr val="tx2"/>
                              </a:solidFill>
                              <a:latin typeface="Cambria Math" panose="02040503050406030204" pitchFamily="18" charset="0"/>
                              <a:ea typeface="HarmonyOS Sans SC Light" pitchFamily="2" charset="-122"/>
                            </a:rPr>
                            <m:t>𝑆</m:t>
                          </m:r>
                        </m:e>
                        <m:sub>
                          <m:r>
                            <a:rPr kumimoji="1" lang="en-US" altLang="zh-CN" sz="1800" i="1">
                              <a:solidFill>
                                <a:schemeClr val="tx2"/>
                              </a:solidFill>
                              <a:latin typeface="Cambria Math" panose="02040503050406030204" pitchFamily="18" charset="0"/>
                              <a:ea typeface="HarmonyOS Sans SC Light" pitchFamily="2" charset="-122"/>
                            </a:rPr>
                            <m:t>0</m:t>
                          </m:r>
                        </m:sub>
                      </m:sSub>
                      <m:d>
                        <m:dPr>
                          <m:begChr m:val="["/>
                          <m:endChr m:val="]"/>
                          <m:ctrlPr>
                            <a:rPr kumimoji="1" lang="en-US" altLang="zh-CN" sz="1800" i="1">
                              <a:solidFill>
                                <a:schemeClr val="tx2"/>
                              </a:solidFill>
                              <a:latin typeface="Cambria Math" panose="02040503050406030204" pitchFamily="18" charset="0"/>
                              <a:ea typeface="HarmonyOS Sans SC Light" pitchFamily="2" charset="-122"/>
                            </a:rPr>
                          </m:ctrlPr>
                        </m:dPr>
                        <m:e>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m:rPr>
                                  <m:sty m:val="p"/>
                                </m:rPr>
                                <a:rPr kumimoji="1" lang="en-US" altLang="zh-CN" sz="1800" i="1" smtClean="0">
                                  <a:solidFill>
                                    <a:schemeClr val="tx2"/>
                                  </a:solidFill>
                                  <a:latin typeface="Cambria Math" panose="02040503050406030204" pitchFamily="18" charset="0"/>
                                  <a:ea typeface="HarmonyOS Sans SC Light" pitchFamily="2" charset="-122"/>
                                </a:rPr>
                                <m:t>n</m:t>
                              </m:r>
                            </m:e>
                            <m:sub>
                              <m:r>
                                <a:rPr kumimoji="1" lang="en-US" altLang="zh-CN" sz="1800" b="0" i="1" smtClean="0">
                                  <a:solidFill>
                                    <a:schemeClr val="tx2"/>
                                  </a:solidFill>
                                  <a:latin typeface="Cambria Math" panose="02040503050406030204" pitchFamily="18" charset="0"/>
                                  <a:ea typeface="HarmonyOS Sans SC Light" pitchFamily="2" charset="-122"/>
                                </a:rPr>
                                <m:t>2</m:t>
                              </m:r>
                            </m:sub>
                          </m:sSub>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1</m:t>
                              </m:r>
                            </m:sub>
                          </m:sSub>
                          <m:r>
                            <a:rPr kumimoji="1" lang="en-US" altLang="zh-CN" sz="1800" b="0" i="1" smtClean="0">
                              <a:solidFill>
                                <a:schemeClr val="tx2"/>
                              </a:solidFill>
                              <a:latin typeface="Cambria Math" panose="02040503050406030204" pitchFamily="18" charset="0"/>
                              <a:ea typeface="HarmonyOS Sans SC Light" pitchFamily="2" charset="-122"/>
                            </a:rPr>
                            <m:t>+</m:t>
                          </m:r>
                          <m:sSub>
                            <m:sSubPr>
                              <m:ctrlPr>
                                <a:rPr kumimoji="1" lang="en-US" altLang="zh-CN" sz="1800" i="1">
                                  <a:solidFill>
                                    <a:schemeClr val="tx2"/>
                                  </a:solidFill>
                                  <a:latin typeface="Cambria Math" panose="02040503050406030204" pitchFamily="18" charset="0"/>
                                  <a:ea typeface="HarmonyOS Sans SC Light" pitchFamily="2" charset="-122"/>
                                </a:rPr>
                              </m:ctrlPr>
                            </m:sSubPr>
                            <m:e>
                              <m:r>
                                <a:rPr kumimoji="1" lang="en-US" altLang="zh-CN" sz="1800" i="1">
                                  <a:solidFill>
                                    <a:schemeClr val="tx2"/>
                                  </a:solidFill>
                                  <a:latin typeface="Cambria Math" panose="02040503050406030204" pitchFamily="18" charset="0"/>
                                  <a:ea typeface="HarmonyOS Sans SC Light" pitchFamily="2" charset="-122"/>
                                </a:rPr>
                                <m:t>𝑥</m:t>
                              </m:r>
                            </m:e>
                            <m:sub>
                              <m:r>
                                <a:rPr kumimoji="1" lang="en-US" altLang="zh-CN" sz="1800" i="1">
                                  <a:solidFill>
                                    <a:schemeClr val="tx2"/>
                                  </a:solidFill>
                                  <a:latin typeface="Cambria Math" panose="02040503050406030204" pitchFamily="18" charset="0"/>
                                  <a:ea typeface="HarmonyOS Sans SC Light" pitchFamily="2" charset="-122"/>
                                </a:rPr>
                                <m:t>2</m:t>
                              </m:r>
                            </m:sub>
                          </m:sSub>
                        </m:e>
                      </m:d>
                      <m:r>
                        <a:rPr kumimoji="1" lang="en-US" altLang="zh-CN" sz="1800" i="1">
                          <a:solidFill>
                            <a:schemeClr val="tx2"/>
                          </a:solidFill>
                          <a:latin typeface="Cambria Math" panose="02040503050406030204" pitchFamily="18" charset="0"/>
                          <a:ea typeface="HarmonyOS Sans SC Light" pitchFamily="2" charset="-122"/>
                        </a:rPr>
                        <m:t>=</m:t>
                      </m:r>
                      <m:r>
                        <a:rPr kumimoji="1" lang="en-US" altLang="zh-CN" sz="1800" i="1">
                          <a:solidFill>
                            <a:schemeClr val="tx2"/>
                          </a:solidFill>
                          <a:latin typeface="Cambria Math" panose="02040503050406030204" pitchFamily="18" charset="0"/>
                          <a:ea typeface="HarmonyOS Sans SC Light" pitchFamily="2" charset="-122"/>
                        </a:rPr>
                        <m:t>𝑆</m:t>
                      </m:r>
                      <m:d>
                        <m:dPr>
                          <m:ctrlPr>
                            <a:rPr kumimoji="1" lang="en-US" altLang="zh-CN" sz="1800" i="1">
                              <a:solidFill>
                                <a:schemeClr val="tx2"/>
                              </a:solidFill>
                              <a:latin typeface="Cambria Math" panose="02040503050406030204" pitchFamily="18" charset="0"/>
                              <a:ea typeface="HarmonyOS Sans SC Light" pitchFamily="2" charset="-122"/>
                            </a:rPr>
                          </m:ctrlPr>
                        </m:dPr>
                        <m:e>
                          <m:sSub>
                            <m:sSubPr>
                              <m:ctrlPr>
                                <a:rPr kumimoji="1" lang="en-US" altLang="zh-CN" sz="1800" i="1">
                                  <a:solidFill>
                                    <a:schemeClr val="tx2"/>
                                  </a:solidFill>
                                  <a:latin typeface="Cambria Math" panose="02040503050406030204" pitchFamily="18" charset="0"/>
                                  <a:ea typeface="HarmonyOS Sans SC Light" pitchFamily="2" charset="-122"/>
                                </a:rPr>
                              </m:ctrlPr>
                            </m:sSubPr>
                            <m:e>
                              <m:r>
                                <a:rPr kumimoji="1" lang="en-US" altLang="zh-CN" sz="1800" i="1">
                                  <a:solidFill>
                                    <a:schemeClr val="tx2"/>
                                  </a:solidFill>
                                  <a:latin typeface="Cambria Math" panose="02040503050406030204" pitchFamily="18" charset="0"/>
                                  <a:ea typeface="HarmonyOS Sans SC Light" pitchFamily="2" charset="-122"/>
                                </a:rPr>
                                <m:t>𝑥</m:t>
                              </m:r>
                            </m:e>
                            <m:sub>
                              <m:r>
                                <a:rPr kumimoji="1" lang="en-US" altLang="zh-CN" sz="1800" i="1">
                                  <a:solidFill>
                                    <a:schemeClr val="tx2"/>
                                  </a:solidFill>
                                  <a:latin typeface="Cambria Math" panose="02040503050406030204" pitchFamily="18" charset="0"/>
                                  <a:ea typeface="HarmonyOS Sans SC Light" pitchFamily="2" charset="-122"/>
                                </a:rPr>
                                <m:t>1</m:t>
                              </m:r>
                            </m:sub>
                          </m:sSub>
                          <m:r>
                            <a:rPr kumimoji="1" lang="en-US" altLang="zh-CN" sz="1800" i="1">
                              <a:solidFill>
                                <a:schemeClr val="tx2"/>
                              </a:solidFill>
                              <a:latin typeface="Cambria Math" panose="02040503050406030204" pitchFamily="18" charset="0"/>
                              <a:ea typeface="HarmonyOS Sans SC Light" pitchFamily="2" charset="-122"/>
                            </a:rPr>
                            <m: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2</m:t>
                              </m:r>
                            </m:sub>
                          </m:sSub>
                        </m:e>
                      </m:d>
                      <m:r>
                        <a:rPr kumimoji="1" lang="en-US" altLang="zh-CN" sz="1800" i="1">
                          <a:solidFill>
                            <a:schemeClr val="tx2"/>
                          </a:solidFill>
                          <a:latin typeface="Cambria Math" panose="02040503050406030204" pitchFamily="18" charset="0"/>
                          <a:ea typeface="HarmonyOS Sans SC Light" pitchFamily="2" charset="-122"/>
                        </a:rPr>
                        <m:t>,0≤</m:t>
                      </m:r>
                      <m:sSub>
                        <m:sSubPr>
                          <m:ctrlPr>
                            <a:rPr kumimoji="1" lang="en-US" altLang="zh-CN" sz="1800" i="1">
                              <a:solidFill>
                                <a:schemeClr val="tx2"/>
                              </a:solidFill>
                              <a:latin typeface="Cambria Math" panose="02040503050406030204" pitchFamily="18" charset="0"/>
                              <a:ea typeface="HarmonyOS Sans SC Light" pitchFamily="2" charset="-122"/>
                            </a:rPr>
                          </m:ctrlPr>
                        </m:sSubPr>
                        <m:e>
                          <m:r>
                            <a:rPr kumimoji="1" lang="en-US" altLang="zh-CN" sz="1800" i="1">
                              <a:solidFill>
                                <a:schemeClr val="tx2"/>
                              </a:solidFill>
                              <a:latin typeface="Cambria Math" panose="02040503050406030204" pitchFamily="18" charset="0"/>
                              <a:ea typeface="HarmonyOS Sans SC Light" pitchFamily="2" charset="-122"/>
                            </a:rPr>
                            <m:t>𝑥</m:t>
                          </m:r>
                        </m:e>
                        <m:sub>
                          <m:r>
                            <a:rPr kumimoji="1" lang="en-US" altLang="zh-CN" sz="1800" i="1">
                              <a:solidFill>
                                <a:schemeClr val="tx2"/>
                              </a:solidFill>
                              <a:latin typeface="Cambria Math" panose="02040503050406030204" pitchFamily="18" charset="0"/>
                              <a:ea typeface="HarmonyOS Sans SC Light" pitchFamily="2" charset="-122"/>
                            </a:rPr>
                            <m:t>𝑖</m:t>
                          </m:r>
                        </m:sub>
                      </m:sSub>
                      <m:r>
                        <a:rPr kumimoji="1" lang="en-US" altLang="zh-CN" sz="1800" i="1">
                          <a:solidFill>
                            <a:schemeClr val="tx2"/>
                          </a:solidFill>
                          <a:latin typeface="Cambria Math" panose="02040503050406030204" pitchFamily="18" charset="0"/>
                          <a:ea typeface="HarmonyOS Sans SC Light" pitchFamily="2" charset="-122"/>
                        </a:rPr>
                        <m:t>&lt;</m:t>
                      </m:r>
                      <m:sSub>
                        <m:sSubPr>
                          <m:ctrlPr>
                            <a:rPr kumimoji="1" lang="en-US" altLang="zh-CN" sz="1800" i="1">
                              <a:solidFill>
                                <a:schemeClr val="tx2"/>
                              </a:solidFill>
                              <a:latin typeface="Cambria Math" panose="02040503050406030204" pitchFamily="18" charset="0"/>
                              <a:ea typeface="HarmonyOS Sans SC Light" pitchFamily="2" charset="-122"/>
                            </a:rPr>
                          </m:ctrlPr>
                        </m:sSubPr>
                        <m:e>
                          <m:r>
                            <a:rPr kumimoji="1" lang="en-US" altLang="zh-CN" sz="1800" i="1">
                              <a:solidFill>
                                <a:schemeClr val="tx2"/>
                              </a:solidFill>
                              <a:latin typeface="Cambria Math" panose="02040503050406030204" pitchFamily="18" charset="0"/>
                              <a:ea typeface="HarmonyOS Sans SC Light" pitchFamily="2" charset="-122"/>
                            </a:rPr>
                            <m:t>𝑛</m:t>
                          </m:r>
                        </m:e>
                        <m:sub>
                          <m:r>
                            <a:rPr kumimoji="1" lang="en-US" altLang="zh-CN" sz="1800" i="1">
                              <a:solidFill>
                                <a:schemeClr val="tx2"/>
                              </a:solidFill>
                              <a:latin typeface="Cambria Math" panose="02040503050406030204" pitchFamily="18" charset="0"/>
                              <a:ea typeface="HarmonyOS Sans SC Light" pitchFamily="2" charset="-122"/>
                            </a:rPr>
                            <m:t>𝑖</m:t>
                          </m:r>
                        </m:sub>
                      </m:sSub>
                    </m:oMath>
                  </m:oMathPara>
                </a14:m>
                <a:endParaRPr kumimoji="1" lang="en-US" altLang="zh-CN" sz="1800" dirty="0">
                  <a:solidFill>
                    <a:schemeClr val="tx2"/>
                  </a:solidFill>
                  <a:latin typeface="HarmonyOS Sans SC Light" pitchFamily="2" charset="-122"/>
                  <a:ea typeface="HarmonyOS Sans SC Light" pitchFamily="2" charset="-122"/>
                </a:endParaRPr>
              </a:p>
              <a:p>
                <a:pPr lvl="0">
                  <a:lnSpc>
                    <a:spcPct val="120000"/>
                  </a:lnSpc>
                  <a:defRPr/>
                </a:pPr>
                <a14:m>
                  <m:oMathPara xmlns:m="http://schemas.openxmlformats.org/officeDocument/2006/math">
                    <m:oMathParaPr>
                      <m:jc m:val="centerGroup"/>
                    </m:oMathParaPr>
                    <m:oMath xmlns:m="http://schemas.openxmlformats.org/officeDocument/2006/math">
                      <m:sSub>
                        <m:sSubPr>
                          <m:ctrlPr>
                            <a:rPr kumimoji="1" lang="en-US" altLang="zh-CN" sz="1800" i="1">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𝑇</m:t>
                          </m:r>
                        </m:e>
                        <m:sub>
                          <m:r>
                            <a:rPr kumimoji="1" lang="en-US" altLang="zh-CN" sz="1800" i="1">
                              <a:solidFill>
                                <a:schemeClr val="tx2"/>
                              </a:solidFill>
                              <a:latin typeface="Cambria Math" panose="02040503050406030204" pitchFamily="18" charset="0"/>
                              <a:ea typeface="HarmonyOS Sans SC Light" pitchFamily="2" charset="-122"/>
                            </a:rPr>
                            <m:t>0</m:t>
                          </m:r>
                        </m:sub>
                      </m:sSub>
                      <m:d>
                        <m:dPr>
                          <m:begChr m:val="["/>
                          <m:endChr m:val="]"/>
                          <m:ctrlPr>
                            <a:rPr kumimoji="1" lang="en-US" altLang="zh-CN" sz="1800" i="1">
                              <a:solidFill>
                                <a:schemeClr val="tx2"/>
                              </a:solidFill>
                              <a:latin typeface="Cambria Math" panose="02040503050406030204" pitchFamily="18" charset="0"/>
                              <a:ea typeface="HarmonyOS Sans SC Light" pitchFamily="2" charset="-122"/>
                            </a:rPr>
                          </m:ctrlPr>
                        </m:dPr>
                        <m:e>
                          <m:sSub>
                            <m:sSubPr>
                              <m:ctrlPr>
                                <a:rPr kumimoji="1" lang="en-US" altLang="zh-CN" sz="1800" i="1">
                                  <a:solidFill>
                                    <a:schemeClr val="tx2"/>
                                  </a:solidFill>
                                  <a:latin typeface="Cambria Math" panose="02040503050406030204" pitchFamily="18" charset="0"/>
                                  <a:ea typeface="HarmonyOS Sans SC Light" pitchFamily="2" charset="-122"/>
                                </a:rPr>
                              </m:ctrlPr>
                            </m:sSubPr>
                            <m:e>
                              <m:r>
                                <m:rPr>
                                  <m:sty m:val="p"/>
                                </m:rPr>
                                <a:rPr kumimoji="1" lang="en-US" altLang="zh-CN" sz="1800" i="1">
                                  <a:solidFill>
                                    <a:schemeClr val="tx2"/>
                                  </a:solidFill>
                                  <a:latin typeface="Cambria Math" panose="02040503050406030204" pitchFamily="18" charset="0"/>
                                  <a:ea typeface="HarmonyOS Sans SC Light" pitchFamily="2" charset="-122"/>
                                </a:rPr>
                                <m:t>n</m:t>
                              </m:r>
                            </m:e>
                            <m:sub>
                              <m:r>
                                <a:rPr kumimoji="1" lang="en-US" altLang="zh-CN" sz="1800" i="1">
                                  <a:solidFill>
                                    <a:schemeClr val="tx2"/>
                                  </a:solidFill>
                                  <a:latin typeface="Cambria Math" panose="02040503050406030204" pitchFamily="18" charset="0"/>
                                  <a:ea typeface="HarmonyOS Sans SC Light" pitchFamily="2" charset="-122"/>
                                </a:rPr>
                                <m:t>2</m:t>
                              </m:r>
                            </m:sub>
                          </m:sSub>
                          <m:sSub>
                            <m:sSubPr>
                              <m:ctrlPr>
                                <a:rPr kumimoji="1" lang="en-US" altLang="zh-CN" sz="1800" i="1">
                                  <a:solidFill>
                                    <a:schemeClr val="tx2"/>
                                  </a:solidFill>
                                  <a:latin typeface="Cambria Math" panose="02040503050406030204" pitchFamily="18" charset="0"/>
                                  <a:ea typeface="HarmonyOS Sans SC Light" pitchFamily="2" charset="-122"/>
                                </a:rPr>
                              </m:ctrlPr>
                            </m:sSubPr>
                            <m:e>
                              <m:r>
                                <a:rPr kumimoji="1" lang="en-US" altLang="zh-CN" sz="1800" i="1">
                                  <a:solidFill>
                                    <a:schemeClr val="tx2"/>
                                  </a:solidFill>
                                  <a:latin typeface="Cambria Math" panose="02040503050406030204" pitchFamily="18" charset="0"/>
                                  <a:ea typeface="HarmonyOS Sans SC Light" pitchFamily="2" charset="-122"/>
                                </a:rPr>
                                <m:t>𝑥</m:t>
                              </m:r>
                            </m:e>
                            <m:sub>
                              <m:r>
                                <a:rPr kumimoji="1" lang="en-US" altLang="zh-CN" sz="1800" i="1">
                                  <a:solidFill>
                                    <a:schemeClr val="tx2"/>
                                  </a:solidFill>
                                  <a:latin typeface="Cambria Math" panose="02040503050406030204" pitchFamily="18" charset="0"/>
                                  <a:ea typeface="HarmonyOS Sans SC Light" pitchFamily="2" charset="-122"/>
                                </a:rPr>
                                <m:t>1</m:t>
                              </m:r>
                            </m:sub>
                          </m:sSub>
                          <m:r>
                            <a:rPr kumimoji="1" lang="en-US" altLang="zh-CN" sz="1800" i="1">
                              <a:solidFill>
                                <a:schemeClr val="tx2"/>
                              </a:solidFill>
                              <a:latin typeface="Cambria Math" panose="02040503050406030204" pitchFamily="18" charset="0"/>
                              <a:ea typeface="HarmonyOS Sans SC Light" pitchFamily="2" charset="-122"/>
                            </a:rPr>
                            <m:t>+</m:t>
                          </m:r>
                          <m:sSub>
                            <m:sSubPr>
                              <m:ctrlPr>
                                <a:rPr kumimoji="1" lang="en-US" altLang="zh-CN" sz="1800" i="1">
                                  <a:solidFill>
                                    <a:schemeClr val="tx2"/>
                                  </a:solidFill>
                                  <a:latin typeface="Cambria Math" panose="02040503050406030204" pitchFamily="18" charset="0"/>
                                  <a:ea typeface="HarmonyOS Sans SC Light" pitchFamily="2" charset="-122"/>
                                </a:rPr>
                              </m:ctrlPr>
                            </m:sSubPr>
                            <m:e>
                              <m:r>
                                <a:rPr kumimoji="1" lang="en-US" altLang="zh-CN" sz="1800" i="1">
                                  <a:solidFill>
                                    <a:schemeClr val="tx2"/>
                                  </a:solidFill>
                                  <a:latin typeface="Cambria Math" panose="02040503050406030204" pitchFamily="18" charset="0"/>
                                  <a:ea typeface="HarmonyOS Sans SC Light" pitchFamily="2" charset="-122"/>
                                </a:rPr>
                                <m:t>𝑥</m:t>
                              </m:r>
                            </m:e>
                            <m:sub>
                              <m:r>
                                <a:rPr kumimoji="1" lang="en-US" altLang="zh-CN" sz="1800" i="1">
                                  <a:solidFill>
                                    <a:schemeClr val="tx2"/>
                                  </a:solidFill>
                                  <a:latin typeface="Cambria Math" panose="02040503050406030204" pitchFamily="18" charset="0"/>
                                  <a:ea typeface="HarmonyOS Sans SC Light" pitchFamily="2" charset="-122"/>
                                </a:rPr>
                                <m:t>2</m:t>
                              </m:r>
                            </m:sub>
                          </m:sSub>
                        </m:e>
                      </m:d>
                      <m:r>
                        <a:rPr kumimoji="1" lang="en-US" altLang="zh-CN" sz="1800" i="1">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𝑇</m:t>
                      </m:r>
                      <m:d>
                        <m:dPr>
                          <m:ctrlPr>
                            <a:rPr kumimoji="1" lang="en-US" altLang="zh-CN" sz="1800" i="1">
                              <a:solidFill>
                                <a:schemeClr val="tx2"/>
                              </a:solidFill>
                              <a:latin typeface="Cambria Math" panose="02040503050406030204" pitchFamily="18" charset="0"/>
                              <a:ea typeface="HarmonyOS Sans SC Light" pitchFamily="2" charset="-122"/>
                            </a:rPr>
                          </m:ctrlPr>
                        </m:dPr>
                        <m:e>
                          <m:sSub>
                            <m:sSubPr>
                              <m:ctrlPr>
                                <a:rPr kumimoji="1" lang="en-US" altLang="zh-CN" sz="1800" i="1">
                                  <a:solidFill>
                                    <a:schemeClr val="tx2"/>
                                  </a:solidFill>
                                  <a:latin typeface="Cambria Math" panose="02040503050406030204" pitchFamily="18" charset="0"/>
                                  <a:ea typeface="HarmonyOS Sans SC Light" pitchFamily="2" charset="-122"/>
                                </a:rPr>
                              </m:ctrlPr>
                            </m:sSubPr>
                            <m:e>
                              <m:r>
                                <a:rPr kumimoji="1" lang="en-US" altLang="zh-CN" sz="1800" i="1">
                                  <a:solidFill>
                                    <a:schemeClr val="tx2"/>
                                  </a:solidFill>
                                  <a:latin typeface="Cambria Math" panose="02040503050406030204" pitchFamily="18" charset="0"/>
                                  <a:ea typeface="HarmonyOS Sans SC Light" pitchFamily="2" charset="-122"/>
                                </a:rPr>
                                <m:t>𝑥</m:t>
                              </m:r>
                            </m:e>
                            <m:sub>
                              <m:r>
                                <a:rPr kumimoji="1" lang="en-US" altLang="zh-CN" sz="1800" i="1">
                                  <a:solidFill>
                                    <a:schemeClr val="tx2"/>
                                  </a:solidFill>
                                  <a:latin typeface="Cambria Math" panose="02040503050406030204" pitchFamily="18" charset="0"/>
                                  <a:ea typeface="HarmonyOS Sans SC Light" pitchFamily="2" charset="-122"/>
                                </a:rPr>
                                <m:t>1</m:t>
                              </m:r>
                            </m:sub>
                          </m:sSub>
                          <m:r>
                            <a:rPr kumimoji="1" lang="en-US" altLang="zh-CN" sz="1800" i="1">
                              <a:solidFill>
                                <a:schemeClr val="tx2"/>
                              </a:solidFill>
                              <a:latin typeface="Cambria Math" panose="02040503050406030204" pitchFamily="18" charset="0"/>
                              <a:ea typeface="HarmonyOS Sans SC Light" pitchFamily="2" charset="-122"/>
                            </a:rPr>
                            <m:t>,</m:t>
                          </m:r>
                          <m:sSub>
                            <m:sSubPr>
                              <m:ctrlPr>
                                <a:rPr kumimoji="1" lang="en-US" altLang="zh-CN" sz="1800" i="1">
                                  <a:solidFill>
                                    <a:schemeClr val="tx2"/>
                                  </a:solidFill>
                                  <a:latin typeface="Cambria Math" panose="02040503050406030204" pitchFamily="18" charset="0"/>
                                  <a:ea typeface="HarmonyOS Sans SC Light" pitchFamily="2" charset="-122"/>
                                </a:rPr>
                              </m:ctrlPr>
                            </m:sSubPr>
                            <m:e>
                              <m:r>
                                <a:rPr kumimoji="1" lang="en-US" altLang="zh-CN" sz="1800" i="1">
                                  <a:solidFill>
                                    <a:schemeClr val="tx2"/>
                                  </a:solidFill>
                                  <a:latin typeface="Cambria Math" panose="02040503050406030204" pitchFamily="18" charset="0"/>
                                  <a:ea typeface="HarmonyOS Sans SC Light" pitchFamily="2" charset="-122"/>
                                </a:rPr>
                                <m:t>𝑥</m:t>
                              </m:r>
                            </m:e>
                            <m:sub>
                              <m:r>
                                <a:rPr kumimoji="1" lang="en-US" altLang="zh-CN" sz="1800" i="1">
                                  <a:solidFill>
                                    <a:schemeClr val="tx2"/>
                                  </a:solidFill>
                                  <a:latin typeface="Cambria Math" panose="02040503050406030204" pitchFamily="18" charset="0"/>
                                  <a:ea typeface="HarmonyOS Sans SC Light" pitchFamily="2" charset="-122"/>
                                </a:rPr>
                                <m:t>2</m:t>
                              </m:r>
                            </m:sub>
                          </m:sSub>
                        </m:e>
                      </m:d>
                      <m:r>
                        <a:rPr kumimoji="1" lang="en-US" altLang="zh-CN" sz="1800" i="1">
                          <a:solidFill>
                            <a:schemeClr val="tx2"/>
                          </a:solidFill>
                          <a:latin typeface="Cambria Math" panose="02040503050406030204" pitchFamily="18" charset="0"/>
                          <a:ea typeface="HarmonyOS Sans SC Light" pitchFamily="2" charset="-122"/>
                        </a:rPr>
                        <m:t>,0≤</m:t>
                      </m:r>
                      <m:sSub>
                        <m:sSubPr>
                          <m:ctrlPr>
                            <a:rPr kumimoji="1" lang="en-US" altLang="zh-CN" sz="1800" i="1">
                              <a:solidFill>
                                <a:schemeClr val="tx2"/>
                              </a:solidFill>
                              <a:latin typeface="Cambria Math" panose="02040503050406030204" pitchFamily="18" charset="0"/>
                              <a:ea typeface="HarmonyOS Sans SC Light" pitchFamily="2" charset="-122"/>
                            </a:rPr>
                          </m:ctrlPr>
                        </m:sSubPr>
                        <m:e>
                          <m:r>
                            <a:rPr kumimoji="1" lang="en-US" altLang="zh-CN" sz="1800" i="1">
                              <a:solidFill>
                                <a:schemeClr val="tx2"/>
                              </a:solidFill>
                              <a:latin typeface="Cambria Math" panose="02040503050406030204" pitchFamily="18" charset="0"/>
                              <a:ea typeface="HarmonyOS Sans SC Light" pitchFamily="2" charset="-122"/>
                            </a:rPr>
                            <m:t>𝑥</m:t>
                          </m:r>
                        </m:e>
                        <m:sub>
                          <m:r>
                            <a:rPr kumimoji="1" lang="en-US" altLang="zh-CN" sz="1800" i="1">
                              <a:solidFill>
                                <a:schemeClr val="tx2"/>
                              </a:solidFill>
                              <a:latin typeface="Cambria Math" panose="02040503050406030204" pitchFamily="18" charset="0"/>
                              <a:ea typeface="HarmonyOS Sans SC Light" pitchFamily="2" charset="-122"/>
                            </a:rPr>
                            <m:t>𝑖</m:t>
                          </m:r>
                        </m:sub>
                      </m:sSub>
                      <m:r>
                        <a:rPr kumimoji="1" lang="en-US" altLang="zh-CN" sz="1800" i="1">
                          <a:solidFill>
                            <a:schemeClr val="tx2"/>
                          </a:solidFill>
                          <a:latin typeface="Cambria Math" panose="02040503050406030204" pitchFamily="18" charset="0"/>
                          <a:ea typeface="HarmonyOS Sans SC Light" pitchFamily="2" charset="-122"/>
                        </a:rPr>
                        <m:t>&lt;</m:t>
                      </m:r>
                      <m:sSub>
                        <m:sSubPr>
                          <m:ctrlPr>
                            <a:rPr kumimoji="1" lang="en-US" altLang="zh-CN" sz="1800" i="1">
                              <a:solidFill>
                                <a:schemeClr val="tx2"/>
                              </a:solidFill>
                              <a:latin typeface="Cambria Math" panose="02040503050406030204" pitchFamily="18" charset="0"/>
                              <a:ea typeface="HarmonyOS Sans SC Light" pitchFamily="2" charset="-122"/>
                            </a:rPr>
                          </m:ctrlPr>
                        </m:sSubPr>
                        <m:e>
                          <m:r>
                            <a:rPr kumimoji="1" lang="en-US" altLang="zh-CN" sz="1800" i="1">
                              <a:solidFill>
                                <a:schemeClr val="tx2"/>
                              </a:solidFill>
                              <a:latin typeface="Cambria Math" panose="02040503050406030204" pitchFamily="18" charset="0"/>
                              <a:ea typeface="HarmonyOS Sans SC Light" pitchFamily="2" charset="-122"/>
                            </a:rPr>
                            <m:t>𝑚</m:t>
                          </m:r>
                        </m:e>
                        <m:sub>
                          <m:r>
                            <a:rPr kumimoji="1" lang="en-US" altLang="zh-CN" sz="1800" i="1">
                              <a:solidFill>
                                <a:schemeClr val="tx2"/>
                              </a:solidFill>
                              <a:latin typeface="Cambria Math" panose="02040503050406030204" pitchFamily="18" charset="0"/>
                              <a:ea typeface="HarmonyOS Sans SC Light" pitchFamily="2" charset="-122"/>
                            </a:rPr>
                            <m:t>𝑖</m:t>
                          </m:r>
                        </m:sub>
                      </m:sSub>
                    </m:oMath>
                  </m:oMathPara>
                </a14:m>
                <a:endParaRPr kumimoji="1" lang="en-US" altLang="zh-CN" sz="1800" dirty="0">
                  <a:solidFill>
                    <a:schemeClr val="tx2"/>
                  </a:solidFill>
                  <a:latin typeface="HarmonyOS Sans SC Light" pitchFamily="2" charset="-122"/>
                  <a:ea typeface="HarmonyOS Sans SC Light" pitchFamily="2" charset="-122"/>
                </a:endParaRPr>
              </a:p>
              <a:p>
                <a:pPr lvl="0">
                  <a:lnSpc>
                    <a:spcPct val="120000"/>
                  </a:lnSpc>
                  <a:defRPr/>
                </a:pPr>
                <a:r>
                  <a:rPr kumimoji="1" lang="en-US" altLang="zh-CN" sz="1800" dirty="0">
                    <a:solidFill>
                      <a:schemeClr val="tx2"/>
                    </a:solidFill>
                    <a:latin typeface="HarmonyOS Sans SC Light" pitchFamily="2" charset="-122"/>
                    <a:ea typeface="HarmonyOS Sans SC Light" pitchFamily="2" charset="-122"/>
                  </a:rPr>
                  <a:t>			       </a:t>
                </a:r>
                <a:r>
                  <a:rPr kumimoji="1" lang="zh-CN" altLang="en-US" sz="1800" dirty="0">
                    <a:solidFill>
                      <a:schemeClr val="tx2"/>
                    </a:solidFill>
                    <a:latin typeface="HarmonyOS Sans SC Light" pitchFamily="2" charset="-122"/>
                    <a:ea typeface="HarmonyOS Sans SC Light" pitchFamily="2" charset="-122"/>
                  </a:rPr>
                  <a:t>并且将</a:t>
                </a:r>
                <a14:m>
                  <m:oMath xmlns:m="http://schemas.openxmlformats.org/officeDocument/2006/math">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𝑇</m:t>
                        </m:r>
                      </m:e>
                      <m:sub>
                        <m:r>
                          <a:rPr kumimoji="1" lang="en-US" altLang="zh-CN" sz="1800" b="0" i="1" smtClean="0">
                            <a:solidFill>
                              <a:schemeClr val="tx2"/>
                            </a:solidFill>
                            <a:latin typeface="Cambria Math" panose="02040503050406030204" pitchFamily="18" charset="0"/>
                            <a:ea typeface="HarmonyOS Sans SC Light" pitchFamily="2" charset="-122"/>
                          </a:rPr>
                          <m:t>0</m:t>
                        </m:r>
                      </m:sub>
                    </m:sSub>
                  </m:oMath>
                </a14:m>
                <a:r>
                  <a:rPr kumimoji="1" lang="zh-CN" altLang="en-US" sz="1800" dirty="0">
                    <a:solidFill>
                      <a:schemeClr val="tx2"/>
                    </a:solidFill>
                    <a:latin typeface="HarmonyOS Sans SC Light" pitchFamily="2" charset="-122"/>
                    <a:ea typeface="HarmonyOS Sans SC Light" pitchFamily="2" charset="-122"/>
                  </a:rPr>
                  <a:t>下标区间内的其他位置补为</a:t>
                </a:r>
                <a:r>
                  <a:rPr kumimoji="1" lang="en-US" altLang="zh-CN" sz="1800" dirty="0">
                    <a:solidFill>
                      <a:schemeClr val="tx2"/>
                    </a:solidFill>
                    <a:latin typeface="HarmonyOS Sans SC Light" pitchFamily="2" charset="-122"/>
                    <a:ea typeface="HarmonyOS Sans SC Light" pitchFamily="2" charset="-122"/>
                  </a:rPr>
                  <a:t>0</a:t>
                </a:r>
              </a:p>
              <a:p>
                <a:pPr lvl="0">
                  <a:lnSpc>
                    <a:spcPct val="120000"/>
                  </a:lnSpc>
                  <a:defRPr/>
                </a:pPr>
                <a:endParaRPr kumimoji="1" lang="en-US" altLang="zh-CN" sz="1800" dirty="0">
                  <a:solidFill>
                    <a:schemeClr val="tx2"/>
                  </a:solidFill>
                  <a:latin typeface="HarmonyOS Sans SC Light" pitchFamily="2" charset="-122"/>
                  <a:ea typeface="HarmonyOS Sans SC Light" pitchFamily="2" charset="-122"/>
                </a:endParaRPr>
              </a:p>
              <a:p>
                <a:pPr lvl="0">
                  <a:lnSpc>
                    <a:spcPct val="120000"/>
                  </a:lnSpc>
                  <a:defRPr/>
                </a:pPr>
                <a:endParaRPr kumimoji="1" lang="en-US" altLang="zh-CN" sz="1800" dirty="0">
                  <a:solidFill>
                    <a:schemeClr val="tx2"/>
                  </a:solidFill>
                  <a:latin typeface="HarmonyOS Sans SC Light" pitchFamily="2" charset="-122"/>
                  <a:ea typeface="HarmonyOS Sans SC Light" pitchFamily="2" charset="-122"/>
                </a:endParaRPr>
              </a:p>
              <a:p>
                <a:pPr lvl="0">
                  <a:lnSpc>
                    <a:spcPct val="120000"/>
                  </a:lnSpc>
                  <a:defRPr/>
                </a:pPr>
                <a:endParaRPr kumimoji="1" lang="en-US" altLang="zh-CN" sz="1800" dirty="0">
                  <a:solidFill>
                    <a:schemeClr val="tx2"/>
                  </a:solidFill>
                  <a:latin typeface="HarmonyOS Sans SC Light" pitchFamily="2" charset="-122"/>
                  <a:ea typeface="HarmonyOS Sans SC Light" pitchFamily="2" charset="-122"/>
                </a:endParaRPr>
              </a:p>
              <a:p>
                <a:pPr lvl="0">
                  <a:lnSpc>
                    <a:spcPct val="120000"/>
                  </a:lnSpc>
                  <a:defRPr/>
                </a:pPr>
                <a:endParaRPr kumimoji="1" lang="en-US" altLang="zh-CN" sz="1800" dirty="0">
                  <a:solidFill>
                    <a:schemeClr val="tx2"/>
                  </a:solidFill>
                  <a:latin typeface="HarmonyOS Sans SC Light" pitchFamily="2" charset="-122"/>
                  <a:ea typeface="HarmonyOS Sans SC Light" pitchFamily="2" charset="-122"/>
                </a:endParaRPr>
              </a:p>
              <a:p>
                <a:pPr lvl="0">
                  <a:lnSpc>
                    <a:spcPct val="120000"/>
                  </a:lnSpc>
                  <a:defRPr/>
                </a:pPr>
                <a:r>
                  <a:rPr kumimoji="1" lang="zh-CN" altLang="en-US" sz="1800" dirty="0">
                    <a:solidFill>
                      <a:schemeClr val="tx2"/>
                    </a:solidFill>
                    <a:latin typeface="HarmonyOS Sans SC Light" pitchFamily="2" charset="-122"/>
                    <a:ea typeface="HarmonyOS Sans SC Light" pitchFamily="2" charset="-122"/>
                  </a:rPr>
                  <a:t>当</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𝐾</m:t>
                    </m:r>
                    <m:r>
                      <a:rPr kumimoji="1" lang="en-US" altLang="zh-CN" sz="1800" b="0" i="1" smtClean="0">
                        <a:solidFill>
                          <a:schemeClr val="tx2"/>
                        </a:solidFill>
                        <a:latin typeface="Cambria Math" panose="02040503050406030204" pitchFamily="18" charset="0"/>
                        <a:ea typeface="HarmonyOS Sans SC Light" pitchFamily="2" charset="-122"/>
                      </a:rPr>
                      <m:t>=5</m:t>
                    </m:r>
                  </m:oMath>
                </a14:m>
                <a:r>
                  <a:rPr kumimoji="1" lang="zh-CN" altLang="en-US" sz="1800" dirty="0">
                    <a:solidFill>
                      <a:schemeClr val="tx2"/>
                    </a:solidFill>
                    <a:latin typeface="HarmonyOS Sans SC Light" pitchFamily="2" charset="-122"/>
                    <a:ea typeface="HarmonyOS Sans SC Light" pitchFamily="2" charset="-122"/>
                  </a:rPr>
                  <a:t>，同理：</a:t>
                </a:r>
                <a:endParaRPr kumimoji="1" lang="en-US" altLang="zh-CN" sz="1800" dirty="0">
                  <a:solidFill>
                    <a:schemeClr val="tx2"/>
                  </a:solidFill>
                  <a:latin typeface="HarmonyOS Sans SC Light" pitchFamily="2" charset="-122"/>
                  <a:ea typeface="HarmonyOS Sans SC Light" pitchFamily="2" charset="-122"/>
                </a:endParaRPr>
              </a:p>
              <a:p>
                <a:pPr lvl="0">
                  <a:lnSpc>
                    <a:spcPct val="120000"/>
                  </a:lnSpc>
                  <a:defRPr/>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𝑆</m:t>
                          </m:r>
                        </m:e>
                        <m:sub>
                          <m:r>
                            <a:rPr kumimoji="1" lang="en-US" altLang="zh-CN" sz="1800" b="0" i="1" smtClean="0">
                              <a:solidFill>
                                <a:schemeClr val="tx2"/>
                              </a:solidFill>
                              <a:latin typeface="Cambria Math" panose="02040503050406030204" pitchFamily="18" charset="0"/>
                              <a:ea typeface="HarmonyOS Sans SC Light" pitchFamily="2" charset="-122"/>
                            </a:rPr>
                            <m:t>0</m:t>
                          </m:r>
                        </m:sub>
                      </m:sSub>
                      <m:d>
                        <m:dPr>
                          <m:begChr m:val="["/>
                          <m:endChr m:val="]"/>
                          <m:ctrlPr>
                            <a:rPr kumimoji="1" lang="en-US" altLang="zh-CN" sz="1800" b="0" i="1" smtClean="0">
                              <a:solidFill>
                                <a:schemeClr val="tx2"/>
                              </a:solidFill>
                              <a:latin typeface="Cambria Math" panose="02040503050406030204" pitchFamily="18" charset="0"/>
                              <a:ea typeface="HarmonyOS Sans SC Light" pitchFamily="2" charset="-122"/>
                            </a:rPr>
                          </m:ctrlPr>
                        </m:dPr>
                        <m:e>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sSub>
                                <m:sSubPr>
                                  <m:ctrlPr>
                                    <a:rPr kumimoji="1" lang="en-US" altLang="zh-CN" sz="1800" i="1">
                                      <a:solidFill>
                                        <a:schemeClr val="tx2"/>
                                      </a:solidFill>
                                      <a:latin typeface="Cambria Math" panose="02040503050406030204" pitchFamily="18" charset="0"/>
                                      <a:ea typeface="HarmonyOS Sans SC Light" pitchFamily="2" charset="-122"/>
                                    </a:rPr>
                                  </m:ctrlPr>
                                </m:sSubPr>
                                <m:e>
                                  <m:r>
                                    <a:rPr kumimoji="1" lang="en-US" altLang="zh-CN" sz="1800" i="1">
                                      <a:solidFill>
                                        <a:schemeClr val="tx2"/>
                                      </a:solidFill>
                                      <a:latin typeface="Cambria Math" panose="02040503050406030204" pitchFamily="18" charset="0"/>
                                      <a:ea typeface="HarmonyOS Sans SC Light" pitchFamily="2" charset="-122"/>
                                    </a:rPr>
                                    <m:t>𝑛</m:t>
                                  </m:r>
                                </m:e>
                                <m:sub>
                                  <m:r>
                                    <a:rPr kumimoji="1" lang="en-US" altLang="zh-CN" sz="1800" i="1">
                                      <a:solidFill>
                                        <a:schemeClr val="tx2"/>
                                      </a:solidFill>
                                      <a:latin typeface="Cambria Math" panose="02040503050406030204" pitchFamily="18" charset="0"/>
                                      <a:ea typeface="HarmonyOS Sans SC Light" pitchFamily="2" charset="-122"/>
                                    </a:rPr>
                                    <m:t>5</m:t>
                                  </m:r>
                                </m:sub>
                              </m:sSub>
                              <m:sSub>
                                <m:sSubPr>
                                  <m:ctrlPr>
                                    <a:rPr kumimoji="1" lang="en-US" altLang="zh-CN" sz="1800" i="1">
                                      <a:solidFill>
                                        <a:schemeClr val="tx2"/>
                                      </a:solidFill>
                                      <a:latin typeface="Cambria Math" panose="02040503050406030204" pitchFamily="18" charset="0"/>
                                      <a:ea typeface="HarmonyOS Sans SC Light" pitchFamily="2" charset="-122"/>
                                    </a:rPr>
                                  </m:ctrlPr>
                                </m:sSubPr>
                                <m:e>
                                  <m:r>
                                    <a:rPr kumimoji="1" lang="en-US" altLang="zh-CN" sz="1800" i="1">
                                      <a:solidFill>
                                        <a:schemeClr val="tx2"/>
                                      </a:solidFill>
                                      <a:latin typeface="Cambria Math" panose="02040503050406030204" pitchFamily="18" charset="0"/>
                                      <a:ea typeface="HarmonyOS Sans SC Light" pitchFamily="2" charset="-122"/>
                                    </a:rPr>
                                    <m:t>𝑛</m:t>
                                  </m:r>
                                </m:e>
                                <m:sub>
                                  <m:r>
                                    <a:rPr kumimoji="1" lang="en-US" altLang="zh-CN" sz="1800" i="1">
                                      <a:solidFill>
                                        <a:schemeClr val="tx2"/>
                                      </a:solidFill>
                                      <a:latin typeface="Cambria Math" panose="02040503050406030204" pitchFamily="18" charset="0"/>
                                      <a:ea typeface="HarmonyOS Sans SC Light" pitchFamily="2" charset="-122"/>
                                    </a:rPr>
                                    <m:t>4</m:t>
                                  </m:r>
                                </m:sub>
                              </m:sSub>
                              <m:sSub>
                                <m:sSubPr>
                                  <m:ctrlPr>
                                    <a:rPr kumimoji="1" lang="en-US" altLang="zh-CN" sz="1800" i="1">
                                      <a:solidFill>
                                        <a:schemeClr val="tx2"/>
                                      </a:solidFill>
                                      <a:latin typeface="Cambria Math" panose="02040503050406030204" pitchFamily="18" charset="0"/>
                                      <a:ea typeface="HarmonyOS Sans SC Light" pitchFamily="2" charset="-122"/>
                                    </a:rPr>
                                  </m:ctrlPr>
                                </m:sSubPr>
                                <m:e>
                                  <m:r>
                                    <a:rPr kumimoji="1" lang="en-US" altLang="zh-CN" sz="1800" i="1">
                                      <a:solidFill>
                                        <a:schemeClr val="tx2"/>
                                      </a:solidFill>
                                      <a:latin typeface="Cambria Math" panose="02040503050406030204" pitchFamily="18" charset="0"/>
                                      <a:ea typeface="HarmonyOS Sans SC Light" pitchFamily="2" charset="-122"/>
                                    </a:rPr>
                                    <m:t>𝑛</m:t>
                                  </m:r>
                                </m:e>
                                <m:sub>
                                  <m:r>
                                    <a:rPr kumimoji="1" lang="en-US" altLang="zh-CN" sz="1800" i="1">
                                      <a:solidFill>
                                        <a:schemeClr val="tx2"/>
                                      </a:solidFill>
                                      <a:latin typeface="Cambria Math" panose="02040503050406030204" pitchFamily="18" charset="0"/>
                                      <a:ea typeface="HarmonyOS Sans SC Light" pitchFamily="2" charset="-122"/>
                                    </a:rPr>
                                    <m:t>3</m:t>
                                  </m:r>
                                </m:sub>
                              </m:sSub>
                              <m:sSub>
                                <m:sSubPr>
                                  <m:ctrlPr>
                                    <a:rPr kumimoji="1" lang="en-US" altLang="zh-CN" sz="1800" i="1">
                                      <a:solidFill>
                                        <a:schemeClr val="tx2"/>
                                      </a:solidFill>
                                      <a:latin typeface="Cambria Math" panose="02040503050406030204" pitchFamily="18" charset="0"/>
                                      <a:ea typeface="HarmonyOS Sans SC Light" pitchFamily="2" charset="-122"/>
                                    </a:rPr>
                                  </m:ctrlPr>
                                </m:sSubPr>
                                <m:e>
                                  <m:r>
                                    <a:rPr kumimoji="1" lang="en-US" altLang="zh-CN" sz="1800" i="1">
                                      <a:solidFill>
                                        <a:schemeClr val="tx2"/>
                                      </a:solidFill>
                                      <a:latin typeface="Cambria Math" panose="02040503050406030204" pitchFamily="18" charset="0"/>
                                      <a:ea typeface="HarmonyOS Sans SC Light" pitchFamily="2" charset="-122"/>
                                    </a:rPr>
                                    <m:t>𝑛</m:t>
                                  </m:r>
                                </m:e>
                                <m:sub>
                                  <m:r>
                                    <a:rPr kumimoji="1" lang="en-US" altLang="zh-CN" sz="1800" i="1">
                                      <a:solidFill>
                                        <a:schemeClr val="tx2"/>
                                      </a:solidFill>
                                      <a:latin typeface="Cambria Math" panose="02040503050406030204" pitchFamily="18" charset="0"/>
                                      <a:ea typeface="HarmonyOS Sans SC Light" pitchFamily="2" charset="-122"/>
                                    </a:rPr>
                                    <m:t>2</m:t>
                                  </m:r>
                                </m:sub>
                              </m:sSub>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1</m:t>
                                  </m:r>
                                </m:sub>
                              </m:sSub>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𝑛</m:t>
                              </m:r>
                            </m:e>
                            <m:sub>
                              <m:r>
                                <a:rPr kumimoji="1" lang="en-US" altLang="zh-CN" sz="1800" b="0" i="1" smtClean="0">
                                  <a:solidFill>
                                    <a:schemeClr val="tx2"/>
                                  </a:solidFill>
                                  <a:latin typeface="Cambria Math" panose="02040503050406030204" pitchFamily="18" charset="0"/>
                                  <a:ea typeface="HarmonyOS Sans SC Light" pitchFamily="2" charset="-122"/>
                                </a:rPr>
                                <m:t>5</m:t>
                              </m:r>
                            </m:sub>
                          </m:sSub>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𝑛</m:t>
                              </m:r>
                            </m:e>
                            <m:sub>
                              <m:r>
                                <a:rPr kumimoji="1" lang="en-US" altLang="zh-CN" sz="1800" b="0" i="1" smtClean="0">
                                  <a:solidFill>
                                    <a:schemeClr val="tx2"/>
                                  </a:solidFill>
                                  <a:latin typeface="Cambria Math" panose="02040503050406030204" pitchFamily="18" charset="0"/>
                                  <a:ea typeface="HarmonyOS Sans SC Light" pitchFamily="2" charset="-122"/>
                                </a:rPr>
                                <m:t>4</m:t>
                              </m:r>
                            </m:sub>
                          </m:sSub>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𝑛</m:t>
                              </m:r>
                            </m:e>
                            <m:sub>
                              <m:r>
                                <a:rPr kumimoji="1" lang="en-US" altLang="zh-CN" sz="1800" b="0" i="1" smtClean="0">
                                  <a:solidFill>
                                    <a:schemeClr val="tx2"/>
                                  </a:solidFill>
                                  <a:latin typeface="Cambria Math" panose="02040503050406030204" pitchFamily="18" charset="0"/>
                                  <a:ea typeface="HarmonyOS Sans SC Light" pitchFamily="2" charset="-122"/>
                                </a:rPr>
                                <m:t>3</m:t>
                              </m:r>
                            </m:sub>
                          </m:sSub>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2</m:t>
                              </m:r>
                            </m:sub>
                          </m:sSub>
                          <m:r>
                            <a:rPr kumimoji="1" lang="en-US" altLang="zh-CN" sz="1800" b="0" i="1" smtClean="0">
                              <a:solidFill>
                                <a:schemeClr val="tx2"/>
                              </a:solidFill>
                              <a:latin typeface="Cambria Math" panose="02040503050406030204" pitchFamily="18" charset="0"/>
                              <a:ea typeface="HarmonyOS Sans SC Light" pitchFamily="2" charset="-122"/>
                            </a:rPr>
                            <m: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𝑛</m:t>
                              </m:r>
                            </m:e>
                            <m:sub>
                              <m:r>
                                <a:rPr kumimoji="1" lang="en-US" altLang="zh-CN" sz="1800" b="0" i="1" smtClean="0">
                                  <a:solidFill>
                                    <a:schemeClr val="tx2"/>
                                  </a:solidFill>
                                  <a:latin typeface="Cambria Math" panose="02040503050406030204" pitchFamily="18" charset="0"/>
                                  <a:ea typeface="HarmonyOS Sans SC Light" pitchFamily="2" charset="-122"/>
                                </a:rPr>
                                <m:t>5</m:t>
                              </m:r>
                            </m:sub>
                          </m:sSub>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𝑛</m:t>
                              </m:r>
                            </m:e>
                            <m:sub>
                              <m:r>
                                <a:rPr kumimoji="1" lang="en-US" altLang="zh-CN" sz="1800" b="0" i="1" smtClean="0">
                                  <a:solidFill>
                                    <a:schemeClr val="tx2"/>
                                  </a:solidFill>
                                  <a:latin typeface="Cambria Math" panose="02040503050406030204" pitchFamily="18" charset="0"/>
                                  <a:ea typeface="HarmonyOS Sans SC Light" pitchFamily="2" charset="-122"/>
                                </a:rPr>
                                <m:t>4</m:t>
                              </m:r>
                            </m:sub>
                          </m:sSub>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3</m:t>
                              </m:r>
                            </m:sub>
                          </m:sSub>
                          <m:r>
                            <a:rPr kumimoji="1" lang="en-US" altLang="zh-CN" sz="1800" b="0" i="1" smtClean="0">
                              <a:solidFill>
                                <a:schemeClr val="tx2"/>
                              </a:solidFill>
                              <a:latin typeface="Cambria Math" panose="02040503050406030204" pitchFamily="18" charset="0"/>
                              <a:ea typeface="HarmonyOS Sans SC Light" pitchFamily="2" charset="-122"/>
                            </a:rPr>
                            <m: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𝑛</m:t>
                              </m:r>
                            </m:e>
                            <m:sub>
                              <m:r>
                                <a:rPr kumimoji="1" lang="en-US" altLang="zh-CN" sz="1800" b="0" i="1" smtClean="0">
                                  <a:solidFill>
                                    <a:schemeClr val="tx2"/>
                                  </a:solidFill>
                                  <a:latin typeface="Cambria Math" panose="02040503050406030204" pitchFamily="18" charset="0"/>
                                  <a:ea typeface="HarmonyOS Sans SC Light" pitchFamily="2" charset="-122"/>
                                </a:rPr>
                                <m:t>5</m:t>
                              </m:r>
                            </m:sub>
                          </m:sSub>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4</m:t>
                              </m:r>
                            </m:sub>
                          </m:sSub>
                          <m:r>
                            <a:rPr kumimoji="1" lang="en-US" altLang="zh-CN" sz="1800" b="0" i="1" smtClean="0">
                              <a:solidFill>
                                <a:schemeClr val="tx2"/>
                              </a:solidFill>
                              <a:latin typeface="Cambria Math" panose="02040503050406030204" pitchFamily="18" charset="0"/>
                              <a:ea typeface="HarmonyOS Sans SC Light" pitchFamily="2" charset="-122"/>
                            </a:rPr>
                            <m: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5</m:t>
                              </m:r>
                            </m:sub>
                          </m:sSub>
                        </m:e>
                      </m:d>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𝑆</m:t>
                      </m:r>
                      <m:d>
                        <m:dPr>
                          <m:ctrlPr>
                            <a:rPr kumimoji="1" lang="en-US" altLang="zh-CN" sz="1800" b="0" i="1" smtClean="0">
                              <a:solidFill>
                                <a:schemeClr val="tx2"/>
                              </a:solidFill>
                              <a:latin typeface="Cambria Math" panose="02040503050406030204" pitchFamily="18" charset="0"/>
                              <a:ea typeface="HarmonyOS Sans SC Light" pitchFamily="2" charset="-122"/>
                            </a:rPr>
                          </m:ctrlPr>
                        </m:dPr>
                        <m:e>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1</m:t>
                              </m:r>
                            </m:sub>
                          </m:sSub>
                          <m:r>
                            <a:rPr kumimoji="1" lang="en-US" altLang="zh-CN" sz="1800" b="0" i="1" smtClean="0">
                              <a:solidFill>
                                <a:schemeClr val="tx2"/>
                              </a:solidFill>
                              <a:latin typeface="Cambria Math" panose="02040503050406030204" pitchFamily="18" charset="0"/>
                              <a:ea typeface="HarmonyOS Sans SC Light" pitchFamily="2" charset="-122"/>
                            </a:rPr>
                            <m: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2</m:t>
                              </m:r>
                            </m:sub>
                          </m:sSub>
                          <m:r>
                            <a:rPr kumimoji="1" lang="en-US" altLang="zh-CN" sz="1800" b="0" i="1" smtClean="0">
                              <a:solidFill>
                                <a:schemeClr val="tx2"/>
                              </a:solidFill>
                              <a:latin typeface="Cambria Math" panose="02040503050406030204" pitchFamily="18" charset="0"/>
                              <a:ea typeface="HarmonyOS Sans SC Light" pitchFamily="2" charset="-122"/>
                            </a:rPr>
                            <m: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3</m:t>
                              </m:r>
                            </m:sub>
                          </m:sSub>
                          <m:r>
                            <a:rPr kumimoji="1" lang="en-US" altLang="zh-CN" sz="1800" b="0" i="1" smtClean="0">
                              <a:solidFill>
                                <a:schemeClr val="tx2"/>
                              </a:solidFill>
                              <a:latin typeface="Cambria Math" panose="02040503050406030204" pitchFamily="18" charset="0"/>
                              <a:ea typeface="HarmonyOS Sans SC Light" pitchFamily="2" charset="-122"/>
                            </a:rPr>
                            <m: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4</m:t>
                              </m:r>
                            </m:sub>
                          </m:sSub>
                          <m:r>
                            <a:rPr kumimoji="1" lang="en-US" altLang="zh-CN" sz="1800" b="0" i="1" smtClean="0">
                              <a:solidFill>
                                <a:schemeClr val="tx2"/>
                              </a:solidFill>
                              <a:latin typeface="Cambria Math" panose="02040503050406030204" pitchFamily="18" charset="0"/>
                              <a:ea typeface="HarmonyOS Sans SC Light" pitchFamily="2" charset="-122"/>
                            </a:rPr>
                            <m: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5</m:t>
                              </m:r>
                            </m:sub>
                          </m:sSub>
                        </m:e>
                      </m:d>
                      <m:r>
                        <a:rPr kumimoji="1" lang="en-US" altLang="zh-CN" sz="1800" b="0" i="1" smtClean="0">
                          <a:solidFill>
                            <a:schemeClr val="tx2"/>
                          </a:solidFill>
                          <a:latin typeface="Cambria Math" panose="02040503050406030204" pitchFamily="18" charset="0"/>
                          <a:ea typeface="HarmonyOS Sans SC Light" pitchFamily="2" charset="-122"/>
                        </a:rPr>
                        <m:t>,0≤</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𝑖</m:t>
                          </m:r>
                        </m:sub>
                      </m:sSub>
                      <m:r>
                        <a:rPr kumimoji="1" lang="en-US" altLang="zh-CN" sz="1800" b="0" i="1" smtClean="0">
                          <a:solidFill>
                            <a:schemeClr val="tx2"/>
                          </a:solidFill>
                          <a:latin typeface="Cambria Math" panose="02040503050406030204" pitchFamily="18" charset="0"/>
                          <a:ea typeface="HarmonyOS Sans SC Light" pitchFamily="2" charset="-122"/>
                        </a:rPr>
                        <m:t>&lt;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𝑛</m:t>
                          </m:r>
                        </m:e>
                        <m:sub>
                          <m:r>
                            <a:rPr kumimoji="1" lang="en-US" altLang="zh-CN" sz="1800" b="0" i="1" smtClean="0">
                              <a:solidFill>
                                <a:schemeClr val="tx2"/>
                              </a:solidFill>
                              <a:latin typeface="Cambria Math" panose="02040503050406030204" pitchFamily="18" charset="0"/>
                              <a:ea typeface="HarmonyOS Sans SC Light" pitchFamily="2" charset="-122"/>
                            </a:rPr>
                            <m:t>𝑖</m:t>
                          </m:r>
                        </m:sub>
                      </m:sSub>
                    </m:oMath>
                  </m:oMathPara>
                </a14:m>
                <a:endParaRPr kumimoji="1" lang="en-US" altLang="zh-CN" sz="1800" dirty="0">
                  <a:solidFill>
                    <a:schemeClr val="tx2"/>
                  </a:solidFill>
                  <a:latin typeface="HarmonyOS Sans SC Light" pitchFamily="2" charset="-122"/>
                  <a:ea typeface="HarmonyOS Sans SC Light" pitchFamily="2" charset="-122"/>
                </a:endParaRPr>
              </a:p>
              <a:p>
                <a:pPr lvl="0">
                  <a:lnSpc>
                    <a:spcPct val="120000"/>
                  </a:lnSpc>
                  <a:defRPr/>
                </a:pPr>
                <a14:m>
                  <m:oMathPara xmlns:m="http://schemas.openxmlformats.org/officeDocument/2006/math">
                    <m:oMathParaPr>
                      <m:jc m:val="centerGroup"/>
                    </m:oMathParaPr>
                    <m:oMath xmlns:m="http://schemas.openxmlformats.org/officeDocument/2006/math">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𝑇</m:t>
                          </m:r>
                        </m:e>
                        <m:sub>
                          <m:r>
                            <a:rPr kumimoji="1" lang="en-US" altLang="zh-CN" sz="1800" b="0" i="1" smtClean="0">
                              <a:solidFill>
                                <a:schemeClr val="tx2"/>
                              </a:solidFill>
                              <a:latin typeface="Cambria Math" panose="02040503050406030204" pitchFamily="18" charset="0"/>
                              <a:ea typeface="HarmonyOS Sans SC Light" pitchFamily="2" charset="-122"/>
                            </a:rPr>
                            <m:t>0</m:t>
                          </m:r>
                        </m:sub>
                      </m:sSub>
                      <m:d>
                        <m:dPr>
                          <m:begChr m:val="["/>
                          <m:endChr m:val="]"/>
                          <m:ctrlPr>
                            <a:rPr kumimoji="1" lang="en-US" altLang="zh-CN" sz="1800" b="0" i="1" smtClean="0">
                              <a:solidFill>
                                <a:schemeClr val="tx2"/>
                              </a:solidFill>
                              <a:latin typeface="Cambria Math" panose="02040503050406030204" pitchFamily="18" charset="0"/>
                              <a:ea typeface="HarmonyOS Sans SC Light" pitchFamily="2" charset="-122"/>
                            </a:rPr>
                          </m:ctrlPr>
                        </m:dPr>
                        <m:e>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sSub>
                                <m:sSubPr>
                                  <m:ctrlPr>
                                    <a:rPr kumimoji="1" lang="en-US" altLang="zh-CN" sz="1800" i="1">
                                      <a:solidFill>
                                        <a:schemeClr val="tx2"/>
                                      </a:solidFill>
                                      <a:latin typeface="Cambria Math" panose="02040503050406030204" pitchFamily="18" charset="0"/>
                                      <a:ea typeface="HarmonyOS Sans SC Light" pitchFamily="2" charset="-122"/>
                                    </a:rPr>
                                  </m:ctrlPr>
                                </m:sSubPr>
                                <m:e>
                                  <m:r>
                                    <a:rPr kumimoji="1" lang="en-US" altLang="zh-CN" sz="1800" i="1">
                                      <a:solidFill>
                                        <a:schemeClr val="tx2"/>
                                      </a:solidFill>
                                      <a:latin typeface="Cambria Math" panose="02040503050406030204" pitchFamily="18" charset="0"/>
                                      <a:ea typeface="HarmonyOS Sans SC Light" pitchFamily="2" charset="-122"/>
                                    </a:rPr>
                                    <m:t>𝑛</m:t>
                                  </m:r>
                                </m:e>
                                <m:sub>
                                  <m:r>
                                    <a:rPr kumimoji="1" lang="en-US" altLang="zh-CN" sz="1800" i="1">
                                      <a:solidFill>
                                        <a:schemeClr val="tx2"/>
                                      </a:solidFill>
                                      <a:latin typeface="Cambria Math" panose="02040503050406030204" pitchFamily="18" charset="0"/>
                                      <a:ea typeface="HarmonyOS Sans SC Light" pitchFamily="2" charset="-122"/>
                                    </a:rPr>
                                    <m:t>5</m:t>
                                  </m:r>
                                </m:sub>
                              </m:sSub>
                              <m:sSub>
                                <m:sSubPr>
                                  <m:ctrlPr>
                                    <a:rPr kumimoji="1" lang="en-US" altLang="zh-CN" sz="1800" i="1">
                                      <a:solidFill>
                                        <a:schemeClr val="tx2"/>
                                      </a:solidFill>
                                      <a:latin typeface="Cambria Math" panose="02040503050406030204" pitchFamily="18" charset="0"/>
                                      <a:ea typeface="HarmonyOS Sans SC Light" pitchFamily="2" charset="-122"/>
                                    </a:rPr>
                                  </m:ctrlPr>
                                </m:sSubPr>
                                <m:e>
                                  <m:r>
                                    <a:rPr kumimoji="1" lang="en-US" altLang="zh-CN" sz="1800" i="1">
                                      <a:solidFill>
                                        <a:schemeClr val="tx2"/>
                                      </a:solidFill>
                                      <a:latin typeface="Cambria Math" panose="02040503050406030204" pitchFamily="18" charset="0"/>
                                      <a:ea typeface="HarmonyOS Sans SC Light" pitchFamily="2" charset="-122"/>
                                    </a:rPr>
                                    <m:t>𝑛</m:t>
                                  </m:r>
                                </m:e>
                                <m:sub>
                                  <m:r>
                                    <a:rPr kumimoji="1" lang="en-US" altLang="zh-CN" sz="1800" i="1">
                                      <a:solidFill>
                                        <a:schemeClr val="tx2"/>
                                      </a:solidFill>
                                      <a:latin typeface="Cambria Math" panose="02040503050406030204" pitchFamily="18" charset="0"/>
                                      <a:ea typeface="HarmonyOS Sans SC Light" pitchFamily="2" charset="-122"/>
                                    </a:rPr>
                                    <m:t>4</m:t>
                                  </m:r>
                                </m:sub>
                              </m:sSub>
                              <m:sSub>
                                <m:sSubPr>
                                  <m:ctrlPr>
                                    <a:rPr kumimoji="1" lang="en-US" altLang="zh-CN" sz="1800" i="1">
                                      <a:solidFill>
                                        <a:schemeClr val="tx2"/>
                                      </a:solidFill>
                                      <a:latin typeface="Cambria Math" panose="02040503050406030204" pitchFamily="18" charset="0"/>
                                      <a:ea typeface="HarmonyOS Sans SC Light" pitchFamily="2" charset="-122"/>
                                    </a:rPr>
                                  </m:ctrlPr>
                                </m:sSubPr>
                                <m:e>
                                  <m:r>
                                    <a:rPr kumimoji="1" lang="en-US" altLang="zh-CN" sz="1800" i="1">
                                      <a:solidFill>
                                        <a:schemeClr val="tx2"/>
                                      </a:solidFill>
                                      <a:latin typeface="Cambria Math" panose="02040503050406030204" pitchFamily="18" charset="0"/>
                                      <a:ea typeface="HarmonyOS Sans SC Light" pitchFamily="2" charset="-122"/>
                                    </a:rPr>
                                    <m:t>𝑛</m:t>
                                  </m:r>
                                </m:e>
                                <m:sub>
                                  <m:r>
                                    <a:rPr kumimoji="1" lang="en-US" altLang="zh-CN" sz="1800" i="1">
                                      <a:solidFill>
                                        <a:schemeClr val="tx2"/>
                                      </a:solidFill>
                                      <a:latin typeface="Cambria Math" panose="02040503050406030204" pitchFamily="18" charset="0"/>
                                      <a:ea typeface="HarmonyOS Sans SC Light" pitchFamily="2" charset="-122"/>
                                    </a:rPr>
                                    <m:t>3</m:t>
                                  </m:r>
                                </m:sub>
                              </m:sSub>
                              <m:sSub>
                                <m:sSubPr>
                                  <m:ctrlPr>
                                    <a:rPr kumimoji="1" lang="en-US" altLang="zh-CN" sz="1800" i="1">
                                      <a:solidFill>
                                        <a:schemeClr val="tx2"/>
                                      </a:solidFill>
                                      <a:latin typeface="Cambria Math" panose="02040503050406030204" pitchFamily="18" charset="0"/>
                                      <a:ea typeface="HarmonyOS Sans SC Light" pitchFamily="2" charset="-122"/>
                                    </a:rPr>
                                  </m:ctrlPr>
                                </m:sSubPr>
                                <m:e>
                                  <m:r>
                                    <a:rPr kumimoji="1" lang="en-US" altLang="zh-CN" sz="1800" i="1">
                                      <a:solidFill>
                                        <a:schemeClr val="tx2"/>
                                      </a:solidFill>
                                      <a:latin typeface="Cambria Math" panose="02040503050406030204" pitchFamily="18" charset="0"/>
                                      <a:ea typeface="HarmonyOS Sans SC Light" pitchFamily="2" charset="-122"/>
                                    </a:rPr>
                                    <m:t>𝑛</m:t>
                                  </m:r>
                                </m:e>
                                <m:sub>
                                  <m:r>
                                    <a:rPr kumimoji="1" lang="en-US" altLang="zh-CN" sz="1800" i="1">
                                      <a:solidFill>
                                        <a:schemeClr val="tx2"/>
                                      </a:solidFill>
                                      <a:latin typeface="Cambria Math" panose="02040503050406030204" pitchFamily="18" charset="0"/>
                                      <a:ea typeface="HarmonyOS Sans SC Light" pitchFamily="2" charset="-122"/>
                                    </a:rPr>
                                    <m:t>2</m:t>
                                  </m:r>
                                </m:sub>
                              </m:sSub>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1</m:t>
                                  </m:r>
                                </m:sub>
                              </m:sSub>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𝑛</m:t>
                              </m:r>
                            </m:e>
                            <m:sub>
                              <m:r>
                                <a:rPr kumimoji="1" lang="en-US" altLang="zh-CN" sz="1800" b="0" i="1" smtClean="0">
                                  <a:solidFill>
                                    <a:schemeClr val="tx2"/>
                                  </a:solidFill>
                                  <a:latin typeface="Cambria Math" panose="02040503050406030204" pitchFamily="18" charset="0"/>
                                  <a:ea typeface="HarmonyOS Sans SC Light" pitchFamily="2" charset="-122"/>
                                </a:rPr>
                                <m:t>5</m:t>
                              </m:r>
                            </m:sub>
                          </m:sSub>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𝑛</m:t>
                              </m:r>
                            </m:e>
                            <m:sub>
                              <m:r>
                                <a:rPr kumimoji="1" lang="en-US" altLang="zh-CN" sz="1800" b="0" i="1" smtClean="0">
                                  <a:solidFill>
                                    <a:schemeClr val="tx2"/>
                                  </a:solidFill>
                                  <a:latin typeface="Cambria Math" panose="02040503050406030204" pitchFamily="18" charset="0"/>
                                  <a:ea typeface="HarmonyOS Sans SC Light" pitchFamily="2" charset="-122"/>
                                </a:rPr>
                                <m:t>4</m:t>
                              </m:r>
                            </m:sub>
                          </m:sSub>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𝑛</m:t>
                              </m:r>
                            </m:e>
                            <m:sub>
                              <m:r>
                                <a:rPr kumimoji="1" lang="en-US" altLang="zh-CN" sz="1800" b="0" i="1" smtClean="0">
                                  <a:solidFill>
                                    <a:schemeClr val="tx2"/>
                                  </a:solidFill>
                                  <a:latin typeface="Cambria Math" panose="02040503050406030204" pitchFamily="18" charset="0"/>
                                  <a:ea typeface="HarmonyOS Sans SC Light" pitchFamily="2" charset="-122"/>
                                </a:rPr>
                                <m:t>3</m:t>
                              </m:r>
                            </m:sub>
                          </m:sSub>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2</m:t>
                              </m:r>
                            </m:sub>
                          </m:sSub>
                          <m:r>
                            <a:rPr kumimoji="1" lang="en-US" altLang="zh-CN" sz="1800" b="0" i="1" smtClean="0">
                              <a:solidFill>
                                <a:schemeClr val="tx2"/>
                              </a:solidFill>
                              <a:latin typeface="Cambria Math" panose="02040503050406030204" pitchFamily="18" charset="0"/>
                              <a:ea typeface="HarmonyOS Sans SC Light" pitchFamily="2" charset="-122"/>
                            </a:rPr>
                            <m: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𝑛</m:t>
                              </m:r>
                            </m:e>
                            <m:sub>
                              <m:r>
                                <a:rPr kumimoji="1" lang="en-US" altLang="zh-CN" sz="1800" b="0" i="1" smtClean="0">
                                  <a:solidFill>
                                    <a:schemeClr val="tx2"/>
                                  </a:solidFill>
                                  <a:latin typeface="Cambria Math" panose="02040503050406030204" pitchFamily="18" charset="0"/>
                                  <a:ea typeface="HarmonyOS Sans SC Light" pitchFamily="2" charset="-122"/>
                                </a:rPr>
                                <m:t>5</m:t>
                              </m:r>
                            </m:sub>
                          </m:sSub>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𝑛</m:t>
                              </m:r>
                            </m:e>
                            <m:sub>
                              <m:r>
                                <a:rPr kumimoji="1" lang="en-US" altLang="zh-CN" sz="1800" b="0" i="1" smtClean="0">
                                  <a:solidFill>
                                    <a:schemeClr val="tx2"/>
                                  </a:solidFill>
                                  <a:latin typeface="Cambria Math" panose="02040503050406030204" pitchFamily="18" charset="0"/>
                                  <a:ea typeface="HarmonyOS Sans SC Light" pitchFamily="2" charset="-122"/>
                                </a:rPr>
                                <m:t>4</m:t>
                              </m:r>
                            </m:sub>
                          </m:sSub>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3</m:t>
                              </m:r>
                            </m:sub>
                          </m:sSub>
                          <m:r>
                            <a:rPr kumimoji="1" lang="en-US" altLang="zh-CN" sz="1800" b="0" i="1" smtClean="0">
                              <a:solidFill>
                                <a:schemeClr val="tx2"/>
                              </a:solidFill>
                              <a:latin typeface="Cambria Math" panose="02040503050406030204" pitchFamily="18" charset="0"/>
                              <a:ea typeface="HarmonyOS Sans SC Light" pitchFamily="2" charset="-122"/>
                            </a:rPr>
                            <m: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𝑛</m:t>
                              </m:r>
                            </m:e>
                            <m:sub>
                              <m:r>
                                <a:rPr kumimoji="1" lang="en-US" altLang="zh-CN" sz="1800" b="0" i="1" smtClean="0">
                                  <a:solidFill>
                                    <a:schemeClr val="tx2"/>
                                  </a:solidFill>
                                  <a:latin typeface="Cambria Math" panose="02040503050406030204" pitchFamily="18" charset="0"/>
                                  <a:ea typeface="HarmonyOS Sans SC Light" pitchFamily="2" charset="-122"/>
                                </a:rPr>
                                <m:t>5</m:t>
                              </m:r>
                            </m:sub>
                          </m:sSub>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4</m:t>
                              </m:r>
                            </m:sub>
                          </m:sSub>
                          <m:r>
                            <a:rPr kumimoji="1" lang="en-US" altLang="zh-CN" sz="1800" b="0" i="1" smtClean="0">
                              <a:solidFill>
                                <a:schemeClr val="tx2"/>
                              </a:solidFill>
                              <a:latin typeface="Cambria Math" panose="02040503050406030204" pitchFamily="18" charset="0"/>
                              <a:ea typeface="HarmonyOS Sans SC Light" pitchFamily="2" charset="-122"/>
                            </a:rPr>
                            <m: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5</m:t>
                              </m:r>
                            </m:sub>
                          </m:sSub>
                        </m:e>
                      </m:d>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𝑇</m:t>
                      </m:r>
                      <m:d>
                        <m:dPr>
                          <m:ctrlPr>
                            <a:rPr kumimoji="1" lang="en-US" altLang="zh-CN" sz="1800" b="0" i="1" smtClean="0">
                              <a:solidFill>
                                <a:schemeClr val="tx2"/>
                              </a:solidFill>
                              <a:latin typeface="Cambria Math" panose="02040503050406030204" pitchFamily="18" charset="0"/>
                              <a:ea typeface="HarmonyOS Sans SC Light" pitchFamily="2" charset="-122"/>
                            </a:rPr>
                          </m:ctrlPr>
                        </m:dPr>
                        <m:e>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1</m:t>
                              </m:r>
                            </m:sub>
                          </m:sSub>
                          <m:r>
                            <a:rPr kumimoji="1" lang="en-US" altLang="zh-CN" sz="1800" b="0" i="1" smtClean="0">
                              <a:solidFill>
                                <a:schemeClr val="tx2"/>
                              </a:solidFill>
                              <a:latin typeface="Cambria Math" panose="02040503050406030204" pitchFamily="18" charset="0"/>
                              <a:ea typeface="HarmonyOS Sans SC Light" pitchFamily="2" charset="-122"/>
                            </a:rPr>
                            <m: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2</m:t>
                              </m:r>
                            </m:sub>
                          </m:sSub>
                          <m:r>
                            <a:rPr kumimoji="1" lang="en-US" altLang="zh-CN" sz="1800" b="0" i="1" smtClean="0">
                              <a:solidFill>
                                <a:schemeClr val="tx2"/>
                              </a:solidFill>
                              <a:latin typeface="Cambria Math" panose="02040503050406030204" pitchFamily="18" charset="0"/>
                              <a:ea typeface="HarmonyOS Sans SC Light" pitchFamily="2" charset="-122"/>
                            </a:rPr>
                            <m: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3</m:t>
                              </m:r>
                            </m:sub>
                          </m:sSub>
                          <m:r>
                            <a:rPr kumimoji="1" lang="en-US" altLang="zh-CN" sz="1800" b="0" i="1" smtClean="0">
                              <a:solidFill>
                                <a:schemeClr val="tx2"/>
                              </a:solidFill>
                              <a:latin typeface="Cambria Math" panose="02040503050406030204" pitchFamily="18" charset="0"/>
                              <a:ea typeface="HarmonyOS Sans SC Light" pitchFamily="2" charset="-122"/>
                            </a:rPr>
                            <m: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4</m:t>
                              </m:r>
                            </m:sub>
                          </m:sSub>
                          <m:r>
                            <a:rPr kumimoji="1" lang="en-US" altLang="zh-CN" sz="1800" b="0" i="1" smtClean="0">
                              <a:solidFill>
                                <a:schemeClr val="tx2"/>
                              </a:solidFill>
                              <a:latin typeface="Cambria Math" panose="02040503050406030204" pitchFamily="18" charset="0"/>
                              <a:ea typeface="HarmonyOS Sans SC Light" pitchFamily="2" charset="-122"/>
                            </a:rPr>
                            <m: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5</m:t>
                              </m:r>
                            </m:sub>
                          </m:sSub>
                        </m:e>
                      </m:d>
                      <m:r>
                        <a:rPr kumimoji="1" lang="en-US" altLang="zh-CN" sz="1800" b="0" i="1" smtClean="0">
                          <a:solidFill>
                            <a:schemeClr val="tx2"/>
                          </a:solidFill>
                          <a:latin typeface="Cambria Math" panose="02040503050406030204" pitchFamily="18" charset="0"/>
                          <a:ea typeface="HarmonyOS Sans SC Light" pitchFamily="2" charset="-122"/>
                        </a:rPr>
                        <m:t>,0≤</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𝑖</m:t>
                          </m:r>
                        </m:sub>
                      </m:sSub>
                      <m:r>
                        <a:rPr kumimoji="1" lang="en-US" altLang="zh-CN" sz="1800" b="0" i="1" smtClean="0">
                          <a:solidFill>
                            <a:schemeClr val="tx2"/>
                          </a:solidFill>
                          <a:latin typeface="Cambria Math" panose="02040503050406030204" pitchFamily="18" charset="0"/>
                          <a:ea typeface="HarmonyOS Sans SC Light" pitchFamily="2" charset="-122"/>
                        </a:rPr>
                        <m:t>&lt;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𝑚</m:t>
                          </m:r>
                        </m:e>
                        <m:sub>
                          <m:r>
                            <a:rPr kumimoji="1" lang="en-US" altLang="zh-CN" sz="1800" b="0" i="1" smtClean="0">
                              <a:solidFill>
                                <a:schemeClr val="tx2"/>
                              </a:solidFill>
                              <a:latin typeface="Cambria Math" panose="02040503050406030204" pitchFamily="18" charset="0"/>
                              <a:ea typeface="HarmonyOS Sans SC Light" pitchFamily="2" charset="-122"/>
                            </a:rPr>
                            <m:t>𝑖</m:t>
                          </m:r>
                        </m:sub>
                      </m:sSub>
                    </m:oMath>
                  </m:oMathPara>
                </a14:m>
                <a:endParaRPr kumimoji="1" lang="en-US" altLang="zh-CN" sz="1800" b="0" dirty="0">
                  <a:solidFill>
                    <a:schemeClr val="tx2"/>
                  </a:solidFill>
                  <a:latin typeface="HarmonyOS Sans SC Light" pitchFamily="2" charset="-122"/>
                  <a:ea typeface="HarmonyOS Sans SC Light" pitchFamily="2" charset="-122"/>
                </a:endParaRPr>
              </a:p>
              <a:p>
                <a:pPr lvl="0">
                  <a:lnSpc>
                    <a:spcPct val="120000"/>
                  </a:lnSpc>
                  <a:defRPr/>
                </a:pPr>
                <a:endParaRPr kumimoji="1" lang="en-US" altLang="zh-CN" sz="1800" dirty="0">
                  <a:solidFill>
                    <a:schemeClr val="tx2"/>
                  </a:solidFill>
                  <a:latin typeface="HarmonyOS Sans SC Light" pitchFamily="2" charset="-122"/>
                  <a:ea typeface="HarmonyOS Sans SC Light" pitchFamily="2" charset="-122"/>
                </a:endParaRPr>
              </a:p>
            </p:txBody>
          </p:sp>
        </mc:Choice>
        <mc:Fallback xmlns="">
          <p:sp>
            <p:nvSpPr>
              <p:cNvPr id="13" name="标题 1">
                <a:extLst>
                  <a:ext uri="{FF2B5EF4-FFF2-40B4-BE49-F238E27FC236}">
                    <a16:creationId xmlns:a16="http://schemas.microsoft.com/office/drawing/2014/main" id="{445EA487-47F7-4CF3-9BA7-75B786BEF1B9}"/>
                  </a:ext>
                </a:extLst>
              </p:cNvPr>
              <p:cNvSpPr txBox="1">
                <a:spLocks noRot="1" noChangeAspect="1" noMove="1" noResize="1" noEditPoints="1" noAdjustHandles="1" noChangeArrowheads="1" noChangeShapeType="1" noTextEdit="1"/>
              </p:cNvSpPr>
              <p:nvPr/>
            </p:nvSpPr>
            <p:spPr>
              <a:xfrm>
                <a:off x="838200" y="2000098"/>
                <a:ext cx="10515600" cy="4857902"/>
              </a:xfrm>
              <a:prstGeom prst="rect">
                <a:avLst/>
              </a:prstGeom>
              <a:blipFill>
                <a:blip r:embed="rId5"/>
                <a:stretch>
                  <a:fillRect l="-522"/>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2CEED0F4-8E25-499A-9B64-6FA840648C97}"/>
              </a:ext>
            </a:extLst>
          </p:cNvPr>
          <p:cNvGrpSpPr/>
          <p:nvPr/>
        </p:nvGrpSpPr>
        <p:grpSpPr>
          <a:xfrm>
            <a:off x="1595495" y="3581022"/>
            <a:ext cx="973039" cy="1691745"/>
            <a:chOff x="810041" y="3183883"/>
            <a:chExt cx="973039" cy="1691745"/>
          </a:xfrm>
        </p:grpSpPr>
        <p:sp>
          <p:nvSpPr>
            <p:cNvPr id="14" name="标题 1">
              <a:extLst>
                <a:ext uri="{FF2B5EF4-FFF2-40B4-BE49-F238E27FC236}">
                  <a16:creationId xmlns:a16="http://schemas.microsoft.com/office/drawing/2014/main" id="{32F356F2-BEEC-4E13-95B7-5DAF87A4B31C}"/>
                </a:ext>
              </a:extLst>
            </p:cNvPr>
            <p:cNvSpPr txBox="1">
              <a:spLocks/>
            </p:cNvSpPr>
            <p:nvPr/>
          </p:nvSpPr>
          <p:spPr>
            <a:xfrm>
              <a:off x="1064052" y="3486671"/>
              <a:ext cx="719028" cy="1388957"/>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lnSpc>
                  <a:spcPct val="120000"/>
                </a:lnSpc>
                <a:defRPr/>
              </a:pPr>
              <a:r>
                <a:rPr kumimoji="1" lang="en-US" altLang="zh-CN" sz="1800" dirty="0">
                  <a:solidFill>
                    <a:schemeClr val="tx2"/>
                  </a:solidFill>
                  <a:latin typeface="HarmonyOS Sans SC Light" pitchFamily="2" charset="-122"/>
                  <a:ea typeface="HarmonyOS Sans SC Light" pitchFamily="2" charset="-122"/>
                </a:rPr>
                <a:t>1000</a:t>
              </a:r>
            </a:p>
            <a:p>
              <a:pPr lvl="0">
                <a:lnSpc>
                  <a:spcPct val="120000"/>
                </a:lnSpc>
                <a:defRPr/>
              </a:pPr>
              <a:r>
                <a:rPr kumimoji="1" lang="en-US" altLang="zh-CN" sz="1800" dirty="0">
                  <a:solidFill>
                    <a:schemeClr val="tx2"/>
                  </a:solidFill>
                  <a:latin typeface="HarmonyOS Sans SC Light" pitchFamily="2" charset="-122"/>
                  <a:ea typeface="HarmonyOS Sans SC Light" pitchFamily="2" charset="-122"/>
                </a:rPr>
                <a:t>0000</a:t>
              </a:r>
            </a:p>
            <a:p>
              <a:pPr lvl="0">
                <a:lnSpc>
                  <a:spcPct val="120000"/>
                </a:lnSpc>
                <a:defRPr/>
              </a:pPr>
              <a:r>
                <a:rPr kumimoji="1" lang="en-US" altLang="zh-CN" sz="1800" dirty="0">
                  <a:solidFill>
                    <a:schemeClr val="tx2"/>
                  </a:solidFill>
                  <a:latin typeface="HarmonyOS Sans SC Light" pitchFamily="2" charset="-122"/>
                  <a:ea typeface="HarmonyOS Sans SC Light" pitchFamily="2" charset="-122"/>
                </a:rPr>
                <a:t>0010</a:t>
              </a:r>
            </a:p>
            <a:p>
              <a:pPr lvl="0">
                <a:lnSpc>
                  <a:spcPct val="120000"/>
                </a:lnSpc>
                <a:defRPr/>
              </a:pPr>
              <a:r>
                <a:rPr kumimoji="1" lang="en-US" altLang="zh-CN" sz="1800" dirty="0">
                  <a:solidFill>
                    <a:schemeClr val="tx2"/>
                  </a:solidFill>
                  <a:latin typeface="HarmonyOS Sans SC Light" pitchFamily="2" charset="-122"/>
                  <a:ea typeface="HarmonyOS Sans SC Light" pitchFamily="2" charset="-122"/>
                </a:rPr>
                <a:t>0001</a:t>
              </a:r>
            </a:p>
            <a:p>
              <a:pPr lvl="0">
                <a:lnSpc>
                  <a:spcPct val="120000"/>
                </a:lnSpc>
                <a:defRPr/>
              </a:pPr>
              <a:endParaRPr kumimoji="1" lang="en-US" altLang="zh-CN" sz="1800" dirty="0">
                <a:solidFill>
                  <a:schemeClr val="tx2"/>
                </a:solidFill>
                <a:latin typeface="HarmonyOS Sans SC Light" pitchFamily="2" charset="-122"/>
                <a:ea typeface="HarmonyOS Sans SC Light" pitchFamily="2" charset="-122"/>
              </a:endParaRPr>
            </a:p>
          </p:txBody>
        </p:sp>
        <p:sp>
          <p:nvSpPr>
            <p:cNvPr id="18" name="标题 1">
              <a:extLst>
                <a:ext uri="{FF2B5EF4-FFF2-40B4-BE49-F238E27FC236}">
                  <a16:creationId xmlns:a16="http://schemas.microsoft.com/office/drawing/2014/main" id="{E6B6AE03-0E34-4B97-8D52-7BAF3912C810}"/>
                </a:ext>
              </a:extLst>
            </p:cNvPr>
            <p:cNvSpPr txBox="1">
              <a:spLocks/>
            </p:cNvSpPr>
            <p:nvPr/>
          </p:nvSpPr>
          <p:spPr>
            <a:xfrm>
              <a:off x="810041" y="3183883"/>
              <a:ext cx="340383" cy="408138"/>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lnSpc>
                  <a:spcPct val="120000"/>
                </a:lnSpc>
                <a:defRPr/>
              </a:pPr>
              <a:r>
                <a:rPr kumimoji="1" lang="en-US" altLang="zh-CN" sz="1800" dirty="0">
                  <a:solidFill>
                    <a:schemeClr val="tx2"/>
                  </a:solidFill>
                  <a:latin typeface="HarmonyOS Sans SC Light" pitchFamily="2" charset="-122"/>
                  <a:ea typeface="HarmonyOS Sans SC Light" pitchFamily="2" charset="-122"/>
                </a:rPr>
                <a:t>S:</a:t>
              </a:r>
            </a:p>
            <a:p>
              <a:pPr lvl="0">
                <a:lnSpc>
                  <a:spcPct val="120000"/>
                </a:lnSpc>
                <a:defRPr/>
              </a:pPr>
              <a:endParaRPr kumimoji="1" lang="en-US" altLang="zh-CN" sz="1800" dirty="0">
                <a:solidFill>
                  <a:schemeClr val="tx2"/>
                </a:solidFill>
                <a:latin typeface="HarmonyOS Sans SC Light" pitchFamily="2" charset="-122"/>
                <a:ea typeface="HarmonyOS Sans SC Light" pitchFamily="2" charset="-122"/>
              </a:endParaRPr>
            </a:p>
          </p:txBody>
        </p:sp>
      </p:grpSp>
      <p:grpSp>
        <p:nvGrpSpPr>
          <p:cNvPr id="11" name="组合 10">
            <a:extLst>
              <a:ext uri="{FF2B5EF4-FFF2-40B4-BE49-F238E27FC236}">
                <a16:creationId xmlns:a16="http://schemas.microsoft.com/office/drawing/2014/main" id="{B8554941-402F-4233-8EF9-70AD23FDBCD6}"/>
              </a:ext>
            </a:extLst>
          </p:cNvPr>
          <p:cNvGrpSpPr/>
          <p:nvPr/>
        </p:nvGrpSpPr>
        <p:grpSpPr>
          <a:xfrm>
            <a:off x="2581713" y="3377926"/>
            <a:ext cx="796160" cy="2052208"/>
            <a:chOff x="1783080" y="3183883"/>
            <a:chExt cx="796160" cy="2052208"/>
          </a:xfrm>
        </p:grpSpPr>
        <p:sp>
          <p:nvSpPr>
            <p:cNvPr id="15" name="标题 1">
              <a:extLst>
                <a:ext uri="{FF2B5EF4-FFF2-40B4-BE49-F238E27FC236}">
                  <a16:creationId xmlns:a16="http://schemas.microsoft.com/office/drawing/2014/main" id="{D0E8D508-7F5D-4AD8-A84F-BABD93F665C4}"/>
                </a:ext>
              </a:extLst>
            </p:cNvPr>
            <p:cNvSpPr txBox="1">
              <a:spLocks/>
            </p:cNvSpPr>
            <p:nvPr/>
          </p:nvSpPr>
          <p:spPr>
            <a:xfrm>
              <a:off x="1842665" y="3486671"/>
              <a:ext cx="736575" cy="1749420"/>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lnSpc>
                  <a:spcPct val="120000"/>
                </a:lnSpc>
                <a:defRPr/>
              </a:pPr>
              <a:r>
                <a:rPr kumimoji="1" lang="en-US" altLang="zh-CN" sz="1800" dirty="0">
                  <a:solidFill>
                    <a:srgbClr val="FF0000"/>
                  </a:solidFill>
                  <a:latin typeface="HarmonyOS Sans SC Light" pitchFamily="2" charset="-122"/>
                  <a:ea typeface="HarmonyOS Sans SC Light" pitchFamily="2" charset="-122"/>
                </a:rPr>
                <a:t>10</a:t>
              </a:r>
              <a:endParaRPr kumimoji="1" lang="en-US" altLang="zh-CN" sz="1800" dirty="0">
                <a:latin typeface="HarmonyOS Sans SC Light" pitchFamily="2" charset="-122"/>
                <a:ea typeface="HarmonyOS Sans SC Light" pitchFamily="2" charset="-122"/>
              </a:endParaRPr>
            </a:p>
            <a:p>
              <a:pPr lvl="0">
                <a:lnSpc>
                  <a:spcPct val="120000"/>
                </a:lnSpc>
                <a:defRPr/>
              </a:pPr>
              <a:r>
                <a:rPr kumimoji="1" lang="en-US" altLang="zh-CN" sz="1800" dirty="0">
                  <a:solidFill>
                    <a:srgbClr val="FF0000"/>
                  </a:solidFill>
                  <a:latin typeface="HarmonyOS Sans SC Light" pitchFamily="2" charset="-122"/>
                  <a:ea typeface="HarmonyOS Sans SC Light" pitchFamily="2" charset="-122"/>
                </a:rPr>
                <a:t>01</a:t>
              </a:r>
            </a:p>
            <a:p>
              <a:pPr lvl="0">
                <a:lnSpc>
                  <a:spcPct val="120000"/>
                </a:lnSpc>
                <a:defRPr/>
              </a:pPr>
              <a:r>
                <a:rPr kumimoji="1" lang="zh-CN" altLang="en-US" sz="1800" dirty="0">
                  <a:solidFill>
                    <a:srgbClr val="FF0000"/>
                  </a:solidFill>
                  <a:latin typeface="HarmonyOS Sans SC Light" pitchFamily="2" charset="-122"/>
                  <a:ea typeface="HarmonyOS Sans SC Light" pitchFamily="2" charset="-122"/>
                </a:rPr>
                <a:t>↓</a:t>
              </a:r>
              <a:endParaRPr kumimoji="1" lang="en-US" altLang="zh-CN" sz="1800" dirty="0">
                <a:solidFill>
                  <a:srgbClr val="FF0000"/>
                </a:solidFill>
                <a:latin typeface="HarmonyOS Sans SC Light" pitchFamily="2" charset="-122"/>
                <a:ea typeface="HarmonyOS Sans SC Light" pitchFamily="2" charset="-122"/>
              </a:endParaRPr>
            </a:p>
            <a:p>
              <a:pPr lvl="0">
                <a:lnSpc>
                  <a:spcPct val="120000"/>
                </a:lnSpc>
                <a:defRPr/>
              </a:pPr>
              <a:r>
                <a:rPr kumimoji="1" lang="en-US" altLang="zh-CN" sz="1800" dirty="0">
                  <a:solidFill>
                    <a:srgbClr val="FF0000"/>
                  </a:solidFill>
                  <a:latin typeface="HarmonyOS Sans SC Light" pitchFamily="2" charset="-122"/>
                  <a:ea typeface="HarmonyOS Sans SC Light" pitchFamily="2" charset="-122"/>
                </a:rPr>
                <a:t>10</a:t>
              </a:r>
              <a:r>
                <a:rPr kumimoji="1" lang="en-US" altLang="zh-CN" sz="1800" dirty="0">
                  <a:latin typeface="HarmonyOS Sans SC Light" pitchFamily="2" charset="-122"/>
                  <a:ea typeface="HarmonyOS Sans SC Light" pitchFamily="2" charset="-122"/>
                </a:rPr>
                <a:t>00</a:t>
              </a:r>
            </a:p>
            <a:p>
              <a:pPr lvl="0">
                <a:lnSpc>
                  <a:spcPct val="120000"/>
                </a:lnSpc>
                <a:defRPr/>
              </a:pPr>
              <a:r>
                <a:rPr kumimoji="1" lang="en-US" altLang="zh-CN" sz="1800" dirty="0">
                  <a:solidFill>
                    <a:srgbClr val="FF0000"/>
                  </a:solidFill>
                  <a:latin typeface="HarmonyOS Sans SC Light" pitchFamily="2" charset="-122"/>
                  <a:ea typeface="HarmonyOS Sans SC Light" pitchFamily="2" charset="-122"/>
                </a:rPr>
                <a:t>01</a:t>
              </a:r>
            </a:p>
            <a:p>
              <a:pPr lvl="0">
                <a:lnSpc>
                  <a:spcPct val="120000"/>
                </a:lnSpc>
                <a:defRPr/>
              </a:pPr>
              <a:endParaRPr kumimoji="1" lang="en-US" altLang="zh-CN" sz="1800" dirty="0">
                <a:solidFill>
                  <a:srgbClr val="FF0000"/>
                </a:solidFill>
                <a:latin typeface="HarmonyOS Sans SC Light" pitchFamily="2" charset="-122"/>
                <a:ea typeface="HarmonyOS Sans SC Light" pitchFamily="2" charset="-122"/>
              </a:endParaRPr>
            </a:p>
          </p:txBody>
        </p:sp>
        <p:sp>
          <p:nvSpPr>
            <p:cNvPr id="19" name="标题 1">
              <a:extLst>
                <a:ext uri="{FF2B5EF4-FFF2-40B4-BE49-F238E27FC236}">
                  <a16:creationId xmlns:a16="http://schemas.microsoft.com/office/drawing/2014/main" id="{4A3DB6E7-4624-4EDA-A783-5C132A4E487A}"/>
                </a:ext>
              </a:extLst>
            </p:cNvPr>
            <p:cNvSpPr txBox="1">
              <a:spLocks/>
            </p:cNvSpPr>
            <p:nvPr/>
          </p:nvSpPr>
          <p:spPr>
            <a:xfrm>
              <a:off x="1783080" y="3183883"/>
              <a:ext cx="719028" cy="1388957"/>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lnSpc>
                  <a:spcPct val="120000"/>
                </a:lnSpc>
                <a:defRPr/>
              </a:pPr>
              <a:r>
                <a:rPr kumimoji="1" lang="en-US" altLang="zh-CN" sz="1800" dirty="0">
                  <a:solidFill>
                    <a:srgbClr val="FF0000"/>
                  </a:solidFill>
                  <a:latin typeface="HarmonyOS Sans SC Light" pitchFamily="2" charset="-122"/>
                  <a:ea typeface="HarmonyOS Sans SC Light" pitchFamily="2" charset="-122"/>
                </a:rPr>
                <a:t>T:</a:t>
              </a:r>
            </a:p>
          </p:txBody>
        </p:sp>
      </p:grpSp>
      <p:grpSp>
        <p:nvGrpSpPr>
          <p:cNvPr id="20" name="组合 19">
            <a:extLst>
              <a:ext uri="{FF2B5EF4-FFF2-40B4-BE49-F238E27FC236}">
                <a16:creationId xmlns:a16="http://schemas.microsoft.com/office/drawing/2014/main" id="{D415C6B7-619D-4E2D-8F35-3643EC5C5353}"/>
              </a:ext>
            </a:extLst>
          </p:cNvPr>
          <p:cNvGrpSpPr/>
          <p:nvPr/>
        </p:nvGrpSpPr>
        <p:grpSpPr>
          <a:xfrm>
            <a:off x="3433698" y="4015324"/>
            <a:ext cx="973039" cy="1691745"/>
            <a:chOff x="810041" y="3183883"/>
            <a:chExt cx="973039" cy="1691745"/>
          </a:xfrm>
        </p:grpSpPr>
        <p:sp>
          <p:nvSpPr>
            <p:cNvPr id="21" name="标题 1">
              <a:extLst>
                <a:ext uri="{FF2B5EF4-FFF2-40B4-BE49-F238E27FC236}">
                  <a16:creationId xmlns:a16="http://schemas.microsoft.com/office/drawing/2014/main" id="{9A28209C-8D1F-4828-8848-F847C45B02AE}"/>
                </a:ext>
              </a:extLst>
            </p:cNvPr>
            <p:cNvSpPr txBox="1">
              <a:spLocks/>
            </p:cNvSpPr>
            <p:nvPr/>
          </p:nvSpPr>
          <p:spPr>
            <a:xfrm>
              <a:off x="1064052" y="3486671"/>
              <a:ext cx="719028" cy="1388957"/>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lnSpc>
                  <a:spcPct val="120000"/>
                </a:lnSpc>
                <a:defRPr/>
              </a:pPr>
              <a:r>
                <a:rPr kumimoji="1" lang="en-US" altLang="zh-CN" sz="1800" dirty="0">
                  <a:solidFill>
                    <a:srgbClr val="FF0000"/>
                  </a:solidFill>
                  <a:latin typeface="HarmonyOS Sans SC Light" pitchFamily="2" charset="-122"/>
                  <a:ea typeface="HarmonyOS Sans SC Light" pitchFamily="2" charset="-122"/>
                </a:rPr>
                <a:t>1</a:t>
              </a:r>
              <a:r>
                <a:rPr kumimoji="1" lang="en-US" altLang="zh-CN" sz="1800" dirty="0">
                  <a:latin typeface="HarmonyOS Sans SC Light" pitchFamily="2" charset="-122"/>
                  <a:ea typeface="HarmonyOS Sans SC Light" pitchFamily="2" charset="-122"/>
                </a:rPr>
                <a:t>000</a:t>
              </a:r>
            </a:p>
            <a:p>
              <a:pPr lvl="0">
                <a:lnSpc>
                  <a:spcPct val="120000"/>
                </a:lnSpc>
                <a:defRPr/>
              </a:pPr>
              <a:r>
                <a:rPr kumimoji="1" lang="en-US" altLang="zh-CN" sz="1800" dirty="0">
                  <a:latin typeface="HarmonyOS Sans SC Light" pitchFamily="2" charset="-122"/>
                  <a:ea typeface="HarmonyOS Sans SC Light" pitchFamily="2" charset="-122"/>
                </a:rPr>
                <a:t>01</a:t>
              </a:r>
              <a:r>
                <a:rPr kumimoji="1" lang="en-US" altLang="zh-CN" sz="1800" dirty="0">
                  <a:solidFill>
                    <a:schemeClr val="tx2"/>
                  </a:solidFill>
                  <a:latin typeface="HarmonyOS Sans SC Light" pitchFamily="2" charset="-122"/>
                  <a:ea typeface="HarmonyOS Sans SC Light" pitchFamily="2" charset="-122"/>
                </a:rPr>
                <a:t>00</a:t>
              </a:r>
            </a:p>
            <a:p>
              <a:pPr lvl="0">
                <a:lnSpc>
                  <a:spcPct val="120000"/>
                </a:lnSpc>
                <a:defRPr/>
              </a:pPr>
              <a:r>
                <a:rPr kumimoji="1" lang="en-US" altLang="zh-CN" sz="1800" dirty="0">
                  <a:solidFill>
                    <a:schemeClr val="tx2"/>
                  </a:solidFill>
                  <a:latin typeface="HarmonyOS Sans SC Light" pitchFamily="2" charset="-122"/>
                  <a:ea typeface="HarmonyOS Sans SC Light" pitchFamily="2" charset="-122"/>
                </a:rPr>
                <a:t>0010</a:t>
              </a:r>
            </a:p>
            <a:p>
              <a:pPr lvl="0">
                <a:lnSpc>
                  <a:spcPct val="120000"/>
                </a:lnSpc>
                <a:defRPr/>
              </a:pPr>
              <a:r>
                <a:rPr kumimoji="1" lang="en-US" altLang="zh-CN" sz="1800" dirty="0">
                  <a:solidFill>
                    <a:schemeClr val="tx2"/>
                  </a:solidFill>
                  <a:latin typeface="HarmonyOS Sans SC Light" pitchFamily="2" charset="-122"/>
                  <a:ea typeface="HarmonyOS Sans SC Light" pitchFamily="2" charset="-122"/>
                </a:rPr>
                <a:t>0001</a:t>
              </a:r>
            </a:p>
            <a:p>
              <a:pPr lvl="0">
                <a:lnSpc>
                  <a:spcPct val="120000"/>
                </a:lnSpc>
                <a:defRPr/>
              </a:pPr>
              <a:endParaRPr kumimoji="1" lang="en-US" altLang="zh-CN" sz="1800" dirty="0">
                <a:solidFill>
                  <a:schemeClr val="tx2"/>
                </a:solidFill>
                <a:latin typeface="HarmonyOS Sans SC Light" pitchFamily="2" charset="-122"/>
                <a:ea typeface="HarmonyOS Sans SC Light" pitchFamily="2" charset="-122"/>
              </a:endParaRPr>
            </a:p>
          </p:txBody>
        </p:sp>
        <p:sp>
          <p:nvSpPr>
            <p:cNvPr id="22" name="标题 1">
              <a:extLst>
                <a:ext uri="{FF2B5EF4-FFF2-40B4-BE49-F238E27FC236}">
                  <a16:creationId xmlns:a16="http://schemas.microsoft.com/office/drawing/2014/main" id="{8966FB4C-FC28-4608-BDF0-913CF7F9AB8E}"/>
                </a:ext>
              </a:extLst>
            </p:cNvPr>
            <p:cNvSpPr txBox="1">
              <a:spLocks/>
            </p:cNvSpPr>
            <p:nvPr/>
          </p:nvSpPr>
          <p:spPr>
            <a:xfrm>
              <a:off x="810041" y="3183883"/>
              <a:ext cx="340383" cy="408138"/>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lnSpc>
                  <a:spcPct val="120000"/>
                </a:lnSpc>
                <a:defRPr/>
              </a:pPr>
              <a:r>
                <a:rPr kumimoji="1" lang="en-US" altLang="zh-CN" sz="1800" dirty="0">
                  <a:solidFill>
                    <a:schemeClr val="tx2"/>
                  </a:solidFill>
                  <a:latin typeface="HarmonyOS Sans SC Light" pitchFamily="2" charset="-122"/>
                  <a:ea typeface="HarmonyOS Sans SC Light" pitchFamily="2" charset="-122"/>
                </a:rPr>
                <a:t>S:</a:t>
              </a:r>
            </a:p>
            <a:p>
              <a:pPr lvl="0">
                <a:lnSpc>
                  <a:spcPct val="120000"/>
                </a:lnSpc>
                <a:defRPr/>
              </a:pPr>
              <a:endParaRPr kumimoji="1" lang="en-US" altLang="zh-CN" sz="1800" dirty="0">
                <a:solidFill>
                  <a:schemeClr val="tx2"/>
                </a:solidFill>
                <a:latin typeface="HarmonyOS Sans SC Light" pitchFamily="2" charset="-122"/>
                <a:ea typeface="HarmonyOS Sans SC Light" pitchFamily="2" charset="-122"/>
              </a:endParaRPr>
            </a:p>
          </p:txBody>
        </p:sp>
      </p:grpSp>
      <p:grpSp>
        <p:nvGrpSpPr>
          <p:cNvPr id="23" name="组合 22">
            <a:extLst>
              <a:ext uri="{FF2B5EF4-FFF2-40B4-BE49-F238E27FC236}">
                <a16:creationId xmlns:a16="http://schemas.microsoft.com/office/drawing/2014/main" id="{325CB550-BE6F-49BA-BA93-090A980FD81B}"/>
              </a:ext>
            </a:extLst>
          </p:cNvPr>
          <p:cNvGrpSpPr/>
          <p:nvPr/>
        </p:nvGrpSpPr>
        <p:grpSpPr>
          <a:xfrm>
            <a:off x="4339318" y="4015324"/>
            <a:ext cx="973039" cy="1691745"/>
            <a:chOff x="810041" y="3183883"/>
            <a:chExt cx="973039" cy="1691745"/>
          </a:xfrm>
        </p:grpSpPr>
        <p:sp>
          <p:nvSpPr>
            <p:cNvPr id="24" name="标题 1">
              <a:extLst>
                <a:ext uri="{FF2B5EF4-FFF2-40B4-BE49-F238E27FC236}">
                  <a16:creationId xmlns:a16="http://schemas.microsoft.com/office/drawing/2014/main" id="{563AF617-76CF-4B4C-A553-A1C710970D01}"/>
                </a:ext>
              </a:extLst>
            </p:cNvPr>
            <p:cNvSpPr txBox="1">
              <a:spLocks/>
            </p:cNvSpPr>
            <p:nvPr/>
          </p:nvSpPr>
          <p:spPr>
            <a:xfrm>
              <a:off x="1064052" y="3486671"/>
              <a:ext cx="719028" cy="1388957"/>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lnSpc>
                  <a:spcPct val="120000"/>
                </a:lnSpc>
                <a:defRPr/>
              </a:pPr>
              <a:r>
                <a:rPr kumimoji="1" lang="en-US" altLang="zh-CN" sz="1800" dirty="0">
                  <a:solidFill>
                    <a:schemeClr val="tx2"/>
                  </a:solidFill>
                  <a:latin typeface="HarmonyOS Sans SC Light" pitchFamily="2" charset="-122"/>
                  <a:ea typeface="HarmonyOS Sans SC Light" pitchFamily="2" charset="-122"/>
                </a:rPr>
                <a:t>1000</a:t>
              </a:r>
            </a:p>
            <a:p>
              <a:pPr lvl="0">
                <a:lnSpc>
                  <a:spcPct val="120000"/>
                </a:lnSpc>
                <a:defRPr/>
              </a:pPr>
              <a:r>
                <a:rPr kumimoji="1" lang="en-US" altLang="zh-CN" sz="1800" dirty="0">
                  <a:solidFill>
                    <a:schemeClr val="tx2"/>
                  </a:solidFill>
                  <a:latin typeface="HarmonyOS Sans SC Light" pitchFamily="2" charset="-122"/>
                  <a:ea typeface="HarmonyOS Sans SC Light" pitchFamily="2" charset="-122"/>
                </a:rPr>
                <a:t>0</a:t>
              </a:r>
              <a:r>
                <a:rPr kumimoji="1" lang="en-US" altLang="zh-CN" sz="1800" dirty="0">
                  <a:latin typeface="HarmonyOS Sans SC Light" pitchFamily="2" charset="-122"/>
                  <a:ea typeface="HarmonyOS Sans SC Light" pitchFamily="2" charset="-122"/>
                </a:rPr>
                <a:t>100</a:t>
              </a:r>
            </a:p>
            <a:p>
              <a:pPr lvl="0">
                <a:lnSpc>
                  <a:spcPct val="120000"/>
                </a:lnSpc>
                <a:defRPr/>
              </a:pPr>
              <a:r>
                <a:rPr kumimoji="1" lang="en-US" altLang="zh-CN" sz="1800" dirty="0">
                  <a:latin typeface="HarmonyOS Sans SC Light" pitchFamily="2" charset="-122"/>
                  <a:ea typeface="HarmonyOS Sans SC Light" pitchFamily="2" charset="-122"/>
                </a:rPr>
                <a:t>00</a:t>
              </a:r>
              <a:r>
                <a:rPr kumimoji="1" lang="en-US" altLang="zh-CN" sz="1800" dirty="0">
                  <a:solidFill>
                    <a:srgbClr val="FF0000"/>
                  </a:solidFill>
                  <a:latin typeface="HarmonyOS Sans SC Light" pitchFamily="2" charset="-122"/>
                  <a:ea typeface="HarmonyOS Sans SC Light" pitchFamily="2" charset="-122"/>
                </a:rPr>
                <a:t>1</a:t>
              </a:r>
              <a:r>
                <a:rPr kumimoji="1" lang="en-US" altLang="zh-CN" sz="1800" dirty="0">
                  <a:solidFill>
                    <a:schemeClr val="tx2"/>
                  </a:solidFill>
                  <a:latin typeface="HarmonyOS Sans SC Light" pitchFamily="2" charset="-122"/>
                  <a:ea typeface="HarmonyOS Sans SC Light" pitchFamily="2" charset="-122"/>
                </a:rPr>
                <a:t>0</a:t>
              </a:r>
            </a:p>
            <a:p>
              <a:pPr lvl="0">
                <a:lnSpc>
                  <a:spcPct val="120000"/>
                </a:lnSpc>
                <a:defRPr/>
              </a:pPr>
              <a:r>
                <a:rPr kumimoji="1" lang="en-US" altLang="zh-CN" sz="1800" dirty="0">
                  <a:solidFill>
                    <a:schemeClr val="tx2"/>
                  </a:solidFill>
                  <a:latin typeface="HarmonyOS Sans SC Light" pitchFamily="2" charset="-122"/>
                  <a:ea typeface="HarmonyOS Sans SC Light" pitchFamily="2" charset="-122"/>
                </a:rPr>
                <a:t>0001</a:t>
              </a:r>
            </a:p>
            <a:p>
              <a:pPr lvl="0">
                <a:lnSpc>
                  <a:spcPct val="120000"/>
                </a:lnSpc>
                <a:defRPr/>
              </a:pPr>
              <a:endParaRPr kumimoji="1" lang="en-US" altLang="zh-CN" sz="1800" dirty="0">
                <a:solidFill>
                  <a:schemeClr val="tx2"/>
                </a:solidFill>
                <a:latin typeface="HarmonyOS Sans SC Light" pitchFamily="2" charset="-122"/>
                <a:ea typeface="HarmonyOS Sans SC Light" pitchFamily="2" charset="-122"/>
              </a:endParaRPr>
            </a:p>
          </p:txBody>
        </p:sp>
        <p:sp>
          <p:nvSpPr>
            <p:cNvPr id="25" name="标题 1">
              <a:extLst>
                <a:ext uri="{FF2B5EF4-FFF2-40B4-BE49-F238E27FC236}">
                  <a16:creationId xmlns:a16="http://schemas.microsoft.com/office/drawing/2014/main" id="{CBB27AD2-3BD6-434E-831F-F53A653758AC}"/>
                </a:ext>
              </a:extLst>
            </p:cNvPr>
            <p:cNvSpPr txBox="1">
              <a:spLocks/>
            </p:cNvSpPr>
            <p:nvPr/>
          </p:nvSpPr>
          <p:spPr>
            <a:xfrm>
              <a:off x="810041" y="3183883"/>
              <a:ext cx="340383" cy="408138"/>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lnSpc>
                  <a:spcPct val="120000"/>
                </a:lnSpc>
                <a:defRPr/>
              </a:pPr>
              <a:r>
                <a:rPr kumimoji="1" lang="en-US" altLang="zh-CN" sz="1800" dirty="0">
                  <a:solidFill>
                    <a:schemeClr val="tx2"/>
                  </a:solidFill>
                  <a:latin typeface="HarmonyOS Sans SC Light" pitchFamily="2" charset="-122"/>
                  <a:ea typeface="HarmonyOS Sans SC Light" pitchFamily="2" charset="-122"/>
                </a:rPr>
                <a:t>S:</a:t>
              </a:r>
            </a:p>
            <a:p>
              <a:pPr lvl="0">
                <a:lnSpc>
                  <a:spcPct val="120000"/>
                </a:lnSpc>
                <a:defRPr/>
              </a:pPr>
              <a:endParaRPr kumimoji="1" lang="en-US" altLang="zh-CN" sz="1800" dirty="0">
                <a:solidFill>
                  <a:schemeClr val="tx2"/>
                </a:solidFill>
                <a:latin typeface="HarmonyOS Sans SC Light" pitchFamily="2" charset="-122"/>
                <a:ea typeface="HarmonyOS Sans SC Light" pitchFamily="2" charset="-122"/>
              </a:endParaRPr>
            </a:p>
          </p:txBody>
        </p:sp>
      </p:grpSp>
      <p:grpSp>
        <p:nvGrpSpPr>
          <p:cNvPr id="26" name="组合 25">
            <a:extLst>
              <a:ext uri="{FF2B5EF4-FFF2-40B4-BE49-F238E27FC236}">
                <a16:creationId xmlns:a16="http://schemas.microsoft.com/office/drawing/2014/main" id="{42BDE164-52D0-4451-A6B2-96E8233D5FF1}"/>
              </a:ext>
            </a:extLst>
          </p:cNvPr>
          <p:cNvGrpSpPr/>
          <p:nvPr/>
        </p:nvGrpSpPr>
        <p:grpSpPr>
          <a:xfrm>
            <a:off x="5244937" y="4012725"/>
            <a:ext cx="973039" cy="1691745"/>
            <a:chOff x="810041" y="3183883"/>
            <a:chExt cx="973039" cy="1691745"/>
          </a:xfrm>
        </p:grpSpPr>
        <p:sp>
          <p:nvSpPr>
            <p:cNvPr id="27" name="标题 1">
              <a:extLst>
                <a:ext uri="{FF2B5EF4-FFF2-40B4-BE49-F238E27FC236}">
                  <a16:creationId xmlns:a16="http://schemas.microsoft.com/office/drawing/2014/main" id="{E6CEB2DF-AE4B-4D9F-90AA-24AE5BFA5EA7}"/>
                </a:ext>
              </a:extLst>
            </p:cNvPr>
            <p:cNvSpPr txBox="1">
              <a:spLocks/>
            </p:cNvSpPr>
            <p:nvPr/>
          </p:nvSpPr>
          <p:spPr>
            <a:xfrm>
              <a:off x="1064052" y="3486671"/>
              <a:ext cx="719028" cy="1388957"/>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lnSpc>
                  <a:spcPct val="120000"/>
                </a:lnSpc>
                <a:defRPr/>
              </a:pPr>
              <a:r>
                <a:rPr kumimoji="1" lang="en-US" altLang="zh-CN" sz="1800" dirty="0">
                  <a:solidFill>
                    <a:schemeClr val="tx2"/>
                  </a:solidFill>
                  <a:latin typeface="HarmonyOS Sans SC Light" pitchFamily="2" charset="-122"/>
                  <a:ea typeface="HarmonyOS Sans SC Light" pitchFamily="2" charset="-122"/>
                </a:rPr>
                <a:t>1000</a:t>
              </a:r>
            </a:p>
            <a:p>
              <a:pPr lvl="0">
                <a:lnSpc>
                  <a:spcPct val="120000"/>
                </a:lnSpc>
                <a:defRPr/>
              </a:pPr>
              <a:r>
                <a:rPr kumimoji="1" lang="en-US" altLang="zh-CN" sz="1800" dirty="0">
                  <a:solidFill>
                    <a:schemeClr val="tx2"/>
                  </a:solidFill>
                  <a:latin typeface="HarmonyOS Sans SC Light" pitchFamily="2" charset="-122"/>
                  <a:ea typeface="HarmonyOS Sans SC Light" pitchFamily="2" charset="-122"/>
                </a:rPr>
                <a:t>0000</a:t>
              </a:r>
            </a:p>
            <a:p>
              <a:pPr lvl="0">
                <a:lnSpc>
                  <a:spcPct val="120000"/>
                </a:lnSpc>
                <a:defRPr/>
              </a:pPr>
              <a:r>
                <a:rPr kumimoji="1" lang="en-US" altLang="zh-CN" sz="1800" dirty="0">
                  <a:solidFill>
                    <a:schemeClr val="tx2"/>
                  </a:solidFill>
                  <a:latin typeface="HarmonyOS Sans SC Light" pitchFamily="2" charset="-122"/>
                  <a:ea typeface="HarmonyOS Sans SC Light" pitchFamily="2" charset="-122"/>
                </a:rPr>
                <a:t>00</a:t>
              </a:r>
              <a:r>
                <a:rPr kumimoji="1" lang="en-US" altLang="zh-CN" sz="1800" dirty="0">
                  <a:solidFill>
                    <a:srgbClr val="FF0000"/>
                  </a:solidFill>
                  <a:latin typeface="HarmonyOS Sans SC Light" pitchFamily="2" charset="-122"/>
                  <a:ea typeface="HarmonyOS Sans SC Light" pitchFamily="2" charset="-122"/>
                </a:rPr>
                <a:t>1</a:t>
              </a:r>
              <a:r>
                <a:rPr kumimoji="1" lang="en-US" altLang="zh-CN" sz="1800" dirty="0">
                  <a:latin typeface="HarmonyOS Sans SC Light" pitchFamily="2" charset="-122"/>
                  <a:ea typeface="HarmonyOS Sans SC Light" pitchFamily="2" charset="-122"/>
                </a:rPr>
                <a:t>0</a:t>
              </a:r>
            </a:p>
            <a:p>
              <a:pPr lvl="0">
                <a:lnSpc>
                  <a:spcPct val="120000"/>
                </a:lnSpc>
                <a:defRPr/>
              </a:pPr>
              <a:r>
                <a:rPr kumimoji="1" lang="en-US" altLang="zh-CN" sz="1800" dirty="0">
                  <a:latin typeface="HarmonyOS Sans SC Light" pitchFamily="2" charset="-122"/>
                  <a:ea typeface="HarmonyOS Sans SC Light" pitchFamily="2" charset="-122"/>
                </a:rPr>
                <a:t>000</a:t>
              </a:r>
              <a:r>
                <a:rPr kumimoji="1" lang="en-US" altLang="zh-CN" sz="1800" dirty="0">
                  <a:solidFill>
                    <a:srgbClr val="FF0000"/>
                  </a:solidFill>
                  <a:latin typeface="HarmonyOS Sans SC Light" pitchFamily="2" charset="-122"/>
                  <a:ea typeface="HarmonyOS Sans SC Light" pitchFamily="2" charset="-122"/>
                </a:rPr>
                <a:t>1</a:t>
              </a:r>
            </a:p>
            <a:p>
              <a:pPr lvl="0">
                <a:lnSpc>
                  <a:spcPct val="120000"/>
                </a:lnSpc>
                <a:defRPr/>
              </a:pPr>
              <a:endParaRPr kumimoji="1" lang="en-US" altLang="zh-CN" sz="1800" dirty="0">
                <a:solidFill>
                  <a:schemeClr val="tx2"/>
                </a:solidFill>
                <a:latin typeface="HarmonyOS Sans SC Light" pitchFamily="2" charset="-122"/>
                <a:ea typeface="HarmonyOS Sans SC Light" pitchFamily="2" charset="-122"/>
              </a:endParaRPr>
            </a:p>
          </p:txBody>
        </p:sp>
        <p:sp>
          <p:nvSpPr>
            <p:cNvPr id="28" name="标题 1">
              <a:extLst>
                <a:ext uri="{FF2B5EF4-FFF2-40B4-BE49-F238E27FC236}">
                  <a16:creationId xmlns:a16="http://schemas.microsoft.com/office/drawing/2014/main" id="{89EEC1EA-7141-432C-B72A-CB83E95E992C}"/>
                </a:ext>
              </a:extLst>
            </p:cNvPr>
            <p:cNvSpPr txBox="1">
              <a:spLocks/>
            </p:cNvSpPr>
            <p:nvPr/>
          </p:nvSpPr>
          <p:spPr>
            <a:xfrm>
              <a:off x="810041" y="3183883"/>
              <a:ext cx="340383" cy="408138"/>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lnSpc>
                  <a:spcPct val="120000"/>
                </a:lnSpc>
                <a:defRPr/>
              </a:pPr>
              <a:r>
                <a:rPr kumimoji="1" lang="en-US" altLang="zh-CN" sz="1800" dirty="0">
                  <a:solidFill>
                    <a:schemeClr val="tx2"/>
                  </a:solidFill>
                  <a:latin typeface="HarmonyOS Sans SC Light" pitchFamily="2" charset="-122"/>
                  <a:ea typeface="HarmonyOS Sans SC Light" pitchFamily="2" charset="-122"/>
                </a:rPr>
                <a:t>S:</a:t>
              </a:r>
            </a:p>
            <a:p>
              <a:pPr lvl="0">
                <a:lnSpc>
                  <a:spcPct val="120000"/>
                </a:lnSpc>
                <a:defRPr/>
              </a:pPr>
              <a:endParaRPr kumimoji="1" lang="en-US" altLang="zh-CN" sz="1800" dirty="0">
                <a:solidFill>
                  <a:schemeClr val="tx2"/>
                </a:solidFill>
                <a:latin typeface="HarmonyOS Sans SC Light" pitchFamily="2" charset="-122"/>
                <a:ea typeface="HarmonyOS Sans SC Light" pitchFamily="2" charset="-122"/>
              </a:endParaRPr>
            </a:p>
          </p:txBody>
        </p:sp>
      </p:grpSp>
      <p:sp>
        <p:nvSpPr>
          <p:cNvPr id="29" name="标题 1">
            <a:extLst>
              <a:ext uri="{FF2B5EF4-FFF2-40B4-BE49-F238E27FC236}">
                <a16:creationId xmlns:a16="http://schemas.microsoft.com/office/drawing/2014/main" id="{9A2FA99B-2ECF-41F2-8C36-91830D03AC80}"/>
              </a:ext>
            </a:extLst>
          </p:cNvPr>
          <p:cNvSpPr txBox="1">
            <a:spLocks/>
          </p:cNvSpPr>
          <p:nvPr/>
        </p:nvSpPr>
        <p:spPr>
          <a:xfrm>
            <a:off x="6341261" y="4550712"/>
            <a:ext cx="645359" cy="612638"/>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lnSpc>
                <a:spcPct val="120000"/>
              </a:lnSpc>
              <a:defRPr/>
            </a:pPr>
            <a:r>
              <a:rPr kumimoji="1" lang="zh-CN" altLang="en-US" sz="1800" dirty="0">
                <a:solidFill>
                  <a:schemeClr val="tx2"/>
                </a:solidFill>
                <a:latin typeface="HarmonyOS Sans SC Light" pitchFamily="2" charset="-122"/>
                <a:ea typeface="HarmonyOS Sans SC Light" pitchFamily="2" charset="-122"/>
              </a:rPr>
              <a:t>→</a:t>
            </a:r>
            <a:endParaRPr kumimoji="1" lang="en-US" altLang="zh-CN" sz="1800" dirty="0">
              <a:solidFill>
                <a:schemeClr val="tx2"/>
              </a:solidFill>
              <a:latin typeface="HarmonyOS Sans SC Light" pitchFamily="2" charset="-122"/>
              <a:ea typeface="HarmonyOS Sans SC Light" pitchFamily="2" charset="-122"/>
            </a:endParaRPr>
          </a:p>
        </p:txBody>
      </p:sp>
      <p:sp>
        <p:nvSpPr>
          <p:cNvPr id="30" name="标题 1">
            <a:extLst>
              <a:ext uri="{FF2B5EF4-FFF2-40B4-BE49-F238E27FC236}">
                <a16:creationId xmlns:a16="http://schemas.microsoft.com/office/drawing/2014/main" id="{5680B9B1-E2D3-40D5-ACB2-B500BEFEC396}"/>
              </a:ext>
            </a:extLst>
          </p:cNvPr>
          <p:cNvSpPr txBox="1">
            <a:spLocks/>
          </p:cNvSpPr>
          <p:nvPr/>
        </p:nvSpPr>
        <p:spPr>
          <a:xfrm>
            <a:off x="6839006" y="4083250"/>
            <a:ext cx="2935597" cy="375109"/>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lnSpc>
                <a:spcPct val="120000"/>
              </a:lnSpc>
              <a:defRPr/>
            </a:pPr>
            <a:r>
              <a:rPr kumimoji="1" lang="en-US" altLang="zh-CN" sz="1800" dirty="0">
                <a:solidFill>
                  <a:schemeClr val="tx2"/>
                </a:solidFill>
                <a:latin typeface="HarmonyOS Sans SC Light" pitchFamily="2" charset="-122"/>
                <a:ea typeface="HarmonyOS Sans SC Light" pitchFamily="2" charset="-122"/>
              </a:rPr>
              <a:t>S</a:t>
            </a:r>
            <a:r>
              <a:rPr kumimoji="1" lang="zh-CN" altLang="en-US" sz="1800" dirty="0">
                <a:solidFill>
                  <a:schemeClr val="tx2"/>
                </a:solidFill>
                <a:latin typeface="HarmonyOS Sans SC Light" pitchFamily="2" charset="-122"/>
                <a:ea typeface="HarmonyOS Sans SC Light" pitchFamily="2" charset="-122"/>
              </a:rPr>
              <a:t>：</a:t>
            </a:r>
            <a:r>
              <a:rPr kumimoji="1" lang="en-US" altLang="zh-CN" sz="1800" dirty="0">
                <a:solidFill>
                  <a:schemeClr val="tx2"/>
                </a:solidFill>
                <a:latin typeface="HarmonyOS Sans SC Light" pitchFamily="2" charset="-122"/>
                <a:ea typeface="HarmonyOS Sans SC Light" pitchFamily="2" charset="-122"/>
              </a:rPr>
              <a:t>1000000000100001</a:t>
            </a:r>
          </a:p>
          <a:p>
            <a:pPr lvl="0">
              <a:lnSpc>
                <a:spcPct val="120000"/>
              </a:lnSpc>
              <a:defRPr/>
            </a:pPr>
            <a:endParaRPr kumimoji="1" lang="en-US" altLang="zh-CN" sz="1800" dirty="0">
              <a:solidFill>
                <a:schemeClr val="tx2"/>
              </a:solidFill>
              <a:latin typeface="HarmonyOS Sans SC Light" pitchFamily="2" charset="-122"/>
              <a:ea typeface="HarmonyOS Sans SC Light" pitchFamily="2" charset="-122"/>
            </a:endParaRPr>
          </a:p>
        </p:txBody>
      </p:sp>
      <p:sp>
        <p:nvSpPr>
          <p:cNvPr id="31" name="标题 1">
            <a:extLst>
              <a:ext uri="{FF2B5EF4-FFF2-40B4-BE49-F238E27FC236}">
                <a16:creationId xmlns:a16="http://schemas.microsoft.com/office/drawing/2014/main" id="{1CCE15AA-000E-4691-A2DC-6E163662BA67}"/>
              </a:ext>
            </a:extLst>
          </p:cNvPr>
          <p:cNvSpPr txBox="1">
            <a:spLocks/>
          </p:cNvSpPr>
          <p:nvPr/>
        </p:nvSpPr>
        <p:spPr>
          <a:xfrm>
            <a:off x="7192599" y="4438912"/>
            <a:ext cx="2749644" cy="1388957"/>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lnSpc>
                <a:spcPct val="120000"/>
              </a:lnSpc>
              <a:defRPr/>
            </a:pPr>
            <a:r>
              <a:rPr kumimoji="1" lang="en-US" altLang="zh-CN" sz="1800" dirty="0">
                <a:solidFill>
                  <a:srgbClr val="FF0000"/>
                </a:solidFill>
                <a:latin typeface="HarmonyOS Sans SC Light" pitchFamily="2" charset="-122"/>
                <a:ea typeface="HarmonyOS Sans SC Light" pitchFamily="2" charset="-122"/>
              </a:rPr>
              <a:t>1</a:t>
            </a:r>
            <a:r>
              <a:rPr kumimoji="1" lang="en-US" altLang="zh-CN" sz="1800" dirty="0">
                <a:latin typeface="HarmonyOS Sans SC Light" pitchFamily="2" charset="-122"/>
                <a:ea typeface="HarmonyOS Sans SC Light" pitchFamily="2" charset="-122"/>
              </a:rPr>
              <a:t>00001</a:t>
            </a:r>
          </a:p>
          <a:p>
            <a:pPr>
              <a:lnSpc>
                <a:spcPct val="120000"/>
              </a:lnSpc>
              <a:defRPr/>
            </a:pPr>
            <a:r>
              <a:rPr kumimoji="1" lang="en-US" altLang="zh-CN" sz="1800" dirty="0">
                <a:solidFill>
                  <a:srgbClr val="FF0000"/>
                </a:solidFill>
                <a:latin typeface="HarmonyOS Sans SC Light" pitchFamily="2" charset="-122"/>
                <a:ea typeface="HarmonyOS Sans SC Light" pitchFamily="2" charset="-122"/>
              </a:rPr>
              <a:t>          </a:t>
            </a:r>
            <a:r>
              <a:rPr kumimoji="1" lang="en-US" altLang="zh-CN" sz="1800" dirty="0">
                <a:latin typeface="HarmonyOS Sans SC Light" pitchFamily="2" charset="-122"/>
                <a:ea typeface="HarmonyOS Sans SC Light" pitchFamily="2" charset="-122"/>
              </a:rPr>
              <a:t>10000</a:t>
            </a:r>
            <a:r>
              <a:rPr kumimoji="1" lang="en-US" altLang="zh-CN" sz="1800" dirty="0">
                <a:solidFill>
                  <a:srgbClr val="FF0000"/>
                </a:solidFill>
                <a:latin typeface="HarmonyOS Sans SC Light" pitchFamily="2" charset="-122"/>
                <a:ea typeface="HarmonyOS Sans SC Light" pitchFamily="2" charset="-122"/>
              </a:rPr>
              <a:t>1</a:t>
            </a:r>
          </a:p>
          <a:p>
            <a:pPr>
              <a:lnSpc>
                <a:spcPct val="120000"/>
              </a:lnSpc>
              <a:defRPr/>
            </a:pPr>
            <a:r>
              <a:rPr kumimoji="1" lang="en-US" altLang="zh-CN" sz="1800" dirty="0">
                <a:solidFill>
                  <a:srgbClr val="FF0000"/>
                </a:solidFill>
                <a:latin typeface="HarmonyOS Sans SC Light" pitchFamily="2" charset="-122"/>
                <a:ea typeface="HarmonyOS Sans SC Light" pitchFamily="2" charset="-122"/>
              </a:rPr>
              <a:t>                    1</a:t>
            </a:r>
            <a:r>
              <a:rPr kumimoji="1" lang="en-US" altLang="zh-CN" sz="1800" dirty="0">
                <a:latin typeface="HarmonyOS Sans SC Light" pitchFamily="2" charset="-122"/>
                <a:ea typeface="HarmonyOS Sans SC Light" pitchFamily="2" charset="-122"/>
              </a:rPr>
              <a:t>0000</a:t>
            </a:r>
            <a:r>
              <a:rPr kumimoji="1" lang="en-US" altLang="zh-CN" sz="1800" dirty="0">
                <a:solidFill>
                  <a:srgbClr val="FF0000"/>
                </a:solidFill>
                <a:latin typeface="HarmonyOS Sans SC Light" pitchFamily="2" charset="-122"/>
                <a:ea typeface="HarmonyOS Sans SC Light" pitchFamily="2" charset="-122"/>
              </a:rPr>
              <a:t>1</a:t>
            </a:r>
          </a:p>
          <a:p>
            <a:pPr lvl="0">
              <a:lnSpc>
                <a:spcPct val="120000"/>
              </a:lnSpc>
              <a:defRPr/>
            </a:pPr>
            <a:endParaRPr kumimoji="1" lang="en-US" altLang="zh-CN" sz="1800" dirty="0">
              <a:solidFill>
                <a:srgbClr val="FF0000"/>
              </a:solidFill>
              <a:latin typeface="HarmonyOS Sans SC Light" pitchFamily="2" charset="-122"/>
              <a:ea typeface="HarmonyOS Sans SC Light" pitchFamily="2" charset="-122"/>
            </a:endParaRPr>
          </a:p>
        </p:txBody>
      </p:sp>
      <p:sp>
        <p:nvSpPr>
          <p:cNvPr id="32" name="标题 1">
            <a:extLst>
              <a:ext uri="{FF2B5EF4-FFF2-40B4-BE49-F238E27FC236}">
                <a16:creationId xmlns:a16="http://schemas.microsoft.com/office/drawing/2014/main" id="{F2720EEE-2E46-44EC-97B3-38CAA7418655}"/>
              </a:ext>
            </a:extLst>
          </p:cNvPr>
          <p:cNvSpPr txBox="1">
            <a:spLocks/>
          </p:cNvSpPr>
          <p:nvPr/>
        </p:nvSpPr>
        <p:spPr>
          <a:xfrm>
            <a:off x="3127957" y="4369547"/>
            <a:ext cx="645359" cy="612638"/>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lnSpc>
                <a:spcPct val="120000"/>
              </a:lnSpc>
              <a:defRPr/>
            </a:pPr>
            <a:r>
              <a:rPr kumimoji="1" lang="zh-CN" altLang="en-US" sz="1800" dirty="0">
                <a:solidFill>
                  <a:schemeClr val="tx2"/>
                </a:solidFill>
                <a:latin typeface="HarmonyOS Sans SC Light" pitchFamily="2" charset="-122"/>
                <a:ea typeface="HarmonyOS Sans SC Light" pitchFamily="2" charset="-122"/>
              </a:rPr>
              <a:t>→</a:t>
            </a:r>
            <a:endParaRPr kumimoji="1" lang="en-US" altLang="zh-CN" sz="1800" dirty="0">
              <a:solidFill>
                <a:schemeClr val="tx2"/>
              </a:solidFill>
              <a:latin typeface="HarmonyOS Sans SC Light" pitchFamily="2" charset="-122"/>
              <a:ea typeface="HarmonyOS Sans SC Light" pitchFamily="2" charset="-122"/>
            </a:endParaRPr>
          </a:p>
        </p:txBody>
      </p:sp>
    </p:spTree>
    <p:extLst>
      <p:ext uri="{BB962C8B-B14F-4D97-AF65-F5344CB8AC3E}">
        <p14:creationId xmlns:p14="http://schemas.microsoft.com/office/powerpoint/2010/main" val="2852215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J. Counting Fish Again</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题目大意</a:t>
            </a:r>
          </a:p>
        </p:txBody>
      </p:sp>
      <mc:AlternateContent xmlns:mc="http://schemas.openxmlformats.org/markup-compatibility/2006" xmlns:a14="http://schemas.microsoft.com/office/drawing/2010/main">
        <mc:Choice Requires="a14">
          <p:sp>
            <p:nvSpPr>
              <p:cNvPr id="11" name="标题 1">
                <a:extLst>
                  <a:ext uri="{FF2B5EF4-FFF2-40B4-BE49-F238E27FC236}">
                    <a16:creationId xmlns:a16="http://schemas.microsoft.com/office/drawing/2014/main" id="{01001809-243E-C77D-3569-750ED697BBCF}"/>
                  </a:ext>
                </a:extLst>
              </p:cNvPr>
              <p:cNvSpPr txBox="1">
                <a:spLocks/>
              </p:cNvSpPr>
              <p:nvPr/>
            </p:nvSpPr>
            <p:spPr>
              <a:xfrm>
                <a:off x="838200" y="2645098"/>
                <a:ext cx="10403541"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dirty="0">
                    <a:solidFill>
                      <a:schemeClr val="tx2"/>
                    </a:solidFill>
                    <a:latin typeface="HarmonyOS Sans SC Light" pitchFamily="2" charset="-122"/>
                    <a:ea typeface="HarmonyOS Sans SC Light" pitchFamily="2" charset="-122"/>
                  </a:rPr>
                  <a:t>给一个无穷大的网格图，左下角为 </a:t>
                </a:r>
                <a14:m>
                  <m:oMath xmlns:m="http://schemas.openxmlformats.org/officeDocument/2006/math">
                    <m:d>
                      <m:dPr>
                        <m:ctrlPr>
                          <a:rPr kumimoji="1" lang="en-US" altLang="zh-CN" sz="1800" i="1" dirty="0" smtClean="0">
                            <a:solidFill>
                              <a:schemeClr val="tx2"/>
                            </a:solidFill>
                            <a:latin typeface="Cambria Math" panose="02040503050406030204" pitchFamily="18" charset="0"/>
                            <a:ea typeface="HarmonyOS Sans SC Light" pitchFamily="2" charset="-122"/>
                          </a:rPr>
                        </m:ctrlPr>
                      </m:dPr>
                      <m:e>
                        <m:r>
                          <a:rPr kumimoji="1" lang="en-US" altLang="zh-CN" sz="1800" i="1" dirty="0" smtClean="0">
                            <a:solidFill>
                              <a:schemeClr val="tx2"/>
                            </a:solidFill>
                            <a:latin typeface="Cambria Math" panose="02040503050406030204" pitchFamily="18" charset="0"/>
                            <a:ea typeface="HarmonyOS Sans SC Light" pitchFamily="2" charset="-122"/>
                          </a:rPr>
                          <m:t>0, 0</m:t>
                        </m:r>
                      </m:e>
                    </m:d>
                    <m:r>
                      <a:rPr kumimoji="1" lang="zh-CN" altLang="en-US" sz="1800" i="1" dirty="0">
                        <a:solidFill>
                          <a:schemeClr val="tx2"/>
                        </a:solidFill>
                        <a:latin typeface="Cambria Math" panose="02040503050406030204" pitchFamily="18" charset="0"/>
                        <a:ea typeface="HarmonyOS Sans SC Light" pitchFamily="2" charset="-122"/>
                      </a:rPr>
                      <m:t>。</m:t>
                    </m:r>
                  </m:oMath>
                </a14:m>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dirty="0">
                    <a:solidFill>
                      <a:schemeClr val="tx2"/>
                    </a:solidFill>
                    <a:latin typeface="HarmonyOS Sans SC Light" pitchFamily="2" charset="-122"/>
                    <a:ea typeface="HarmonyOS Sans SC Light" pitchFamily="2" charset="-122"/>
                  </a:rPr>
                  <a:t>有 </a:t>
                </a:r>
                <a14:m>
                  <m:oMath xmlns:m="http://schemas.openxmlformats.org/officeDocument/2006/math">
                    <m:r>
                      <a:rPr kumimoji="1" lang="en-US" altLang="zh-CN" sz="1800" i="1" dirty="0" smtClean="0">
                        <a:solidFill>
                          <a:schemeClr val="tx2"/>
                        </a:solidFill>
                        <a:latin typeface="Cambria Math" panose="02040503050406030204" pitchFamily="18" charset="0"/>
                        <a:ea typeface="HarmonyOS Sans SC Light" pitchFamily="2" charset="-122"/>
                      </a:rPr>
                      <m:t>𝑚</m:t>
                    </m:r>
                  </m:oMath>
                </a14:m>
                <a:r>
                  <a:rPr kumimoji="1" lang="zh-CN" altLang="en-US" sz="1800" dirty="0">
                    <a:solidFill>
                      <a:schemeClr val="tx2"/>
                    </a:solidFill>
                    <a:latin typeface="HarmonyOS Sans SC Light" pitchFamily="2" charset="-122"/>
                    <a:ea typeface="HarmonyOS Sans SC Light" pitchFamily="2" charset="-122"/>
                  </a:rPr>
                  <a:t> 次操作，每次添加或删除一条斜率为 </a:t>
                </a:r>
                <a14:m>
                  <m:oMath xmlns:m="http://schemas.openxmlformats.org/officeDocument/2006/math">
                    <m:r>
                      <a:rPr kumimoji="1" lang="en-US" altLang="zh-CN" sz="1800" i="1" dirty="0" smtClean="0">
                        <a:solidFill>
                          <a:schemeClr val="tx2"/>
                        </a:solidFill>
                        <a:latin typeface="Cambria Math" panose="02040503050406030204" pitchFamily="18" charset="0"/>
                        <a:ea typeface="HarmonyOS Sans SC Light" pitchFamily="2" charset="-122"/>
                      </a:rPr>
                      <m:t>−1</m:t>
                    </m:r>
                  </m:oMath>
                </a14:m>
                <a:r>
                  <a:rPr kumimoji="1" lang="en-US" altLang="zh-CN" sz="1800" dirty="0">
                    <a:solidFill>
                      <a:schemeClr val="tx2"/>
                    </a:solidFill>
                    <a:latin typeface="HarmonyOS Sans SC Light" pitchFamily="2" charset="-122"/>
                    <a:ea typeface="HarmonyOS Sans SC Light" pitchFamily="2" charset="-122"/>
                  </a:rPr>
                  <a:t> </a:t>
                </a:r>
                <a:r>
                  <a:rPr kumimoji="1" lang="zh-CN" altLang="en-US" sz="1800" dirty="0">
                    <a:solidFill>
                      <a:schemeClr val="tx2"/>
                    </a:solidFill>
                    <a:latin typeface="HarmonyOS Sans SC Light" pitchFamily="2" charset="-122"/>
                    <a:ea typeface="HarmonyOS Sans SC Light" pitchFamily="2" charset="-122"/>
                  </a:rPr>
                  <a:t>的线段（给出端点坐标），并输出图中“鱼”的数量。</a:t>
                </a: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dirty="0">
                    <a:solidFill>
                      <a:schemeClr val="tx2"/>
                    </a:solidFill>
                    <a:latin typeface="HarmonyOS Sans SC Light" pitchFamily="2" charset="-122"/>
                    <a:ea typeface="HarmonyOS Sans SC Light" pitchFamily="2" charset="-122"/>
                  </a:rPr>
                  <a:t>“鱼”定义为一个正方形加上一个等边直角三角形，且正方形边长等于三角形直角边边长、三角形与正方形恰有一个顶点重合。</a:t>
                </a: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1≤</m:t>
                    </m:r>
                    <m:r>
                      <a:rPr kumimoji="1" lang="en-US" altLang="zh-CN" sz="1800" b="0" i="1" smtClean="0">
                        <a:solidFill>
                          <a:schemeClr val="tx2"/>
                        </a:solidFill>
                        <a:latin typeface="Cambria Math" panose="02040503050406030204" pitchFamily="18" charset="0"/>
                        <a:ea typeface="HarmonyOS Sans SC Light" pitchFamily="2" charset="-122"/>
                      </a:rPr>
                      <m:t>𝑚</m:t>
                    </m:r>
                    <m:r>
                      <a:rPr kumimoji="1" lang="en-US" altLang="zh-CN" sz="1800" b="0" i="1" smtClean="0">
                        <a:solidFill>
                          <a:schemeClr val="tx2"/>
                        </a:solidFill>
                        <a:latin typeface="Cambria Math" panose="02040503050406030204" pitchFamily="18" charset="0"/>
                        <a:ea typeface="HarmonyOS Sans SC Light" pitchFamily="2" charset="-122"/>
                      </a:rPr>
                      <m:t>≤</m:t>
                    </m:r>
                    <m:sSup>
                      <m:sSupPr>
                        <m:ctrlPr>
                          <a:rPr kumimoji="1" lang="en-US" altLang="zh-CN" sz="1800" b="0" i="1" smtClean="0">
                            <a:solidFill>
                              <a:schemeClr val="tx2"/>
                            </a:solidFill>
                            <a:latin typeface="Cambria Math" panose="02040503050406030204" pitchFamily="18" charset="0"/>
                            <a:ea typeface="HarmonyOS Sans SC Light" pitchFamily="2" charset="-122"/>
                          </a:rPr>
                        </m:ctrlPr>
                      </m:sSupPr>
                      <m:e>
                        <m:r>
                          <a:rPr kumimoji="1" lang="en-US" altLang="zh-CN" sz="1800" b="0" i="1" smtClean="0">
                            <a:solidFill>
                              <a:schemeClr val="tx2"/>
                            </a:solidFill>
                            <a:latin typeface="Cambria Math" panose="02040503050406030204" pitchFamily="18" charset="0"/>
                            <a:ea typeface="HarmonyOS Sans SC Light" pitchFamily="2" charset="-122"/>
                          </a:rPr>
                          <m:t>10</m:t>
                        </m:r>
                      </m:e>
                      <m:sup>
                        <m:r>
                          <a:rPr kumimoji="1" lang="en-US" altLang="zh-CN" sz="1800" b="0" i="1" smtClean="0">
                            <a:solidFill>
                              <a:schemeClr val="tx2"/>
                            </a:solidFill>
                            <a:latin typeface="Cambria Math" panose="02040503050406030204" pitchFamily="18" charset="0"/>
                            <a:ea typeface="HarmonyOS Sans SC Light" pitchFamily="2" charset="-122"/>
                          </a:rPr>
                          <m:t>6</m:t>
                        </m:r>
                      </m:sup>
                    </m:sSup>
                    <m:r>
                      <a:rPr kumimoji="1" lang="en-US" altLang="zh-CN" sz="1800" b="0" i="1" smtClean="0">
                        <a:solidFill>
                          <a:schemeClr val="tx2"/>
                        </a:solidFill>
                        <a:latin typeface="Cambria Math" panose="02040503050406030204" pitchFamily="18" charset="0"/>
                        <a:ea typeface="HarmonyOS Sans SC Light" pitchFamily="2" charset="-122"/>
                      </a:rPr>
                      <m:t>, 0≤</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1</m:t>
                        </m:r>
                      </m:sub>
                    </m:sSub>
                    <m:r>
                      <a:rPr kumimoji="1" lang="en-US" altLang="zh-CN" sz="1800" b="0" i="1" smtClean="0">
                        <a:solidFill>
                          <a:schemeClr val="tx2"/>
                        </a:solidFill>
                        <a:latin typeface="Cambria Math" panose="02040503050406030204" pitchFamily="18" charset="0"/>
                        <a:ea typeface="HarmonyOS Sans SC Light" pitchFamily="2" charset="-122"/>
                      </a:rPr>
                      <m: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𝑦</m:t>
                        </m:r>
                      </m:e>
                      <m:sub>
                        <m:r>
                          <a:rPr kumimoji="1" lang="en-US" altLang="zh-CN" sz="1800" b="0" i="1" smtClean="0">
                            <a:solidFill>
                              <a:schemeClr val="tx2"/>
                            </a:solidFill>
                            <a:latin typeface="Cambria Math" panose="02040503050406030204" pitchFamily="18" charset="0"/>
                            <a:ea typeface="HarmonyOS Sans SC Light" pitchFamily="2" charset="-122"/>
                          </a:rPr>
                          <m:t>1</m:t>
                        </m:r>
                      </m:sub>
                    </m:sSub>
                    <m:r>
                      <a:rPr kumimoji="1" lang="en-US" altLang="zh-CN" sz="1800" b="0" i="1" smtClean="0">
                        <a:solidFill>
                          <a:schemeClr val="tx2"/>
                        </a:solidFill>
                        <a:latin typeface="Cambria Math" panose="02040503050406030204" pitchFamily="18" charset="0"/>
                        <a:ea typeface="HarmonyOS Sans SC Light" pitchFamily="2" charset="-122"/>
                      </a:rPr>
                      <m: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2</m:t>
                        </m:r>
                      </m:sub>
                    </m:sSub>
                    <m:r>
                      <a:rPr kumimoji="1" lang="en-US" altLang="zh-CN" sz="1800" b="0" i="1" smtClean="0">
                        <a:solidFill>
                          <a:schemeClr val="tx2"/>
                        </a:solidFill>
                        <a:latin typeface="Cambria Math" panose="02040503050406030204" pitchFamily="18" charset="0"/>
                        <a:ea typeface="HarmonyOS Sans SC Light" pitchFamily="2" charset="-122"/>
                      </a:rPr>
                      <m: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𝑦</m:t>
                        </m:r>
                      </m:e>
                      <m:sub>
                        <m:r>
                          <a:rPr kumimoji="1" lang="en-US" altLang="zh-CN" sz="1800" b="0" i="1" smtClean="0">
                            <a:solidFill>
                              <a:schemeClr val="tx2"/>
                            </a:solidFill>
                            <a:latin typeface="Cambria Math" panose="02040503050406030204" pitchFamily="18" charset="0"/>
                            <a:ea typeface="HarmonyOS Sans SC Light" pitchFamily="2" charset="-122"/>
                          </a:rPr>
                          <m:t>2</m:t>
                        </m:r>
                      </m:sub>
                    </m:sSub>
                    <m:r>
                      <a:rPr kumimoji="1" lang="en-US" altLang="zh-CN" sz="1800" b="0" i="1" smtClean="0">
                        <a:solidFill>
                          <a:schemeClr val="tx2"/>
                        </a:solidFill>
                        <a:latin typeface="Cambria Math" panose="02040503050406030204" pitchFamily="18" charset="0"/>
                        <a:ea typeface="HarmonyOS Sans SC Light" pitchFamily="2" charset="-122"/>
                      </a:rPr>
                      <m:t>≤</m:t>
                    </m:r>
                    <m:sSup>
                      <m:sSupPr>
                        <m:ctrlPr>
                          <a:rPr kumimoji="1" lang="en-US" altLang="zh-CN" sz="1800" b="0" i="1" smtClean="0">
                            <a:solidFill>
                              <a:schemeClr val="tx2"/>
                            </a:solidFill>
                            <a:latin typeface="Cambria Math" panose="02040503050406030204" pitchFamily="18" charset="0"/>
                            <a:ea typeface="HarmonyOS Sans SC Light" pitchFamily="2" charset="-122"/>
                          </a:rPr>
                        </m:ctrlPr>
                      </m:sSupPr>
                      <m:e>
                        <m:r>
                          <a:rPr kumimoji="1" lang="en-US" altLang="zh-CN" sz="1800" b="0" i="1" smtClean="0">
                            <a:solidFill>
                              <a:schemeClr val="tx2"/>
                            </a:solidFill>
                            <a:latin typeface="Cambria Math" panose="02040503050406030204" pitchFamily="18" charset="0"/>
                            <a:ea typeface="HarmonyOS Sans SC Light" pitchFamily="2" charset="-122"/>
                          </a:rPr>
                          <m:t>10</m:t>
                        </m:r>
                      </m:e>
                      <m:sup>
                        <m:r>
                          <a:rPr kumimoji="1" lang="en-US" altLang="zh-CN" sz="1800" b="0" i="1" smtClean="0">
                            <a:solidFill>
                              <a:schemeClr val="tx2"/>
                            </a:solidFill>
                            <a:latin typeface="Cambria Math" panose="02040503050406030204" pitchFamily="18" charset="0"/>
                            <a:ea typeface="HarmonyOS Sans SC Light" pitchFamily="2" charset="-122"/>
                          </a:rPr>
                          <m:t>6</m:t>
                        </m:r>
                      </m:sup>
                    </m:sSup>
                  </m:oMath>
                </a14:m>
                <a:r>
                  <a:rPr kumimoji="1" lang="en-US" altLang="zh-CN" sz="1800" dirty="0">
                    <a:solidFill>
                      <a:schemeClr val="tx2"/>
                    </a:solidFill>
                    <a:latin typeface="HarmonyOS Sans SC Light" pitchFamily="2" charset="-122"/>
                    <a:ea typeface="HarmonyOS Sans SC Light" pitchFamily="2" charset="-122"/>
                  </a:rPr>
                  <a:t>.</a:t>
                </a:r>
              </a:p>
            </p:txBody>
          </p:sp>
        </mc:Choice>
        <mc:Fallback xmlns="">
          <p:sp>
            <p:nvSpPr>
              <p:cNvPr id="11" name="标题 1">
                <a:extLst>
                  <a:ext uri="{FF2B5EF4-FFF2-40B4-BE49-F238E27FC236}">
                    <a16:creationId xmlns:a16="http://schemas.microsoft.com/office/drawing/2014/main" id="{01001809-243E-C77D-3569-750ED697BBCF}"/>
                  </a:ext>
                </a:extLst>
              </p:cNvPr>
              <p:cNvSpPr txBox="1">
                <a:spLocks noRot="1" noChangeAspect="1" noMove="1" noResize="1" noEditPoints="1" noAdjustHandles="1" noChangeArrowheads="1" noChangeShapeType="1" noTextEdit="1"/>
              </p:cNvSpPr>
              <p:nvPr/>
            </p:nvSpPr>
            <p:spPr>
              <a:xfrm>
                <a:off x="838200" y="2645098"/>
                <a:ext cx="10403541" cy="3320602"/>
              </a:xfrm>
              <a:prstGeom prst="rect">
                <a:avLst/>
              </a:prstGeom>
              <a:blipFill>
                <a:blip r:embed="rId4"/>
                <a:stretch>
                  <a:fillRect l="-528" t="-183"/>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5"/>
          <a:stretch>
            <a:fillRect/>
          </a:stretch>
        </p:blipFill>
        <p:spPr>
          <a:xfrm>
            <a:off x="8681286" y="460895"/>
            <a:ext cx="3069843" cy="343430"/>
          </a:xfrm>
          <a:prstGeom prst="rect">
            <a:avLst/>
          </a:prstGeom>
        </p:spPr>
      </p:pic>
    </p:spTree>
    <p:extLst>
      <p:ext uri="{BB962C8B-B14F-4D97-AF65-F5344CB8AC3E}">
        <p14:creationId xmlns:p14="http://schemas.microsoft.com/office/powerpoint/2010/main" val="1652516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J. Counting Fish Again</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题解</a:t>
            </a:r>
          </a:p>
        </p:txBody>
      </p:sp>
      <mc:AlternateContent xmlns:mc="http://schemas.openxmlformats.org/markup-compatibility/2006" xmlns:a14="http://schemas.microsoft.com/office/drawing/2010/main">
        <mc:Choice Requires="a14">
          <p:sp>
            <p:nvSpPr>
              <p:cNvPr id="11" name="标题 1">
                <a:extLst>
                  <a:ext uri="{FF2B5EF4-FFF2-40B4-BE49-F238E27FC236}">
                    <a16:creationId xmlns:a16="http://schemas.microsoft.com/office/drawing/2014/main" id="{01001809-243E-C77D-3569-750ED697BBCF}"/>
                  </a:ext>
                </a:extLst>
              </p:cNvPr>
              <p:cNvSpPr txBox="1">
                <a:spLocks/>
              </p:cNvSpPr>
              <p:nvPr/>
            </p:nvSpPr>
            <p:spPr>
              <a:xfrm>
                <a:off x="838200" y="2358228"/>
                <a:ext cx="10403541"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dirty="0">
                    <a:solidFill>
                      <a:schemeClr val="tx2"/>
                    </a:solidFill>
                    <a:latin typeface="HarmonyOS Sans SC Light" pitchFamily="2" charset="-122"/>
                    <a:ea typeface="HarmonyOS Sans SC Light" pitchFamily="2" charset="-122"/>
                  </a:rPr>
                  <a:t>考虑对一条斜线段</a:t>
                </a:r>
                <a:r>
                  <a:rPr kumimoji="1" lang="en-US" altLang="zh-CN" sz="1800" dirty="0">
                    <a:solidFill>
                      <a:schemeClr val="tx2"/>
                    </a:solidFill>
                    <a:latin typeface="HarmonyOS Sans SC Light" pitchFamily="2" charset="-122"/>
                    <a:ea typeface="HarmonyOS Sans SC Light" pitchFamily="2" charset="-122"/>
                  </a:rPr>
                  <a:t> </a:t>
                </a:r>
                <a14:m>
                  <m:oMath xmlns:m="http://schemas.openxmlformats.org/officeDocument/2006/math">
                    <m:d>
                      <m:dPr>
                        <m:ctrlPr>
                          <a:rPr kumimoji="1" lang="en-US" altLang="zh-CN" sz="1800" b="0" i="1" smtClean="0">
                            <a:solidFill>
                              <a:schemeClr val="tx2"/>
                            </a:solidFill>
                            <a:latin typeface="Cambria Math" panose="02040503050406030204" pitchFamily="18" charset="0"/>
                            <a:ea typeface="HarmonyOS Sans SC Light" pitchFamily="2" charset="-122"/>
                          </a:rPr>
                        </m:ctrlPr>
                      </m:dPr>
                      <m:e>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1</m:t>
                            </m:r>
                          </m:sub>
                        </m:sSub>
                        <m:r>
                          <a:rPr kumimoji="1" lang="en-US" altLang="zh-CN" sz="1800" b="0" i="1" smtClean="0">
                            <a:solidFill>
                              <a:schemeClr val="tx2"/>
                            </a:solidFill>
                            <a:latin typeface="Cambria Math" panose="02040503050406030204" pitchFamily="18" charset="0"/>
                            <a:ea typeface="HarmonyOS Sans SC Light" pitchFamily="2" charset="-122"/>
                          </a:rPr>
                          <m: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𝑦</m:t>
                            </m:r>
                          </m:e>
                          <m:sub>
                            <m:r>
                              <a:rPr kumimoji="1" lang="en-US" altLang="zh-CN" sz="1800" b="0" i="1" smtClean="0">
                                <a:solidFill>
                                  <a:schemeClr val="tx2"/>
                                </a:solidFill>
                                <a:latin typeface="Cambria Math" panose="02040503050406030204" pitchFamily="18" charset="0"/>
                                <a:ea typeface="HarmonyOS Sans SC Light" pitchFamily="2" charset="-122"/>
                              </a:rPr>
                              <m:t>1</m:t>
                            </m:r>
                          </m:sub>
                        </m:sSub>
                        <m:r>
                          <a:rPr kumimoji="1" lang="en-US" altLang="zh-CN" sz="1800" b="0" i="1" smtClean="0">
                            <a:solidFill>
                              <a:schemeClr val="tx2"/>
                            </a:solidFill>
                            <a:latin typeface="Cambria Math" panose="02040503050406030204" pitchFamily="18" charset="0"/>
                            <a:ea typeface="HarmonyOS Sans SC Light" pitchFamily="2" charset="-122"/>
                          </a:rPr>
                          <m: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2</m:t>
                            </m:r>
                          </m:sub>
                        </m:sSub>
                        <m:r>
                          <a:rPr kumimoji="1" lang="en-US" altLang="zh-CN" sz="1800" b="0" i="1" smtClean="0">
                            <a:solidFill>
                              <a:schemeClr val="tx2"/>
                            </a:solidFill>
                            <a:latin typeface="Cambria Math" panose="02040503050406030204" pitchFamily="18" charset="0"/>
                            <a:ea typeface="HarmonyOS Sans SC Light" pitchFamily="2" charset="-122"/>
                          </a:rPr>
                          <m: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𝑦</m:t>
                            </m:r>
                          </m:e>
                          <m:sub>
                            <m:r>
                              <a:rPr kumimoji="1" lang="en-US" altLang="zh-CN" sz="1800" b="0" i="1" smtClean="0">
                                <a:solidFill>
                                  <a:schemeClr val="tx2"/>
                                </a:solidFill>
                                <a:latin typeface="Cambria Math" panose="02040503050406030204" pitchFamily="18" charset="0"/>
                                <a:ea typeface="HarmonyOS Sans SC Light" pitchFamily="2" charset="-122"/>
                              </a:rPr>
                              <m:t>2</m:t>
                            </m:r>
                          </m:sub>
                        </m:sSub>
                      </m:e>
                    </m:d>
                    <m:r>
                      <a:rPr kumimoji="1" lang="en-US" altLang="zh-CN" sz="1800" b="0" i="1" smtClean="0">
                        <a:solidFill>
                          <a:schemeClr val="tx2"/>
                        </a:solidFill>
                        <a:latin typeface="Cambria Math" panose="02040503050406030204" pitchFamily="18" charset="0"/>
                        <a:ea typeface="HarmonyOS Sans SC Light" pitchFamily="2" charset="-122"/>
                      </a:rPr>
                      <m:t>, (</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1</m:t>
                        </m:r>
                      </m:sub>
                    </m:sSub>
                    <m:r>
                      <a:rPr kumimoji="1" lang="en-US" altLang="zh-CN" sz="1800" b="0" i="1" smtClean="0">
                        <a:solidFill>
                          <a:schemeClr val="tx2"/>
                        </a:solidFill>
                        <a:latin typeface="Cambria Math" panose="02040503050406030204" pitchFamily="18" charset="0"/>
                        <a:ea typeface="HarmonyOS Sans SC Light" pitchFamily="2" charset="-122"/>
                      </a:rPr>
                      <m:t>&lt;</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𝑥</m:t>
                        </m:r>
                      </m:e>
                      <m:sub>
                        <m:r>
                          <a:rPr kumimoji="1" lang="en-US" altLang="zh-CN" sz="1800" b="0" i="1" smtClean="0">
                            <a:solidFill>
                              <a:schemeClr val="tx2"/>
                            </a:solidFill>
                            <a:latin typeface="Cambria Math" panose="02040503050406030204" pitchFamily="18" charset="0"/>
                            <a:ea typeface="HarmonyOS Sans SC Light" pitchFamily="2" charset="-122"/>
                          </a:rPr>
                          <m:t>2</m:t>
                        </m:r>
                      </m:sub>
                    </m:sSub>
                    <m:r>
                      <a:rPr kumimoji="1" lang="en-US" altLang="zh-CN" sz="1800" b="0" i="1" smtClean="0">
                        <a:solidFill>
                          <a:schemeClr val="tx2"/>
                        </a:solidFill>
                        <a:latin typeface="Cambria Math" panose="02040503050406030204" pitchFamily="18" charset="0"/>
                        <a:ea typeface="HarmonyOS Sans SC Light" pitchFamily="2" charset="-122"/>
                      </a:rPr>
                      <m:t>)</m:t>
                    </m:r>
                  </m:oMath>
                </a14:m>
                <a:r>
                  <a:rPr kumimoji="1" lang="zh-CN" altLang="en-US" sz="1800" dirty="0">
                    <a:solidFill>
                      <a:schemeClr val="tx2"/>
                    </a:solidFill>
                    <a:latin typeface="HarmonyOS Sans SC Light" pitchFamily="2" charset="-122"/>
                    <a:ea typeface="HarmonyOS Sans SC Light" pitchFamily="2" charset="-122"/>
                  </a:rPr>
                  <a:t>，统计合法的正方形与三角形交点的数量。</a:t>
                </a: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dirty="0">
                    <a:solidFill>
                      <a:schemeClr val="tx2"/>
                    </a:solidFill>
                    <a:latin typeface="HarmonyOS Sans SC Light" pitchFamily="2" charset="-122"/>
                    <a:ea typeface="HarmonyOS Sans SC Light" pitchFamily="2" charset="-122"/>
                  </a:rPr>
                  <a:t>如果没有网格图边界限制，显然对于以该线段为对角线的正方形内、不在该线段上的点都是合法的。</a:t>
                </a: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dirty="0">
                    <a:solidFill>
                      <a:schemeClr val="tx2"/>
                    </a:solidFill>
                    <a:latin typeface="HarmonyOS Sans SC Light" pitchFamily="2" charset="-122"/>
                    <a:ea typeface="HarmonyOS Sans SC Light" pitchFamily="2" charset="-122"/>
                  </a:rPr>
                  <a:t>由于网格图有左下角，对于线段上方三角形中的点仍然全部合法，但线段下方三角形中的点对应的鱼可能超出网格图边界。设线段方程为 </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𝑥</m:t>
                    </m:r>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𝑦</m:t>
                    </m:r>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𝑡</m:t>
                    </m:r>
                  </m:oMath>
                </a14:m>
                <a:r>
                  <a:rPr kumimoji="1" lang="zh-CN" altLang="en-US" sz="1800" dirty="0">
                    <a:solidFill>
                      <a:schemeClr val="tx2"/>
                    </a:solidFill>
                    <a:latin typeface="HarmonyOS Sans SC Light" pitchFamily="2" charset="-122"/>
                    <a:ea typeface="HarmonyOS Sans SC Light" pitchFamily="2" charset="-122"/>
                  </a:rPr>
                  <a:t>，对于下方三角形中的点</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𝑥</m:t>
                    </m:r>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𝑦</m:t>
                    </m:r>
                    <m:r>
                      <a:rPr kumimoji="1" lang="en-US" altLang="zh-CN" sz="1800" b="0" i="1" smtClean="0">
                        <a:solidFill>
                          <a:schemeClr val="tx2"/>
                        </a:solidFill>
                        <a:latin typeface="Cambria Math" panose="02040503050406030204" pitchFamily="18" charset="0"/>
                        <a:ea typeface="HarmonyOS Sans SC Light" pitchFamily="2" charset="-122"/>
                      </a:rPr>
                      <m:t>)</m:t>
                    </m:r>
                  </m:oMath>
                </a14:m>
                <a:r>
                  <a:rPr kumimoji="1" lang="zh-CN" altLang="en-US" sz="1800" dirty="0">
                    <a:solidFill>
                      <a:schemeClr val="tx2"/>
                    </a:solidFill>
                    <a:latin typeface="HarmonyOS Sans SC Light" pitchFamily="2" charset="-122"/>
                    <a:ea typeface="HarmonyOS Sans SC Light" pitchFamily="2" charset="-122"/>
                  </a:rPr>
                  <a:t>，可以计算出对应鱼的左下角点坐标为</a:t>
                </a:r>
                <a14:m>
                  <m:oMath xmlns:m="http://schemas.openxmlformats.org/officeDocument/2006/math">
                    <m:d>
                      <m:dPr>
                        <m:ctrlPr>
                          <a:rPr kumimoji="1" lang="en-US" altLang="zh-CN" sz="1800" b="0" i="1" dirty="0" smtClean="0">
                            <a:solidFill>
                              <a:schemeClr val="tx2"/>
                            </a:solidFill>
                            <a:latin typeface="Cambria Math" panose="02040503050406030204" pitchFamily="18" charset="0"/>
                            <a:ea typeface="HarmonyOS Sans SC Light" pitchFamily="2" charset="-122"/>
                          </a:rPr>
                        </m:ctrlPr>
                      </m:dPr>
                      <m:e>
                        <m:r>
                          <a:rPr kumimoji="1" lang="en-US" altLang="zh-CN" sz="1800" b="0" i="0" dirty="0" smtClean="0">
                            <a:solidFill>
                              <a:schemeClr val="tx2"/>
                            </a:solidFill>
                            <a:latin typeface="Cambria Math" panose="02040503050406030204" pitchFamily="18" charset="0"/>
                            <a:ea typeface="HarmonyOS Sans SC Light" pitchFamily="2" charset="-122"/>
                          </a:rPr>
                          <m:t>2</m:t>
                        </m:r>
                        <m:r>
                          <m:rPr>
                            <m:sty m:val="p"/>
                          </m:rPr>
                          <a:rPr kumimoji="1" lang="en-US" altLang="zh-CN" sz="1800" b="0" i="0" dirty="0" smtClean="0">
                            <a:solidFill>
                              <a:schemeClr val="tx2"/>
                            </a:solidFill>
                            <a:latin typeface="Cambria Math" panose="02040503050406030204" pitchFamily="18" charset="0"/>
                            <a:ea typeface="HarmonyOS Sans SC Light" pitchFamily="2" charset="-122"/>
                          </a:rPr>
                          <m:t>x</m:t>
                        </m:r>
                        <m:r>
                          <a:rPr kumimoji="1" lang="en-US" altLang="zh-CN" sz="1800" b="0" i="0" dirty="0" smtClean="0">
                            <a:solidFill>
                              <a:schemeClr val="tx2"/>
                            </a:solidFill>
                            <a:latin typeface="Cambria Math" panose="02040503050406030204" pitchFamily="18" charset="0"/>
                            <a:ea typeface="HarmonyOS Sans SC Light" pitchFamily="2" charset="-122"/>
                          </a:rPr>
                          <m:t>+</m:t>
                        </m:r>
                        <m:r>
                          <m:rPr>
                            <m:sty m:val="p"/>
                          </m:rPr>
                          <a:rPr kumimoji="1" lang="en-US" altLang="zh-CN" sz="1800" b="0" i="0" dirty="0" smtClean="0">
                            <a:solidFill>
                              <a:schemeClr val="tx2"/>
                            </a:solidFill>
                            <a:latin typeface="Cambria Math" panose="02040503050406030204" pitchFamily="18" charset="0"/>
                            <a:ea typeface="HarmonyOS Sans SC Light" pitchFamily="2" charset="-122"/>
                          </a:rPr>
                          <m:t>y</m:t>
                        </m:r>
                        <m:r>
                          <a:rPr kumimoji="1" lang="en-US" altLang="zh-CN" sz="1800" b="0" i="0" dirty="0" smtClean="0">
                            <a:solidFill>
                              <a:schemeClr val="tx2"/>
                            </a:solidFill>
                            <a:latin typeface="Cambria Math" panose="02040503050406030204" pitchFamily="18" charset="0"/>
                            <a:ea typeface="HarmonyOS Sans SC Light" pitchFamily="2" charset="-122"/>
                          </a:rPr>
                          <m:t>−</m:t>
                        </m:r>
                        <m:r>
                          <m:rPr>
                            <m:sty m:val="p"/>
                          </m:rPr>
                          <a:rPr kumimoji="1" lang="en-US" altLang="zh-CN" sz="1800" b="0" i="0" dirty="0" smtClean="0">
                            <a:solidFill>
                              <a:schemeClr val="tx2"/>
                            </a:solidFill>
                            <a:latin typeface="Cambria Math" panose="02040503050406030204" pitchFamily="18" charset="0"/>
                            <a:ea typeface="HarmonyOS Sans SC Light" pitchFamily="2" charset="-122"/>
                          </a:rPr>
                          <m:t>t</m:t>
                        </m:r>
                        <m:r>
                          <a:rPr kumimoji="1" lang="en-US" altLang="zh-CN" sz="1800" b="0" i="0" dirty="0" smtClean="0">
                            <a:solidFill>
                              <a:schemeClr val="tx2"/>
                            </a:solidFill>
                            <a:latin typeface="Cambria Math" panose="02040503050406030204" pitchFamily="18" charset="0"/>
                            <a:ea typeface="HarmonyOS Sans SC Light" pitchFamily="2" charset="-122"/>
                          </a:rPr>
                          <m:t>,</m:t>
                        </m:r>
                        <m:r>
                          <a:rPr kumimoji="1" lang="en-US" altLang="zh-CN" sz="1800" b="0" i="1" dirty="0" smtClean="0">
                            <a:solidFill>
                              <a:schemeClr val="tx2"/>
                            </a:solidFill>
                            <a:latin typeface="Cambria Math" panose="02040503050406030204" pitchFamily="18" charset="0"/>
                            <a:ea typeface="HarmonyOS Sans SC Light" pitchFamily="2" charset="-122"/>
                          </a:rPr>
                          <m:t>2</m:t>
                        </m:r>
                        <m:r>
                          <a:rPr kumimoji="1" lang="en-US" altLang="zh-CN" sz="1800" b="0" i="1" dirty="0" smtClean="0">
                            <a:solidFill>
                              <a:schemeClr val="tx2"/>
                            </a:solidFill>
                            <a:latin typeface="Cambria Math" panose="02040503050406030204" pitchFamily="18" charset="0"/>
                            <a:ea typeface="HarmonyOS Sans SC Light" pitchFamily="2" charset="-122"/>
                          </a:rPr>
                          <m:t>𝑦</m:t>
                        </m:r>
                        <m:r>
                          <a:rPr kumimoji="1" lang="en-US" altLang="zh-CN" sz="1800" b="0" i="1" dirty="0" smtClean="0">
                            <a:solidFill>
                              <a:schemeClr val="tx2"/>
                            </a:solidFill>
                            <a:latin typeface="Cambria Math" panose="02040503050406030204" pitchFamily="18" charset="0"/>
                            <a:ea typeface="HarmonyOS Sans SC Light" pitchFamily="2" charset="-122"/>
                          </a:rPr>
                          <m:t>+</m:t>
                        </m:r>
                        <m:r>
                          <a:rPr kumimoji="1" lang="en-US" altLang="zh-CN" sz="1800" b="0" i="1" dirty="0" smtClean="0">
                            <a:solidFill>
                              <a:schemeClr val="tx2"/>
                            </a:solidFill>
                            <a:latin typeface="Cambria Math" panose="02040503050406030204" pitchFamily="18" charset="0"/>
                            <a:ea typeface="HarmonyOS Sans SC Light" pitchFamily="2" charset="-122"/>
                          </a:rPr>
                          <m:t>𝑥</m:t>
                        </m:r>
                        <m:r>
                          <a:rPr kumimoji="1" lang="en-US" altLang="zh-CN" sz="1800" b="0" i="1" dirty="0" smtClean="0">
                            <a:solidFill>
                              <a:schemeClr val="tx2"/>
                            </a:solidFill>
                            <a:latin typeface="Cambria Math" panose="02040503050406030204" pitchFamily="18" charset="0"/>
                            <a:ea typeface="HarmonyOS Sans SC Light" pitchFamily="2" charset="-122"/>
                          </a:rPr>
                          <m:t>−</m:t>
                        </m:r>
                        <m:r>
                          <a:rPr kumimoji="1" lang="en-US" altLang="zh-CN" sz="1800" b="0" i="1" dirty="0" smtClean="0">
                            <a:solidFill>
                              <a:schemeClr val="tx2"/>
                            </a:solidFill>
                            <a:latin typeface="Cambria Math" panose="02040503050406030204" pitchFamily="18" charset="0"/>
                            <a:ea typeface="HarmonyOS Sans SC Light" pitchFamily="2" charset="-122"/>
                          </a:rPr>
                          <m:t>𝑡</m:t>
                        </m:r>
                        <m:r>
                          <a:rPr kumimoji="1" lang="en-US" altLang="zh-CN" sz="1800" i="1" smtClean="0">
                            <a:solidFill>
                              <a:schemeClr val="tx2"/>
                            </a:solidFill>
                            <a:latin typeface="Cambria Math" panose="02040503050406030204" pitchFamily="18" charset="0"/>
                            <a:ea typeface="HarmonyOS Sans SC Light" pitchFamily="2" charset="-122"/>
                          </a:rPr>
                          <m:t> </m:t>
                        </m:r>
                      </m:e>
                    </m:d>
                    <m:r>
                      <a:rPr kumimoji="1" lang="zh-CN" altLang="en-US" sz="1800" i="1">
                        <a:solidFill>
                          <a:schemeClr val="tx2"/>
                        </a:solidFill>
                        <a:latin typeface="Cambria Math" panose="02040503050406030204" pitchFamily="18" charset="0"/>
                        <a:ea typeface="HarmonyOS Sans SC Light" pitchFamily="2" charset="-122"/>
                      </a:rPr>
                      <m:t>，</m:t>
                    </m:r>
                  </m:oMath>
                </a14:m>
                <a:r>
                  <a:rPr kumimoji="1" lang="zh-CN" altLang="en-US" sz="1800" dirty="0">
                    <a:solidFill>
                      <a:schemeClr val="tx2"/>
                    </a:solidFill>
                    <a:latin typeface="HarmonyOS Sans SC Light" pitchFamily="2" charset="-122"/>
                    <a:ea typeface="HarmonyOS Sans SC Light" pitchFamily="2" charset="-122"/>
                  </a:rPr>
                  <a:t>也就是说 </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𝑥</m:t>
                    </m:r>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𝑦</m:t>
                    </m:r>
                    <m:r>
                      <a:rPr kumimoji="1" lang="en-US" altLang="zh-CN" sz="1800" b="0" i="1" smtClean="0">
                        <a:solidFill>
                          <a:schemeClr val="tx2"/>
                        </a:solidFill>
                        <a:latin typeface="Cambria Math" panose="02040503050406030204" pitchFamily="18" charset="0"/>
                        <a:ea typeface="HarmonyOS Sans SC Light" pitchFamily="2" charset="-122"/>
                      </a:rPr>
                      <m:t>)</m:t>
                    </m:r>
                  </m:oMath>
                </a14:m>
                <a:r>
                  <a:rPr kumimoji="1" lang="zh-CN" altLang="en-US" sz="1800" dirty="0">
                    <a:solidFill>
                      <a:schemeClr val="tx2"/>
                    </a:solidFill>
                    <a:latin typeface="HarmonyOS Sans SC Light" pitchFamily="2" charset="-122"/>
                    <a:ea typeface="HarmonyOS Sans SC Light" pitchFamily="2" charset="-122"/>
                  </a:rPr>
                  <a:t> 在直线 </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2</m:t>
                    </m:r>
                    <m:r>
                      <a:rPr kumimoji="1" lang="en-US" altLang="zh-CN" sz="1800" b="0" i="1" smtClean="0">
                        <a:solidFill>
                          <a:schemeClr val="tx2"/>
                        </a:solidFill>
                        <a:latin typeface="Cambria Math" panose="02040503050406030204" pitchFamily="18" charset="0"/>
                        <a:ea typeface="HarmonyOS Sans SC Light" pitchFamily="2" charset="-122"/>
                      </a:rPr>
                      <m:t>𝑥</m:t>
                    </m:r>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𝑦</m:t>
                    </m:r>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𝑡</m:t>
                    </m:r>
                    <m:r>
                      <a:rPr kumimoji="1" lang="en-US" altLang="zh-CN" sz="1800" b="0" i="1" smtClean="0">
                        <a:solidFill>
                          <a:schemeClr val="tx2"/>
                        </a:solidFill>
                        <a:latin typeface="Cambria Math" panose="02040503050406030204" pitchFamily="18" charset="0"/>
                        <a:ea typeface="HarmonyOS Sans SC Light" pitchFamily="2" charset="-122"/>
                      </a:rPr>
                      <m:t> </m:t>
                    </m:r>
                    <m:r>
                      <a:rPr kumimoji="1" lang="zh-CN" altLang="en-US" sz="1800" i="1">
                        <a:solidFill>
                          <a:schemeClr val="tx2"/>
                        </a:solidFill>
                        <a:latin typeface="Cambria Math" panose="02040503050406030204" pitchFamily="18" charset="0"/>
                        <a:ea typeface="HarmonyOS Sans SC Light" pitchFamily="2" charset="-122"/>
                      </a:rPr>
                      <m:t>和</m:t>
                    </m:r>
                  </m:oMath>
                </a14:m>
                <a:r>
                  <a:rPr kumimoji="1" lang="en-US" altLang="zh-CN" sz="1800" dirty="0">
                    <a:solidFill>
                      <a:schemeClr val="tx2"/>
                    </a:solidFill>
                    <a:latin typeface="HarmonyOS Sans SC Light" pitchFamily="2" charset="-122"/>
                    <a:ea typeface="HarmonyOS Sans SC Light" pitchFamily="2" charset="-122"/>
                  </a:rPr>
                  <a:t> </a:t>
                </a:r>
                <a14:m>
                  <m:oMath xmlns:m="http://schemas.openxmlformats.org/officeDocument/2006/math">
                    <m:r>
                      <a:rPr kumimoji="1" lang="en-US" altLang="zh-CN" sz="1800" b="0" i="1" dirty="0" smtClean="0">
                        <a:solidFill>
                          <a:schemeClr val="tx2"/>
                        </a:solidFill>
                        <a:latin typeface="Cambria Math" panose="02040503050406030204" pitchFamily="18" charset="0"/>
                        <a:ea typeface="HarmonyOS Sans SC Light" pitchFamily="2" charset="-122"/>
                      </a:rPr>
                      <m:t>𝑥</m:t>
                    </m:r>
                    <m:r>
                      <a:rPr kumimoji="1" lang="en-US" altLang="zh-CN" sz="1800" b="0" i="1" dirty="0" smtClean="0">
                        <a:solidFill>
                          <a:schemeClr val="tx2"/>
                        </a:solidFill>
                        <a:latin typeface="Cambria Math" panose="02040503050406030204" pitchFamily="18" charset="0"/>
                        <a:ea typeface="HarmonyOS Sans SC Light" pitchFamily="2" charset="-122"/>
                      </a:rPr>
                      <m:t>+2</m:t>
                    </m:r>
                    <m:r>
                      <a:rPr kumimoji="1" lang="en-US" altLang="zh-CN" sz="1800" b="0" i="1" dirty="0" smtClean="0">
                        <a:solidFill>
                          <a:schemeClr val="tx2"/>
                        </a:solidFill>
                        <a:latin typeface="Cambria Math" panose="02040503050406030204" pitchFamily="18" charset="0"/>
                        <a:ea typeface="HarmonyOS Sans SC Light" pitchFamily="2" charset="-122"/>
                      </a:rPr>
                      <m:t>𝑦</m:t>
                    </m:r>
                    <m:r>
                      <a:rPr kumimoji="1" lang="en-US" altLang="zh-CN" sz="1800" b="0" i="1" dirty="0" smtClean="0">
                        <a:solidFill>
                          <a:schemeClr val="tx2"/>
                        </a:solidFill>
                        <a:latin typeface="Cambria Math" panose="02040503050406030204" pitchFamily="18" charset="0"/>
                        <a:ea typeface="HarmonyOS Sans SC Light" pitchFamily="2" charset="-122"/>
                      </a:rPr>
                      <m:t>=</m:t>
                    </m:r>
                    <m:r>
                      <a:rPr kumimoji="1" lang="en-US" altLang="zh-CN" sz="1800" b="0" i="1" dirty="0" smtClean="0">
                        <a:solidFill>
                          <a:schemeClr val="tx2"/>
                        </a:solidFill>
                        <a:latin typeface="Cambria Math" panose="02040503050406030204" pitchFamily="18" charset="0"/>
                        <a:ea typeface="HarmonyOS Sans SC Light" pitchFamily="2" charset="-122"/>
                      </a:rPr>
                      <m:t>𝑡</m:t>
                    </m:r>
                  </m:oMath>
                </a14:m>
                <a:r>
                  <a:rPr kumimoji="1" lang="zh-CN" altLang="en-US" sz="1800" dirty="0">
                    <a:solidFill>
                      <a:schemeClr val="tx2"/>
                    </a:solidFill>
                    <a:latin typeface="HarmonyOS Sans SC Light" pitchFamily="2" charset="-122"/>
                    <a:ea typeface="HarmonyOS Sans SC Light" pitchFamily="2" charset="-122"/>
                  </a:rPr>
                  <a:t> 上方，且在线段下方三角形内。</a:t>
                </a: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dirty="0">
                    <a:solidFill>
                      <a:schemeClr val="tx2"/>
                    </a:solidFill>
                    <a:latin typeface="HarmonyOS Sans SC Light" pitchFamily="2" charset="-122"/>
                    <a:ea typeface="HarmonyOS Sans SC Light" pitchFamily="2" charset="-122"/>
                  </a:rPr>
                  <a:t>通过分类讨论这两条直线与三角形的相交情况</a:t>
                </a:r>
                <a:r>
                  <a:rPr kumimoji="1" lang="en-US" altLang="zh-CN" sz="1800" dirty="0">
                    <a:solidFill>
                      <a:schemeClr val="tx2"/>
                    </a:solidFill>
                    <a:latin typeface="HarmonyOS Sans SC Light" pitchFamily="2" charset="-122"/>
                    <a:ea typeface="HarmonyOS Sans SC Light" pitchFamily="2" charset="-122"/>
                  </a:rPr>
                  <a:t>+</a:t>
                </a:r>
                <a:r>
                  <a:rPr kumimoji="1" lang="zh-CN" altLang="en-US" sz="1800" dirty="0">
                    <a:solidFill>
                      <a:schemeClr val="tx2"/>
                    </a:solidFill>
                    <a:latin typeface="HarmonyOS Sans SC Light" pitchFamily="2" charset="-122"/>
                    <a:ea typeface="HarmonyOS Sans SC Light" pitchFamily="2" charset="-122"/>
                  </a:rPr>
                  <a:t>手推公式</a:t>
                </a:r>
                <a:r>
                  <a:rPr kumimoji="1" lang="en-US" altLang="zh-CN" sz="1800" dirty="0">
                    <a:solidFill>
                      <a:schemeClr val="tx2"/>
                    </a:solidFill>
                    <a:latin typeface="HarmonyOS Sans SC Light" pitchFamily="2" charset="-122"/>
                    <a:ea typeface="HarmonyOS Sans SC Light" pitchFamily="2" charset="-122"/>
                  </a:rPr>
                  <a:t>/</a:t>
                </a:r>
                <a:r>
                  <a:rPr kumimoji="1" lang="zh-CN" altLang="en-US" sz="1800" dirty="0">
                    <a:solidFill>
                      <a:schemeClr val="tx2"/>
                    </a:solidFill>
                    <a:latin typeface="HarmonyOS Sans SC Light" pitchFamily="2" charset="-122"/>
                    <a:ea typeface="HarmonyOS Sans SC Light" pitchFamily="2" charset="-122"/>
                  </a:rPr>
                  <a:t>无脑类欧可以算出对该线段的答案。</a:t>
                </a: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dirty="0">
                    <a:solidFill>
                      <a:schemeClr val="tx2"/>
                    </a:solidFill>
                    <a:latin typeface="HarmonyOS Sans SC Light" pitchFamily="2" charset="-122"/>
                    <a:ea typeface="HarmonyOS Sans SC Light" pitchFamily="2" charset="-122"/>
                  </a:rPr>
                  <a:t>用 </a:t>
                </a:r>
                <a:r>
                  <a:rPr kumimoji="1" lang="en-US" altLang="zh-CN" sz="1800" dirty="0">
                    <a:solidFill>
                      <a:schemeClr val="tx2"/>
                    </a:solidFill>
                    <a:latin typeface="HarmonyOS Sans SC Light" pitchFamily="2" charset="-122"/>
                    <a:ea typeface="HarmonyOS Sans SC Light" pitchFamily="2" charset="-122"/>
                  </a:rPr>
                  <a:t>set </a:t>
                </a:r>
                <a:r>
                  <a:rPr kumimoji="1" lang="zh-CN" altLang="en-US" sz="1800" dirty="0">
                    <a:solidFill>
                      <a:schemeClr val="tx2"/>
                    </a:solidFill>
                    <a:latin typeface="HarmonyOS Sans SC Light" pitchFamily="2" charset="-122"/>
                    <a:ea typeface="HarmonyOS Sans SC Light" pitchFamily="2" charset="-122"/>
                  </a:rPr>
                  <a:t>维护线段，每次重算答案即可。</a:t>
                </a:r>
                <a:endParaRPr kumimoji="1" lang="en-US" altLang="zh-CN" sz="1800" dirty="0">
                  <a:solidFill>
                    <a:schemeClr val="tx2"/>
                  </a:solidFill>
                  <a:latin typeface="HarmonyOS Sans SC Light" pitchFamily="2" charset="-122"/>
                  <a:ea typeface="HarmonyOS Sans SC Light" pitchFamily="2" charset="-122"/>
                </a:endParaRPr>
              </a:p>
              <a:p>
                <a:pPr lvl="0">
                  <a:lnSpc>
                    <a:spcPct val="120000"/>
                  </a:lnSpc>
                  <a:defRPr/>
                </a:pPr>
                <a:endParaRPr kumimoji="1" lang="en-US" altLang="zh-CN" sz="1800" dirty="0">
                  <a:solidFill>
                    <a:schemeClr val="tx2"/>
                  </a:solidFill>
                  <a:latin typeface="HarmonyOS Sans SC Light" pitchFamily="2" charset="-122"/>
                  <a:ea typeface="HarmonyOS Sans SC Light" pitchFamily="2" charset="-122"/>
                </a:endParaRPr>
              </a:p>
            </p:txBody>
          </p:sp>
        </mc:Choice>
        <mc:Fallback xmlns="">
          <p:sp>
            <p:nvSpPr>
              <p:cNvPr id="11" name="标题 1">
                <a:extLst>
                  <a:ext uri="{FF2B5EF4-FFF2-40B4-BE49-F238E27FC236}">
                    <a16:creationId xmlns:a16="http://schemas.microsoft.com/office/drawing/2014/main" id="{01001809-243E-C77D-3569-750ED697BBCF}"/>
                  </a:ext>
                </a:extLst>
              </p:cNvPr>
              <p:cNvSpPr txBox="1">
                <a:spLocks noRot="1" noChangeAspect="1" noMove="1" noResize="1" noEditPoints="1" noAdjustHandles="1" noChangeArrowheads="1" noChangeShapeType="1" noTextEdit="1"/>
              </p:cNvSpPr>
              <p:nvPr/>
            </p:nvSpPr>
            <p:spPr>
              <a:xfrm>
                <a:off x="838200" y="2358228"/>
                <a:ext cx="10403541" cy="3320602"/>
              </a:xfrm>
              <a:prstGeom prst="rect">
                <a:avLst/>
              </a:prstGeom>
              <a:blipFill>
                <a:blip r:embed="rId4"/>
                <a:stretch>
                  <a:fillRect l="-528" t="-183" r="-234" b="-13945"/>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5"/>
          <a:stretch>
            <a:fillRect/>
          </a:stretch>
        </p:blipFill>
        <p:spPr>
          <a:xfrm>
            <a:off x="8681286" y="460895"/>
            <a:ext cx="3069843" cy="343430"/>
          </a:xfrm>
          <a:prstGeom prst="rect">
            <a:avLst/>
          </a:prstGeom>
        </p:spPr>
      </p:pic>
    </p:spTree>
    <p:extLst>
      <p:ext uri="{BB962C8B-B14F-4D97-AF65-F5344CB8AC3E}">
        <p14:creationId xmlns:p14="http://schemas.microsoft.com/office/powerpoint/2010/main" val="3904499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J. Counting Fish Again</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题解</a:t>
            </a:r>
          </a:p>
        </p:txBody>
      </p:sp>
      <mc:AlternateContent xmlns:mc="http://schemas.openxmlformats.org/markup-compatibility/2006" xmlns:a14="http://schemas.microsoft.com/office/drawing/2010/main">
        <mc:Choice Requires="a14">
          <p:sp>
            <p:nvSpPr>
              <p:cNvPr id="11" name="标题 1">
                <a:extLst>
                  <a:ext uri="{FF2B5EF4-FFF2-40B4-BE49-F238E27FC236}">
                    <a16:creationId xmlns:a16="http://schemas.microsoft.com/office/drawing/2014/main" id="{01001809-243E-C77D-3569-750ED697BBCF}"/>
                  </a:ext>
                </a:extLst>
              </p:cNvPr>
              <p:cNvSpPr txBox="1">
                <a:spLocks/>
              </p:cNvSpPr>
              <p:nvPr/>
            </p:nvSpPr>
            <p:spPr>
              <a:xfrm>
                <a:off x="838200" y="2358228"/>
                <a:ext cx="6494929"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lvl="0">
                  <a:lnSpc>
                    <a:spcPct val="120000"/>
                  </a:lnSpc>
                  <a:defRPr/>
                </a:pPr>
                <a:r>
                  <a:rPr kumimoji="1" lang="zh-CN" altLang="en-US" sz="1800" dirty="0">
                    <a:solidFill>
                      <a:schemeClr val="tx2"/>
                    </a:solidFill>
                    <a:latin typeface="HarmonyOS Sans SC Light" pitchFamily="2" charset="-122"/>
                    <a:ea typeface="HarmonyOS Sans SC Light" pitchFamily="2" charset="-122"/>
                  </a:rPr>
                  <a:t>具体分类讨论的内容就是讨论两条直线与三角形的相交情况。</a:t>
                </a:r>
                <a:endParaRPr kumimoji="1" lang="en-US" altLang="zh-CN" sz="1800" dirty="0">
                  <a:solidFill>
                    <a:schemeClr val="tx2"/>
                  </a:solidFill>
                  <a:latin typeface="HarmonyOS Sans SC Light" pitchFamily="2" charset="-122"/>
                  <a:ea typeface="HarmonyOS Sans SC Light" pitchFamily="2" charset="-122"/>
                </a:endParaRPr>
              </a:p>
              <a:p>
                <a:pPr lvl="0">
                  <a:lnSpc>
                    <a:spcPct val="120000"/>
                  </a:lnSpc>
                  <a:defRPr/>
                </a:pPr>
                <a:endParaRPr kumimoji="1" lang="en-US" altLang="zh-CN" sz="1800" dirty="0">
                  <a:solidFill>
                    <a:schemeClr val="tx2"/>
                  </a:solidFill>
                  <a:latin typeface="HarmonyOS Sans SC Light" pitchFamily="2" charset="-122"/>
                  <a:ea typeface="HarmonyOS Sans SC Light" pitchFamily="2" charset="-122"/>
                </a:endParaRPr>
              </a:p>
              <a:p>
                <a:pPr lvl="0">
                  <a:lnSpc>
                    <a:spcPct val="120000"/>
                  </a:lnSpc>
                  <a:defRPr/>
                </a:pPr>
                <a:r>
                  <a:rPr kumimoji="1" lang="zh-CN" altLang="en-US" sz="1800" dirty="0">
                    <a:solidFill>
                      <a:schemeClr val="tx2"/>
                    </a:solidFill>
                    <a:latin typeface="HarmonyOS Sans SC Light" pitchFamily="2" charset="-122"/>
                    <a:ea typeface="HarmonyOS Sans SC Light" pitchFamily="2" charset="-122"/>
                  </a:rPr>
                  <a:t>两条线都不交三角形：计算三角形内整点数。</a:t>
                </a:r>
                <a:endParaRPr kumimoji="1" lang="en-US" altLang="zh-CN" sz="1800" dirty="0">
                  <a:solidFill>
                    <a:schemeClr val="tx2"/>
                  </a:solidFill>
                  <a:latin typeface="HarmonyOS Sans SC Light" pitchFamily="2" charset="-122"/>
                  <a:ea typeface="HarmonyOS Sans SC Light" pitchFamily="2" charset="-122"/>
                </a:endParaRPr>
              </a:p>
              <a:p>
                <a:pPr lvl="0">
                  <a:lnSpc>
                    <a:spcPct val="120000"/>
                  </a:lnSpc>
                  <a:defRPr/>
                </a:pPr>
                <a:r>
                  <a:rPr kumimoji="1" lang="zh-CN" altLang="en-US" sz="1800" dirty="0">
                    <a:solidFill>
                      <a:schemeClr val="tx2"/>
                    </a:solidFill>
                    <a:latin typeface="HarmonyOS Sans SC Light" pitchFamily="2" charset="-122"/>
                    <a:ea typeface="HarmonyOS Sans SC Light" pitchFamily="2" charset="-122"/>
                  </a:rPr>
                  <a:t>有一条线交三角形：计算三角形内整点数再减去线下的点数。</a:t>
                </a:r>
                <a:endParaRPr kumimoji="1" lang="en-US" altLang="zh-CN" sz="1800" dirty="0">
                  <a:solidFill>
                    <a:schemeClr val="tx2"/>
                  </a:solidFill>
                  <a:latin typeface="HarmonyOS Sans SC Light" pitchFamily="2" charset="-122"/>
                  <a:ea typeface="HarmonyOS Sans SC Light" pitchFamily="2" charset="-122"/>
                </a:endParaRPr>
              </a:p>
              <a:p>
                <a:pPr lvl="0">
                  <a:lnSpc>
                    <a:spcPct val="120000"/>
                  </a:lnSpc>
                  <a:defRPr/>
                </a:pPr>
                <a:r>
                  <a:rPr kumimoji="1" lang="zh-CN" altLang="en-US" sz="1800" dirty="0">
                    <a:solidFill>
                      <a:schemeClr val="tx2"/>
                    </a:solidFill>
                    <a:latin typeface="HarmonyOS Sans SC Light" pitchFamily="2" charset="-122"/>
                    <a:ea typeface="HarmonyOS Sans SC Light" pitchFamily="2" charset="-122"/>
                  </a:rPr>
                  <a:t>两条线都交三角形：简单容斥一下，加上三角形内整点数，减去每条线下整点数，再加上两条线下的点数。</a:t>
                </a:r>
                <a:endParaRPr kumimoji="1" lang="en-US" altLang="zh-CN" sz="1800" dirty="0">
                  <a:solidFill>
                    <a:schemeClr val="tx2"/>
                  </a:solidFill>
                  <a:latin typeface="HarmonyOS Sans SC Light" pitchFamily="2" charset="-122"/>
                  <a:ea typeface="HarmonyOS Sans SC Light" pitchFamily="2" charset="-122"/>
                </a:endParaRPr>
              </a:p>
              <a:p>
                <a:pPr lvl="0">
                  <a:lnSpc>
                    <a:spcPct val="120000"/>
                  </a:lnSpc>
                  <a:defRPr/>
                </a:pPr>
                <a:endParaRPr kumimoji="1" lang="en-US" altLang="zh-CN" sz="1800" dirty="0">
                  <a:solidFill>
                    <a:schemeClr val="tx2"/>
                  </a:solidFill>
                  <a:latin typeface="HarmonyOS Sans SC Light" pitchFamily="2" charset="-122"/>
                  <a:ea typeface="HarmonyOS Sans SC Light" pitchFamily="2" charset="-122"/>
                </a:endParaRPr>
              </a:p>
              <a:p>
                <a:pPr lvl="0">
                  <a:lnSpc>
                    <a:spcPct val="120000"/>
                  </a:lnSpc>
                  <a:defRPr/>
                </a:pPr>
                <a:r>
                  <a:rPr kumimoji="1" lang="zh-CN" altLang="en-US" sz="1800" dirty="0">
                    <a:solidFill>
                      <a:schemeClr val="tx2"/>
                    </a:solidFill>
                    <a:latin typeface="HarmonyOS Sans SC Light" pitchFamily="2" charset="-122"/>
                    <a:ea typeface="HarmonyOS Sans SC Light" pitchFamily="2" charset="-122"/>
                  </a:rPr>
                  <a:t>这些计算全部可以转化为求三角形内整点数问题，用类欧几里得算法求出，由于斜率只有 </a:t>
                </a:r>
                <a14:m>
                  <m:oMath xmlns:m="http://schemas.openxmlformats.org/officeDocument/2006/math">
                    <m:r>
                      <a:rPr kumimoji="1" lang="en-US" altLang="zh-CN" sz="1800" i="1" dirty="0" smtClean="0">
                        <a:solidFill>
                          <a:schemeClr val="tx2"/>
                        </a:solidFill>
                        <a:latin typeface="Cambria Math" panose="02040503050406030204" pitchFamily="18" charset="0"/>
                        <a:ea typeface="HarmonyOS Sans SC Light" pitchFamily="2" charset="-122"/>
                      </a:rPr>
                      <m:t>−1,−2</m:t>
                    </m:r>
                    <m:r>
                      <a:rPr kumimoji="1" lang="en-US" altLang="zh-CN" sz="1800" b="0" i="1" dirty="0" smtClean="0">
                        <a:solidFill>
                          <a:schemeClr val="tx2"/>
                        </a:solidFill>
                        <a:latin typeface="Cambria Math" panose="02040503050406030204" pitchFamily="18" charset="0"/>
                        <a:ea typeface="HarmonyOS Sans SC Light" pitchFamily="2" charset="-122"/>
                      </a:rPr>
                      <m:t>,−</m:t>
                    </m:r>
                    <m:f>
                      <m:fPr>
                        <m:ctrlPr>
                          <a:rPr kumimoji="1" lang="en-US" altLang="zh-CN" sz="1800" b="0" i="1" dirty="0" smtClean="0">
                            <a:solidFill>
                              <a:schemeClr val="tx2"/>
                            </a:solidFill>
                            <a:latin typeface="Cambria Math" panose="02040503050406030204" pitchFamily="18" charset="0"/>
                            <a:ea typeface="HarmonyOS Sans SC Light" pitchFamily="2" charset="-122"/>
                          </a:rPr>
                        </m:ctrlPr>
                      </m:fPr>
                      <m:num>
                        <m:r>
                          <a:rPr kumimoji="1" lang="en-US" altLang="zh-CN" sz="1800" b="0" i="1" dirty="0" smtClean="0">
                            <a:solidFill>
                              <a:schemeClr val="tx2"/>
                            </a:solidFill>
                            <a:latin typeface="Cambria Math" panose="02040503050406030204" pitchFamily="18" charset="0"/>
                            <a:ea typeface="HarmonyOS Sans SC Light" pitchFamily="2" charset="-122"/>
                          </a:rPr>
                          <m:t>1</m:t>
                        </m:r>
                      </m:num>
                      <m:den>
                        <m:r>
                          <a:rPr kumimoji="1" lang="en-US" altLang="zh-CN" sz="1800" b="0" i="1" dirty="0" smtClean="0">
                            <a:solidFill>
                              <a:schemeClr val="tx2"/>
                            </a:solidFill>
                            <a:latin typeface="Cambria Math" panose="02040503050406030204" pitchFamily="18" charset="0"/>
                            <a:ea typeface="HarmonyOS Sans SC Light" pitchFamily="2" charset="-122"/>
                          </a:rPr>
                          <m:t>2</m:t>
                        </m:r>
                      </m:den>
                    </m:f>
                    <m:r>
                      <a:rPr kumimoji="1" lang="zh-CN" altLang="en-US" sz="1800" i="1" dirty="0">
                        <a:solidFill>
                          <a:schemeClr val="tx2"/>
                        </a:solidFill>
                        <a:latin typeface="Cambria Math" panose="02040503050406030204" pitchFamily="18" charset="0"/>
                        <a:ea typeface="HarmonyOS Sans SC Light" pitchFamily="2" charset="-122"/>
                      </a:rPr>
                      <m:t>，</m:t>
                    </m:r>
                  </m:oMath>
                </a14:m>
                <a:r>
                  <a:rPr kumimoji="1" lang="zh-CN" altLang="en-US" sz="1800" dirty="0">
                    <a:solidFill>
                      <a:schemeClr val="tx2"/>
                    </a:solidFill>
                    <a:latin typeface="HarmonyOS Sans SC Light" pitchFamily="2" charset="-122"/>
                    <a:ea typeface="HarmonyOS Sans SC Light" pitchFamily="2" charset="-122"/>
                  </a:rPr>
                  <a:t>也可以直接推出结论。（验题人推结论写得异常简单）</a:t>
                </a:r>
                <a:endParaRPr kumimoji="1" lang="en-US" altLang="zh-CN" sz="1800" dirty="0">
                  <a:solidFill>
                    <a:schemeClr val="tx2"/>
                  </a:solidFill>
                  <a:latin typeface="HarmonyOS Sans SC Light" pitchFamily="2" charset="-122"/>
                  <a:ea typeface="HarmonyOS Sans SC Light" pitchFamily="2" charset="-122"/>
                </a:endParaRPr>
              </a:p>
            </p:txBody>
          </p:sp>
        </mc:Choice>
        <mc:Fallback xmlns="">
          <p:sp>
            <p:nvSpPr>
              <p:cNvPr id="11" name="标题 1">
                <a:extLst>
                  <a:ext uri="{FF2B5EF4-FFF2-40B4-BE49-F238E27FC236}">
                    <a16:creationId xmlns:a16="http://schemas.microsoft.com/office/drawing/2014/main" id="{01001809-243E-C77D-3569-750ED697BBCF}"/>
                  </a:ext>
                </a:extLst>
              </p:cNvPr>
              <p:cNvSpPr txBox="1">
                <a:spLocks noRot="1" noChangeAspect="1" noMove="1" noResize="1" noEditPoints="1" noAdjustHandles="1" noChangeArrowheads="1" noChangeShapeType="1" noTextEdit="1"/>
              </p:cNvSpPr>
              <p:nvPr/>
            </p:nvSpPr>
            <p:spPr>
              <a:xfrm>
                <a:off x="838200" y="2358228"/>
                <a:ext cx="6494929" cy="3320602"/>
              </a:xfrm>
              <a:prstGeom prst="rect">
                <a:avLst/>
              </a:prstGeom>
              <a:blipFill>
                <a:blip r:embed="rId4"/>
                <a:stretch>
                  <a:fillRect l="-845" t="-183" r="-4225" b="-8073"/>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5"/>
          <a:stretch>
            <a:fillRect/>
          </a:stretch>
        </p:blipFill>
        <p:spPr>
          <a:xfrm>
            <a:off x="8681286" y="460895"/>
            <a:ext cx="3069843" cy="343430"/>
          </a:xfrm>
          <a:prstGeom prst="rect">
            <a:avLst/>
          </a:prstGeom>
        </p:spPr>
      </p:pic>
      <p:pic>
        <p:nvPicPr>
          <p:cNvPr id="13" name="Picture 12">
            <a:extLst>
              <a:ext uri="{FF2B5EF4-FFF2-40B4-BE49-F238E27FC236}">
                <a16:creationId xmlns:a16="http://schemas.microsoft.com/office/drawing/2014/main" id="{2546ADBB-6D96-D712-565F-E30053C34C2B}"/>
              </a:ext>
            </a:extLst>
          </p:cNvPr>
          <p:cNvPicPr>
            <a:picLocks noChangeAspect="1"/>
          </p:cNvPicPr>
          <p:nvPr/>
        </p:nvPicPr>
        <p:blipFill>
          <a:blip r:embed="rId6"/>
          <a:stretch>
            <a:fillRect/>
          </a:stretch>
        </p:blipFill>
        <p:spPr>
          <a:xfrm>
            <a:off x="7469800" y="2550899"/>
            <a:ext cx="4132337" cy="3127931"/>
          </a:xfrm>
          <a:prstGeom prst="rect">
            <a:avLst/>
          </a:prstGeom>
        </p:spPr>
      </p:pic>
    </p:spTree>
    <p:extLst>
      <p:ext uri="{BB962C8B-B14F-4D97-AF65-F5344CB8AC3E}">
        <p14:creationId xmlns:p14="http://schemas.microsoft.com/office/powerpoint/2010/main" val="1747933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2"/>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3"/>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zh-CN" altLang="en-US" dirty="0"/>
              <a:t>Problem </a:t>
            </a:r>
            <a:r>
              <a:rPr kumimoji="1" lang="en-US" altLang="zh-CN" dirty="0"/>
              <a:t>K</a:t>
            </a:r>
            <a:r>
              <a:rPr kumimoji="1" lang="zh-CN" altLang="en-US" dirty="0"/>
              <a:t>. </a:t>
            </a:r>
            <a:r>
              <a:rPr kumimoji="1" lang="en-US" altLang="zh-CN" dirty="0"/>
              <a:t>NIO’s Sword</a:t>
            </a: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题目大意</a:t>
            </a:r>
          </a:p>
        </p:txBody>
      </p:sp>
      <mc:AlternateContent xmlns:mc="http://schemas.openxmlformats.org/markup-compatibility/2006" xmlns:a14="http://schemas.microsoft.com/office/drawing/2010/main">
        <mc:Choice Requires="a14">
          <p:sp>
            <p:nvSpPr>
              <p:cNvPr id="11" name="标题 1"/>
              <p:cNvSpPr txBox="1"/>
              <p:nvPr/>
            </p:nvSpPr>
            <p:spPr>
              <a:xfrm>
                <a:off x="838200" y="2645410"/>
                <a:ext cx="10515600" cy="3681730"/>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defRPr/>
                </a:pPr>
                <a:r>
                  <a:rPr kumimoji="1" lang="zh-CN" altLang="en-US" sz="1800" spc="0" dirty="0">
                    <a:solidFill>
                      <a:schemeClr val="tx2"/>
                    </a:solidFill>
                    <a:latin typeface="Cambria Math" panose="02040503050406030204" charset="0"/>
                    <a:ea typeface="HarmonyOS Sans SC Light" pitchFamily="2" charset="-122"/>
                    <a:cs typeface="Cambria Math" panose="02040503050406030204" charset="0"/>
                  </a:rPr>
                  <a:t>玩家初始有一把攻击力为</a:t>
                </a:r>
                <a:r>
                  <a:rPr kumimoji="1" lang="en-US" altLang="zh-CN" sz="1800" spc="0" dirty="0">
                    <a:solidFill>
                      <a:schemeClr val="tx2"/>
                    </a:solidFill>
                    <a:latin typeface="Cambria Math" panose="02040503050406030204" charset="0"/>
                    <a:ea typeface="HarmonyOS Sans SC Light" pitchFamily="2" charset="-122"/>
                    <a:cs typeface="Cambria Math" panose="02040503050406030204" charset="0"/>
                  </a:rPr>
                  <a:t>0</a:t>
                </a:r>
                <a:r>
                  <a:rPr kumimoji="1" lang="zh-CN" altLang="en-US" sz="1800" spc="0" dirty="0">
                    <a:solidFill>
                      <a:schemeClr val="tx2"/>
                    </a:solidFill>
                    <a:latin typeface="Cambria Math" panose="02040503050406030204" charset="0"/>
                    <a:ea typeface="HarmonyOS Sans SC Light" pitchFamily="2" charset="-122"/>
                    <a:cs typeface="Cambria Math" panose="02040503050406030204" charset="0"/>
                  </a:rPr>
                  <a:t>的剑，需要依次击杀</a:t>
                </a:r>
                <a:r>
                  <a:rPr kumimoji="1" lang="en-US" altLang="zh-CN" sz="1800" spc="0" dirty="0">
                    <a:solidFill>
                      <a:schemeClr val="tx2"/>
                    </a:solidFill>
                    <a:latin typeface="Cambria Math" panose="02040503050406030204" charset="0"/>
                    <a:ea typeface="HarmonyOS Sans SC Light" pitchFamily="2" charset="-122"/>
                    <a:cs typeface="Cambria Math" panose="02040503050406030204" charset="0"/>
                  </a:rPr>
                  <a:t> </a:t>
                </a:r>
                <a14:m>
                  <m:oMath xmlns:m="http://schemas.openxmlformats.org/officeDocument/2006/math">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𝑛</m:t>
                    </m:r>
                  </m:oMath>
                </a14:m>
                <a:r>
                  <a:rPr kumimoji="1" lang="en-US" altLang="zh-CN" sz="1800" spc="0" dirty="0">
                    <a:solidFill>
                      <a:schemeClr val="tx2"/>
                    </a:solidFill>
                    <a:latin typeface="Cambria Math" panose="02040503050406030204" charset="0"/>
                    <a:ea typeface="HarmonyOS Sans SC Light" pitchFamily="2" charset="-122"/>
                    <a:cs typeface="Cambria Math" panose="02040503050406030204" charset="0"/>
                  </a:rPr>
                  <a:t> </a:t>
                </a:r>
                <a:r>
                  <a:rPr kumimoji="1" lang="zh-CN" altLang="en-US" sz="1800" spc="0" dirty="0">
                    <a:solidFill>
                      <a:schemeClr val="tx2"/>
                    </a:solidFill>
                    <a:latin typeface="Cambria Math" panose="02040503050406030204" charset="0"/>
                    <a:ea typeface="HarmonyOS Sans SC Light" pitchFamily="2" charset="-122"/>
                    <a:cs typeface="Cambria Math" panose="02040503050406030204" charset="0"/>
                  </a:rPr>
                  <a:t>个敌人，仅当攻击力模</a:t>
                </a:r>
                <a:r>
                  <a:rPr kumimoji="1" lang="en-US" altLang="zh-CN" sz="1800" spc="0" dirty="0">
                    <a:solidFill>
                      <a:schemeClr val="tx2"/>
                    </a:solidFill>
                    <a:latin typeface="Cambria Math" panose="02040503050406030204" charset="0"/>
                    <a:ea typeface="HarmonyOS Sans SC Light" pitchFamily="2" charset="-122"/>
                    <a:cs typeface="Cambria Math" panose="02040503050406030204" charset="0"/>
                  </a:rPr>
                  <a:t> </a:t>
                </a:r>
                <a14:m>
                  <m:oMath xmlns:m="http://schemas.openxmlformats.org/officeDocument/2006/math">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𝑛</m:t>
                    </m:r>
                  </m:oMath>
                </a14:m>
                <a:r>
                  <a:rPr kumimoji="1" lang="en-US" altLang="zh-CN" sz="1800" spc="0" dirty="0">
                    <a:solidFill>
                      <a:schemeClr val="tx2"/>
                    </a:solidFill>
                    <a:latin typeface="Cambria Math" panose="02040503050406030204" charset="0"/>
                    <a:ea typeface="HarmonyOS Sans SC Light" pitchFamily="2" charset="-122"/>
                    <a:cs typeface="Cambria Math" panose="02040503050406030204" charset="0"/>
                  </a:rPr>
                  <a:t> </a:t>
                </a:r>
                <a:r>
                  <a:rPr kumimoji="1" lang="zh-CN" altLang="en-US" sz="1800" spc="0" dirty="0">
                    <a:solidFill>
                      <a:schemeClr val="tx2"/>
                    </a:solidFill>
                    <a:latin typeface="Cambria Math" panose="02040503050406030204" charset="0"/>
                    <a:ea typeface="HarmonyOS Sans SC Light" pitchFamily="2" charset="-122"/>
                    <a:cs typeface="Cambria Math" panose="02040503050406030204" charset="0"/>
                  </a:rPr>
                  <a:t>与</a:t>
                </a:r>
                <a:r>
                  <a:rPr kumimoji="1" lang="en-US" altLang="zh-CN" sz="1800" spc="0" dirty="0">
                    <a:solidFill>
                      <a:schemeClr val="tx2"/>
                    </a:solidFill>
                    <a:latin typeface="Cambria Math" panose="02040503050406030204" charset="0"/>
                    <a:ea typeface="HarmonyOS Sans SC Light" pitchFamily="2" charset="-122"/>
                    <a:cs typeface="Cambria Math" panose="02040503050406030204" charset="0"/>
                  </a:rPr>
                  <a:t> </a:t>
                </a:r>
                <a14:m>
                  <m:oMath xmlns:m="http://schemas.openxmlformats.org/officeDocument/2006/math">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𝑖</m:t>
                    </m:r>
                  </m:oMath>
                </a14:m>
                <a:r>
                  <a:rPr kumimoji="1" lang="en-US" altLang="zh-CN" sz="1800" spc="0" dirty="0">
                    <a:solidFill>
                      <a:schemeClr val="tx2"/>
                    </a:solidFill>
                    <a:latin typeface="Cambria Math" panose="02040503050406030204" charset="0"/>
                    <a:ea typeface="HarmonyOS Sans SC Light" pitchFamily="2" charset="-122"/>
                    <a:cs typeface="Cambria Math" panose="02040503050406030204" charset="0"/>
                  </a:rPr>
                  <a:t> </a:t>
                </a:r>
                <a:r>
                  <a:rPr kumimoji="1" lang="zh-CN" altLang="en-US" sz="1800" spc="0" dirty="0">
                    <a:solidFill>
                      <a:schemeClr val="tx2"/>
                    </a:solidFill>
                    <a:latin typeface="Cambria Math" panose="02040503050406030204" charset="0"/>
                    <a:ea typeface="HarmonyOS Sans SC Light" pitchFamily="2" charset="-122"/>
                    <a:cs typeface="Cambria Math" panose="02040503050406030204" charset="0"/>
                  </a:rPr>
                  <a:t>同余才能击杀第</a:t>
                </a:r>
                <a:r>
                  <a:rPr kumimoji="1" lang="en-US" altLang="zh-CN" sz="1800" spc="0" dirty="0">
                    <a:solidFill>
                      <a:schemeClr val="tx2"/>
                    </a:solidFill>
                    <a:latin typeface="Cambria Math" panose="02040503050406030204" charset="0"/>
                    <a:ea typeface="HarmonyOS Sans SC Light" pitchFamily="2" charset="-122"/>
                    <a:cs typeface="Cambria Math" panose="02040503050406030204" charset="0"/>
                  </a:rPr>
                  <a:t> </a:t>
                </a:r>
                <a14:m>
                  <m:oMath xmlns:m="http://schemas.openxmlformats.org/officeDocument/2006/math">
                    <m:r>
                      <a:rPr kumimoji="1" lang="en-US" altLang="zh-CN" sz="1800" i="1" spc="0" dirty="0">
                        <a:solidFill>
                          <a:schemeClr val="tx2"/>
                        </a:solidFill>
                        <a:latin typeface="Cambria Math" panose="02040503050406030204" charset="0"/>
                        <a:ea typeface="HarmonyOS Sans SC Light" pitchFamily="2" charset="-122"/>
                        <a:cs typeface="Cambria Math" panose="02040503050406030204" charset="0"/>
                      </a:rPr>
                      <m:t>𝑖</m:t>
                    </m:r>
                  </m:oMath>
                </a14:m>
                <a:r>
                  <a:rPr kumimoji="1" lang="en-US" altLang="zh-CN" sz="1800" spc="0" dirty="0">
                    <a:solidFill>
                      <a:schemeClr val="tx2"/>
                    </a:solidFill>
                    <a:latin typeface="Cambria Math" panose="02040503050406030204" charset="0"/>
                    <a:ea typeface="HarmonyOS Sans SC Light" pitchFamily="2" charset="-122"/>
                    <a:cs typeface="Cambria Math" panose="02040503050406030204" charset="0"/>
                  </a:rPr>
                  <a:t> </a:t>
                </a:r>
                <a:r>
                  <a:rPr kumimoji="1" lang="zh-CN" altLang="en-US" sz="1800" spc="0" dirty="0">
                    <a:solidFill>
                      <a:schemeClr val="tx2"/>
                    </a:solidFill>
                    <a:latin typeface="Cambria Math" panose="02040503050406030204" charset="0"/>
                    <a:ea typeface="HarmonyOS Sans SC Light" pitchFamily="2" charset="-122"/>
                    <a:cs typeface="Cambria Math" panose="02040503050406030204" charset="0"/>
                  </a:rPr>
                  <a:t>个敌人。玩家可以升级剑，每次升级相当于在当前攻击力后面添加一个数字，问最少需要几次升级。</a:t>
                </a:r>
                <a:endParaRPr kumimoji="1" lang="en-US" altLang="zh-CN" sz="1800" spc="0" dirty="0">
                  <a:solidFill>
                    <a:schemeClr val="tx2"/>
                  </a:solidFill>
                  <a:latin typeface="Cambria Math" panose="02040503050406030204" charset="0"/>
                  <a:ea typeface="HarmonyOS Sans SC Light" pitchFamily="2" charset="-122"/>
                  <a:cs typeface="Cambria Math" panose="02040503050406030204" charset="0"/>
                </a:endParaRPr>
              </a:p>
            </p:txBody>
          </p:sp>
        </mc:Choice>
        <mc:Fallback xmlns="">
          <p:sp>
            <p:nvSpPr>
              <p:cNvPr id="11" name="标题 1"/>
              <p:cNvSpPr txBox="1">
                <a:spLocks noRot="1" noChangeAspect="1" noMove="1" noResize="1" noEditPoints="1" noAdjustHandles="1" noChangeArrowheads="1" noChangeShapeType="1" noTextEdit="1"/>
              </p:cNvSpPr>
              <p:nvPr/>
            </p:nvSpPr>
            <p:spPr>
              <a:xfrm>
                <a:off x="838200" y="2645410"/>
                <a:ext cx="10515600" cy="3681730"/>
              </a:xfrm>
              <a:prstGeom prst="rect">
                <a:avLst/>
              </a:prstGeom>
              <a:blipFill rotWithShape="1">
                <a:blip r:embed="rId4"/>
                <a:stretch>
                  <a:fillRect r="-1069"/>
                </a:stretch>
              </a:blipFill>
            </p:spPr>
            <p:txBody>
              <a:bodyPr/>
              <a:lstStyle/>
              <a:p>
                <a:r>
                  <a:rPr lang="zh-CN" altLang="en-US">
                    <a:noFill/>
                  </a:rPr>
                  <a:t> </a:t>
                </a:r>
              </a:p>
            </p:txBody>
          </p:sp>
        </mc:Fallback>
      </mc:AlternateContent>
      <p:pic>
        <p:nvPicPr>
          <p:cNvPr id="12" name="图片 11"/>
          <p:cNvPicPr>
            <a:picLocks noChangeAspect="1"/>
          </p:cNvPicPr>
          <p:nvPr/>
        </p:nvPicPr>
        <p:blipFill>
          <a:blip r:embed="rId5"/>
          <a:stretch>
            <a:fillRect/>
          </a:stretch>
        </p:blipFill>
        <p:spPr>
          <a:xfrm>
            <a:off x="8681286" y="460895"/>
            <a:ext cx="3069843" cy="34343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2"/>
          <a:srcRect l="8168" r="39446" b="59654"/>
          <a:stretch>
            <a:fillRect/>
          </a:stretch>
        </p:blipFill>
        <p:spPr>
          <a:xfrm rot="10800000">
            <a:off x="-75414" y="-1"/>
            <a:ext cx="12192000" cy="6956718"/>
          </a:xfrm>
          <a:prstGeom prst="rect">
            <a:avLst/>
          </a:prstGeom>
        </p:spPr>
      </p:pic>
      <p:pic>
        <p:nvPicPr>
          <p:cNvPr id="4" name="图片 3" descr="形状, 圆圈&#10;&#10;描述已自动生成"/>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3"/>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zh-CN" altLang="en-US" dirty="0">
                <a:sym typeface="+mn-ea"/>
              </a:rPr>
              <a:t>Problem </a:t>
            </a:r>
            <a:r>
              <a:rPr kumimoji="1" lang="en-US" altLang="zh-CN" dirty="0">
                <a:sym typeface="+mn-ea"/>
              </a:rPr>
              <a:t>K</a:t>
            </a:r>
            <a:r>
              <a:rPr kumimoji="1" lang="zh-CN" altLang="en-US" dirty="0">
                <a:sym typeface="+mn-ea"/>
              </a:rPr>
              <a:t>. </a:t>
            </a:r>
            <a:r>
              <a:rPr kumimoji="1" lang="en-US" altLang="zh-CN" dirty="0">
                <a:sym typeface="+mn-ea"/>
              </a:rPr>
              <a:t>NIO’s Sword</a:t>
            </a:r>
            <a:endParaRPr kumimoji="1" lang="zh-CN" altLang="en-US"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题解</a:t>
            </a:r>
          </a:p>
        </p:txBody>
      </p:sp>
      <mc:AlternateContent xmlns:mc="http://schemas.openxmlformats.org/markup-compatibility/2006" xmlns:a14="http://schemas.microsoft.com/office/drawing/2010/main">
        <mc:Choice Requires="a14">
          <p:sp>
            <p:nvSpPr>
              <p:cNvPr id="11" name="标题 1"/>
              <p:cNvSpPr txBox="1"/>
              <p:nvPr/>
            </p:nvSpPr>
            <p:spPr>
              <a:xfrm>
                <a:off x="838200" y="2348387"/>
                <a:ext cx="10515600" cy="5069227"/>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R="0" lvl="0" algn="l" defTabSz="914400" rtl="0" eaLnBrk="1" fontAlgn="auto" latinLnBrk="0" hangingPunct="1">
                  <a:lnSpc>
                    <a:spcPct val="120000"/>
                  </a:lnSpc>
                  <a:spcBef>
                    <a:spcPct val="0"/>
                  </a:spcBef>
                  <a:spcAft>
                    <a:spcPts val="0"/>
                  </a:spcAft>
                  <a:buClrTx/>
                  <a:buSzTx/>
                  <a:defRPr/>
                </a:pPr>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记 </a:t>
                </a:r>
                <a14:m>
                  <m:oMath xmlns:m="http://schemas.openxmlformats.org/officeDocument/2006/math">
                    <m:sSub>
                      <m:sSub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𝐴</m:t>
                        </m:r>
                      </m:e>
                      <m:sub>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𝑖</m:t>
                        </m:r>
                      </m:sub>
                    </m:sSub>
                  </m:oMath>
                </a14:m>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 为击杀第 </a:t>
                </a:r>
                <a14:m>
                  <m:oMath xmlns:m="http://schemas.openxmlformats.org/officeDocument/2006/math">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𝑖</m:t>
                    </m:r>
                  </m:oMath>
                </a14:m>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 个怪物时的攻击力，特别地，</a:t>
                </a:r>
                <a14:m>
                  <m:oMath xmlns:m="http://schemas.openxmlformats.org/officeDocument/2006/math">
                    <m:sSub>
                      <m:sSub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𝐴</m:t>
                        </m:r>
                      </m:e>
                      <m:sub>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0</m:t>
                        </m:r>
                      </m:sub>
                    </m:sSub>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=0</m:t>
                    </m:r>
                  </m:oMath>
                </a14:m>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。设为了击杀第 </a:t>
                </a:r>
                <a14:m>
                  <m:oMath xmlns:m="http://schemas.openxmlformats.org/officeDocument/2006/math">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𝑖</m:t>
                    </m:r>
                  </m:oMath>
                </a14:m>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 只怪物进行了 </a:t>
                </a:r>
                <a14:m>
                  <m:oMath xmlns:m="http://schemas.openxmlformats.org/officeDocument/2006/math">
                    <m:sSub>
                      <m:sSub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𝑘</m:t>
                        </m:r>
                      </m:e>
                      <m:sub>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𝑖</m:t>
                        </m:r>
                      </m:sub>
                    </m:sSub>
                  </m:oMath>
                </a14:m>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 次升级，则有 </a:t>
                </a:r>
                <a14:m>
                  <m:oMath xmlns:m="http://schemas.openxmlformats.org/officeDocument/2006/math">
                    <m:sSub>
                      <m:sSub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𝐴</m:t>
                        </m:r>
                      </m:e>
                      <m:sub>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𝑖</m:t>
                        </m:r>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−1</m:t>
                        </m:r>
                      </m:sub>
                    </m:sSub>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m:t>
                    </m:r>
                    <m:sSup>
                      <m:sSup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sSupPr>
                      <m:e>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10</m:t>
                        </m:r>
                      </m:e>
                      <m:sup>
                        <m:sSub>
                          <m:sSub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𝑘</m:t>
                            </m:r>
                          </m:e>
                          <m:sub>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𝑖</m:t>
                            </m:r>
                          </m:sub>
                        </m:sSub>
                      </m:sup>
                    </m:sSup>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m:t>
                    </m:r>
                    <m:sSub>
                      <m:sSub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𝑥</m:t>
                        </m:r>
                      </m:e>
                      <m:sub>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𝑖</m:t>
                        </m:r>
                      </m:sub>
                    </m:sSub>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m:t>
                    </m:r>
                    <m:sSub>
                      <m:sSub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𝐴</m:t>
                        </m:r>
                      </m:e>
                      <m:sub>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𝑖</m:t>
                        </m:r>
                      </m:sub>
                    </m:sSub>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 </m:t>
                    </m:r>
                    <m:d>
                      <m:d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dPr>
                      <m:e>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0≤</m:t>
                        </m:r>
                        <m:sSub>
                          <m:sSub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𝑥</m:t>
                            </m:r>
                          </m:e>
                          <m:sub>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𝑖</m:t>
                            </m:r>
                          </m:sub>
                        </m:sSub>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&lt;</m:t>
                        </m:r>
                        <m:sSup>
                          <m:sSup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sSupPr>
                          <m:e>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10</m:t>
                            </m:r>
                          </m:e>
                          <m:sup>
                            <m:sSub>
                              <m:sSub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𝑘</m:t>
                                </m:r>
                              </m:e>
                              <m:sub>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𝑖</m:t>
                                </m:r>
                              </m:sub>
                            </m:sSub>
                          </m:sup>
                        </m:sSup>
                      </m:e>
                    </m:d>
                  </m:oMath>
                </a14:m>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a:t>
                </a:r>
              </a:p>
              <a:p>
                <a:pPr marR="0" lvl="0" algn="l" defTabSz="914400" rtl="0" eaLnBrk="1" fontAlgn="auto" latinLnBrk="0" hangingPunct="1">
                  <a:lnSpc>
                    <a:spcPct val="120000"/>
                  </a:lnSpc>
                  <a:spcBef>
                    <a:spcPct val="0"/>
                  </a:spcBef>
                  <a:spcAft>
                    <a:spcPts val="0"/>
                  </a:spcAft>
                  <a:buClrTx/>
                  <a:buSzTx/>
                  <a:defRPr/>
                </a:pPr>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由于 </a:t>
                </a:r>
                <a14:m>
                  <m:oMath xmlns:m="http://schemas.openxmlformats.org/officeDocument/2006/math">
                    <m:sSub>
                      <m:sSub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𝐴</m:t>
                        </m:r>
                      </m:e>
                      <m:sub>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𝑖</m:t>
                        </m:r>
                      </m:sub>
                    </m:sSub>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m:t>
                    </m:r>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𝑖</m:t>
                    </m:r>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 </m:t>
                    </m:r>
                    <m:d>
                      <m:d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dPr>
                      <m:e>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𝑚𝑜𝑑</m:t>
                        </m:r>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 </m:t>
                        </m:r>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𝑛</m:t>
                        </m:r>
                      </m:e>
                    </m:d>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 </m:t>
                    </m:r>
                  </m:oMath>
                </a14:m>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 ，有 </a:t>
                </a:r>
                <a14:m>
                  <m:oMath xmlns:m="http://schemas.openxmlformats.org/officeDocument/2006/math">
                    <m:d>
                      <m:d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dPr>
                      <m:e>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𝑖</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−1</m:t>
                        </m:r>
                      </m:e>
                    </m:d>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m:t>
                    </m:r>
                    <m:sSup>
                      <m:sSup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sSupPr>
                      <m:e>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10</m:t>
                        </m:r>
                      </m:e>
                      <m:sup>
                        <m:sSub>
                          <m:sSub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𝑘</m:t>
                            </m:r>
                          </m:e>
                          <m:sub>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𝑖</m:t>
                            </m:r>
                          </m:sub>
                        </m:sSub>
                      </m:sup>
                    </m:sSup>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m:t>
                    </m:r>
                    <m:sSub>
                      <m:sSub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𝑥</m:t>
                        </m:r>
                      </m:e>
                      <m:sub>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𝑖</m:t>
                        </m:r>
                      </m:sub>
                    </m:sSub>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m:t>
                    </m:r>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𝑖</m:t>
                    </m:r>
                    <m:r>
                      <a:rPr kumimoji="1" lang="en-US" altLang="zh-CN" sz="1800" dirty="0">
                        <a:solidFill>
                          <a:schemeClr val="tx2"/>
                        </a:solidFill>
                        <a:latin typeface="Cambria Math" panose="02040503050406030204" charset="0"/>
                        <a:ea typeface="HarmonyOS Sans SC Light" pitchFamily="2" charset="-122"/>
                        <a:cs typeface="Cambria Math" panose="02040503050406030204" charset="0"/>
                      </a:rPr>
                      <m:t> </m:t>
                    </m:r>
                    <m:d>
                      <m:d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dPr>
                      <m:e>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𝑚𝑜𝑑</m:t>
                        </m:r>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 </m:t>
                        </m:r>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𝑛</m:t>
                        </m:r>
                      </m:e>
                    </m:d>
                    <m:d>
                      <m:d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dPr>
                      <m:e>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0≤</m:t>
                        </m:r>
                        <m:sSub>
                          <m:sSub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𝑥</m:t>
                            </m:r>
                          </m:e>
                          <m:sub>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𝑖</m:t>
                            </m:r>
                          </m:sub>
                        </m:sSub>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&lt;</m:t>
                        </m:r>
                        <m:sSup>
                          <m:sSup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sSupPr>
                          <m:e>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10</m:t>
                            </m:r>
                          </m:e>
                          <m:sup>
                            <m:sSub>
                              <m:sSubPr>
                                <m:ctrlPr>
                                  <a:rPr kumimoji="1" lang="zh-CN" altLang="en-US"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𝑘</m:t>
                                </m:r>
                              </m:e>
                              <m:sub>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m:t>𝑖</m:t>
                                </m:r>
                              </m:sub>
                            </m:sSub>
                          </m:sup>
                        </m:sSup>
                      </m:e>
                    </m:d>
                  </m:oMath>
                </a14:m>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sym typeface="+mn-ea"/>
                  </a:rPr>
                  <a:t>。</a:t>
                </a:r>
              </a:p>
              <a:p>
                <a:pPr marR="0" lvl="0" algn="l" defTabSz="914400" rtl="0" eaLnBrk="1" fontAlgn="auto" latinLnBrk="0" hangingPunct="1">
                  <a:lnSpc>
                    <a:spcPct val="120000"/>
                  </a:lnSpc>
                  <a:spcBef>
                    <a:spcPct val="0"/>
                  </a:spcBef>
                  <a:spcAft>
                    <a:spcPts val="0"/>
                  </a:spcAft>
                  <a:buClrTx/>
                  <a:buSzTx/>
                  <a:defRPr/>
                </a:pPr>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sym typeface="+mn-ea"/>
                  </a:rPr>
                  <a:t>对于每个 </a:t>
                </a:r>
                <a14:m>
                  <m:oMath xmlns:m="http://schemas.openxmlformats.org/officeDocument/2006/math">
                    <m:r>
                      <a:rPr kumimoji="1" lang="zh-CN" altLang="en-US" sz="1800" dirty="0">
                        <a:solidFill>
                          <a:schemeClr val="tx2"/>
                        </a:solidFill>
                        <a:latin typeface="Cambria Math" panose="02040503050406030204" charset="0"/>
                        <a:ea typeface="HarmonyOS Sans SC Light" pitchFamily="2" charset="-122"/>
                        <a:cs typeface="Cambria Math" panose="02040503050406030204" charset="0"/>
                        <a:sym typeface="+mn-ea"/>
                      </a:rPr>
                      <m:t>𝑖</m:t>
                    </m:r>
                  </m:oMath>
                </a14:m>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 值，从小到大枚举</a:t>
                </a:r>
                <a:r>
                  <a:rPr kumimoji="1" lang="en-US" altLang="zh-CN" sz="1800" dirty="0">
                    <a:solidFill>
                      <a:schemeClr val="tx2"/>
                    </a:solidFill>
                    <a:latin typeface="Cambria Math" panose="02040503050406030204" charset="0"/>
                    <a:ea typeface="HarmonyOS Sans SC Light" pitchFamily="2" charset="-122"/>
                    <a:cs typeface="Cambria Math" panose="02040503050406030204" charset="0"/>
                  </a:rPr>
                  <a:t> </a:t>
                </a:r>
                <a14:m>
                  <m:oMath xmlns:m="http://schemas.openxmlformats.org/officeDocument/2006/math">
                    <m:sSub>
                      <m:sSubPr>
                        <m:ctrlPr>
                          <a:rPr kumimoji="1" lang="en-US" altLang="zh-CN"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𝑘</m:t>
                        </m:r>
                      </m:e>
                      <m:sub>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𝑖</m:t>
                        </m:r>
                      </m:sub>
                    </m:sSub>
                  </m:oMath>
                </a14:m>
                <a:r>
                  <a:rPr kumimoji="1" lang="en-US" altLang="zh-CN" sz="1800" dirty="0">
                    <a:solidFill>
                      <a:schemeClr val="tx2"/>
                    </a:solidFill>
                    <a:latin typeface="Cambria Math" panose="02040503050406030204" charset="0"/>
                    <a:ea typeface="HarmonyOS Sans SC Light" pitchFamily="2" charset="-122"/>
                    <a:cs typeface="Cambria Math" panose="02040503050406030204" charset="0"/>
                  </a:rPr>
                  <a:t> </a:t>
                </a:r>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的取值，并计算</a:t>
                </a:r>
                <a:r>
                  <a:rPr kumimoji="1" lang="en-US" altLang="zh-CN" sz="1800" dirty="0">
                    <a:solidFill>
                      <a:schemeClr val="tx2"/>
                    </a:solidFill>
                    <a:latin typeface="Cambria Math" panose="02040503050406030204" charset="0"/>
                    <a:ea typeface="HarmonyOS Sans SC Light" pitchFamily="2" charset="-122"/>
                    <a:cs typeface="Cambria Math" panose="02040503050406030204" charset="0"/>
                  </a:rPr>
                  <a:t> </a:t>
                </a:r>
                <a14:m>
                  <m:oMath xmlns:m="http://schemas.openxmlformats.org/officeDocument/2006/math">
                    <m:sSub>
                      <m:sSubPr>
                        <m:ctrlPr>
                          <a:rPr kumimoji="1" lang="en-US" altLang="zh-CN"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𝑥</m:t>
                        </m:r>
                      </m:e>
                      <m:sub>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𝑖</m:t>
                        </m:r>
                      </m:sub>
                    </m:sSub>
                  </m:oMath>
                </a14:m>
                <a:r>
                  <a:rPr kumimoji="1" lang="en-US" altLang="zh-CN" sz="1800" dirty="0">
                    <a:solidFill>
                      <a:schemeClr val="tx2"/>
                    </a:solidFill>
                    <a:latin typeface="Cambria Math" panose="02040503050406030204" charset="0"/>
                    <a:ea typeface="HarmonyOS Sans SC Light" pitchFamily="2" charset="-122"/>
                    <a:cs typeface="Cambria Math" panose="02040503050406030204" charset="0"/>
                  </a:rPr>
                  <a:t> </a:t>
                </a:r>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可取的最小非负值，直到找到一个满足条件的解即可。</a:t>
                </a:r>
              </a:p>
              <a:p>
                <a:pPr marR="0" lvl="0" algn="l" defTabSz="914400" rtl="0" eaLnBrk="1" fontAlgn="auto" latinLnBrk="0" hangingPunct="1">
                  <a:lnSpc>
                    <a:spcPct val="120000"/>
                  </a:lnSpc>
                  <a:spcBef>
                    <a:spcPct val="0"/>
                  </a:spcBef>
                  <a:spcAft>
                    <a:spcPts val="0"/>
                  </a:spcAft>
                  <a:buClrTx/>
                  <a:buSzTx/>
                  <a:defRPr/>
                </a:pPr>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注意</a:t>
                </a:r>
                <a:r>
                  <a:rPr kumimoji="1" lang="en-US" altLang="zh-CN" sz="1800" dirty="0">
                    <a:solidFill>
                      <a:schemeClr val="tx2"/>
                    </a:solidFill>
                    <a:latin typeface="Cambria Math" panose="02040503050406030204" charset="0"/>
                    <a:ea typeface="HarmonyOS Sans SC Light" pitchFamily="2" charset="-122"/>
                    <a:cs typeface="Cambria Math" panose="02040503050406030204" charset="0"/>
                  </a:rPr>
                  <a:t> </a:t>
                </a:r>
                <a14:m>
                  <m:oMath xmlns:m="http://schemas.openxmlformats.org/officeDocument/2006/math">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𝑛</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=1</m:t>
                    </m:r>
                  </m:oMath>
                </a14:m>
                <a:r>
                  <a:rPr kumimoji="1" lang="en-US" altLang="zh-CN" sz="1800" dirty="0">
                    <a:solidFill>
                      <a:schemeClr val="tx2"/>
                    </a:solidFill>
                    <a:latin typeface="Cambria Math" panose="02040503050406030204" charset="0"/>
                    <a:ea typeface="HarmonyOS Sans SC Light" pitchFamily="2" charset="-122"/>
                    <a:cs typeface="Cambria Math" panose="02040503050406030204" charset="0"/>
                  </a:rPr>
                  <a:t> </a:t>
                </a:r>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时，</a:t>
                </a:r>
                <a14:m>
                  <m:oMath xmlns:m="http://schemas.openxmlformats.org/officeDocument/2006/math">
                    <m:sSub>
                      <m:sSubPr>
                        <m:ctrlPr>
                          <a:rPr kumimoji="1" lang="en-US" altLang="zh-CN" sz="1800" i="1" dirty="0">
                            <a:solidFill>
                              <a:schemeClr val="tx2"/>
                            </a:solidFill>
                            <a:latin typeface="Cambria Math" panose="02040503050406030204" pitchFamily="18" charset="0"/>
                            <a:ea typeface="HarmonyOS Sans SC Light" pitchFamily="2" charset="-122"/>
                            <a:cs typeface="Cambria Math" panose="02040503050406030204" charset="0"/>
                          </a:rPr>
                        </m:ctrlPr>
                      </m:sSubPr>
                      <m:e>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𝑘</m:t>
                        </m:r>
                      </m:e>
                      <m:sub>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1</m:t>
                        </m:r>
                      </m:sub>
                    </m:sSub>
                  </m:oMath>
                </a14:m>
                <a:r>
                  <a:rPr kumimoji="1" lang="en-US" altLang="zh-CN" sz="1800" dirty="0">
                    <a:solidFill>
                      <a:schemeClr val="tx2"/>
                    </a:solidFill>
                    <a:latin typeface="Cambria Math" panose="02040503050406030204" charset="0"/>
                    <a:ea typeface="HarmonyOS Sans SC Light" pitchFamily="2" charset="-122"/>
                    <a:cs typeface="Cambria Math" panose="02040503050406030204" charset="0"/>
                  </a:rPr>
                  <a:t> </a:t>
                </a:r>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可以取</a:t>
                </a:r>
                <a:r>
                  <a:rPr kumimoji="1" lang="en-US" altLang="zh-CN" sz="1800" dirty="0">
                    <a:solidFill>
                      <a:schemeClr val="tx2"/>
                    </a:solidFill>
                    <a:latin typeface="Cambria Math" panose="02040503050406030204" charset="0"/>
                    <a:ea typeface="HarmonyOS Sans SC Light" pitchFamily="2" charset="-122"/>
                    <a:cs typeface="Cambria Math" panose="02040503050406030204" charset="0"/>
                  </a:rPr>
                  <a:t>0</a:t>
                </a:r>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a:t>
                </a:r>
              </a:p>
              <a:p>
                <a:pPr marR="0" lvl="0" algn="l" defTabSz="914400" rtl="0" eaLnBrk="1" fontAlgn="auto" latinLnBrk="0" hangingPunct="1">
                  <a:lnSpc>
                    <a:spcPct val="120000"/>
                  </a:lnSpc>
                  <a:spcBef>
                    <a:spcPct val="0"/>
                  </a:spcBef>
                  <a:spcAft>
                    <a:spcPts val="0"/>
                  </a:spcAft>
                  <a:buClrTx/>
                  <a:buSzTx/>
                  <a:defRPr/>
                </a:pPr>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时间复杂度</a:t>
                </a:r>
                <a:r>
                  <a:rPr kumimoji="1" lang="en-US" altLang="zh-CN" sz="1800" dirty="0">
                    <a:solidFill>
                      <a:schemeClr val="tx2"/>
                    </a:solidFill>
                    <a:latin typeface="Cambria Math" panose="02040503050406030204" charset="0"/>
                    <a:ea typeface="HarmonyOS Sans SC Light" pitchFamily="2" charset="-122"/>
                    <a:cs typeface="Cambria Math" panose="02040503050406030204" charset="0"/>
                  </a:rPr>
                  <a:t> </a:t>
                </a:r>
                <a14:m>
                  <m:oMath xmlns:m="http://schemas.openxmlformats.org/officeDocument/2006/math">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𝑂</m:t>
                    </m:r>
                    <m:d>
                      <m:dPr>
                        <m:ctrlPr>
                          <a:rPr kumimoji="1" lang="en-US" altLang="zh-CN" sz="1800" i="1" dirty="0">
                            <a:solidFill>
                              <a:schemeClr val="tx2"/>
                            </a:solidFill>
                            <a:latin typeface="Cambria Math" panose="02040503050406030204" pitchFamily="18" charset="0"/>
                            <a:ea typeface="HarmonyOS Sans SC Light" pitchFamily="2" charset="-122"/>
                            <a:cs typeface="Cambria Math" panose="02040503050406030204" charset="0"/>
                          </a:rPr>
                        </m:ctrlPr>
                      </m:dPr>
                      <m:e>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𝑛</m:t>
                        </m:r>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 </m:t>
                        </m:r>
                        <m:func>
                          <m:funcPr>
                            <m:ctrlPr>
                              <a:rPr kumimoji="1" lang="en-US" altLang="zh-CN" sz="1800" i="1" dirty="0">
                                <a:solidFill>
                                  <a:schemeClr val="tx2"/>
                                </a:solidFill>
                                <a:latin typeface="Cambria Math" panose="02040503050406030204" pitchFamily="18" charset="0"/>
                                <a:ea typeface="HarmonyOS Sans SC Light" pitchFamily="2" charset="-122"/>
                                <a:cs typeface="Cambria Math" panose="02040503050406030204" charset="0"/>
                              </a:rPr>
                            </m:ctrlPr>
                          </m:funcPr>
                          <m:fName>
                            <m:r>
                              <m:rPr>
                                <m:sty m:val="p"/>
                              </m:rPr>
                              <a:rPr kumimoji="1" lang="en-US" altLang="zh-CN" sz="1800" dirty="0">
                                <a:solidFill>
                                  <a:schemeClr val="tx2"/>
                                </a:solidFill>
                                <a:latin typeface="Cambria Math" panose="02040503050406030204" charset="0"/>
                                <a:ea typeface="HarmonyOS Sans SC Light" pitchFamily="2" charset="-122"/>
                                <a:cs typeface="Cambria Math" panose="02040503050406030204" charset="0"/>
                              </a:rPr>
                              <m:t>log</m:t>
                            </m:r>
                          </m:fName>
                          <m:e>
                            <m:r>
                              <a:rPr kumimoji="1" lang="en-US" altLang="zh-CN" sz="1800" i="1" dirty="0">
                                <a:solidFill>
                                  <a:schemeClr val="tx2"/>
                                </a:solidFill>
                                <a:latin typeface="Cambria Math" panose="02040503050406030204" charset="0"/>
                                <a:ea typeface="HarmonyOS Sans SC Light" pitchFamily="2" charset="-122"/>
                                <a:cs typeface="Cambria Math" panose="02040503050406030204" charset="0"/>
                              </a:rPr>
                              <m:t>𝑛</m:t>
                            </m:r>
                          </m:e>
                        </m:func>
                      </m:e>
                    </m:d>
                  </m:oMath>
                </a14:m>
                <a:r>
                  <a:rPr kumimoji="1" lang="zh-CN" altLang="en-US" sz="1800" dirty="0">
                    <a:solidFill>
                      <a:schemeClr val="tx2"/>
                    </a:solidFill>
                    <a:latin typeface="Cambria Math" panose="02040503050406030204" charset="0"/>
                    <a:ea typeface="HarmonyOS Sans SC Light" pitchFamily="2" charset="-122"/>
                    <a:cs typeface="Cambria Math" panose="02040503050406030204" charset="0"/>
                  </a:rPr>
                  <a:t>。</a:t>
                </a:r>
              </a:p>
              <a:p>
                <a:pPr marL="0" marR="0" lvl="0" indent="0" algn="l" defTabSz="914400" rtl="0" eaLnBrk="1" fontAlgn="auto" latinLnBrk="0" hangingPunct="1">
                  <a:lnSpc>
                    <a:spcPct val="120000"/>
                  </a:lnSpc>
                  <a:spcBef>
                    <a:spcPct val="0"/>
                  </a:spcBef>
                  <a:spcAft>
                    <a:spcPts val="0"/>
                  </a:spcAft>
                  <a:buClrTx/>
                  <a:buSzTx/>
                  <a:buFontTx/>
                  <a:buNone/>
                  <a:defRPr/>
                </a:pPr>
                <a:endParaRPr kumimoji="1" lang="zh-CN" altLang="en-US" sz="1800" dirty="0">
                  <a:solidFill>
                    <a:schemeClr val="tx2"/>
                  </a:solidFill>
                  <a:latin typeface="Cambria Math" panose="02040503050406030204" charset="0"/>
                  <a:ea typeface="HarmonyOS Sans SC Light" pitchFamily="2" charset="-122"/>
                  <a:cs typeface="Cambria Math" panose="02040503050406030204" charset="0"/>
                </a:endParaRPr>
              </a:p>
              <a:p>
                <a:pPr marL="0" marR="0" lvl="0" indent="0" algn="l" defTabSz="914400" rtl="0" eaLnBrk="1" fontAlgn="auto" latinLnBrk="0" hangingPunct="1">
                  <a:lnSpc>
                    <a:spcPct val="120000"/>
                  </a:lnSpc>
                  <a:spcBef>
                    <a:spcPct val="0"/>
                  </a:spcBef>
                  <a:spcAft>
                    <a:spcPts val="0"/>
                  </a:spcAft>
                  <a:buClrTx/>
                  <a:buSzTx/>
                  <a:buFontTx/>
                  <a:buNone/>
                  <a:defRPr/>
                </a:pP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defRPr/>
                </a:pPr>
                <a:endParaRPr kumimoji="1" lang="en-US" altLang="zh-CN" sz="1800" dirty="0">
                  <a:solidFill>
                    <a:schemeClr val="tx2"/>
                  </a:solidFill>
                  <a:latin typeface="HarmonyOS Sans SC Light" pitchFamily="2" charset="-122"/>
                  <a:ea typeface="HarmonyOS Sans SC Light" pitchFamily="2" charset="-122"/>
                </a:endParaRPr>
              </a:p>
            </p:txBody>
          </p:sp>
        </mc:Choice>
        <mc:Fallback xmlns="">
          <p:sp>
            <p:nvSpPr>
              <p:cNvPr id="11" name="标题 1"/>
              <p:cNvSpPr txBox="1">
                <a:spLocks noRot="1" noChangeAspect="1" noMove="1" noResize="1" noEditPoints="1" noAdjustHandles="1" noChangeArrowheads="1" noChangeShapeType="1" noTextEdit="1"/>
              </p:cNvSpPr>
              <p:nvPr/>
            </p:nvSpPr>
            <p:spPr>
              <a:xfrm>
                <a:off x="838200" y="2348387"/>
                <a:ext cx="10515600" cy="5069227"/>
              </a:xfrm>
              <a:prstGeom prst="rect">
                <a:avLst/>
              </a:prstGeom>
              <a:blipFill rotWithShape="1">
                <a:blip r:embed="rId4"/>
                <a:stretch>
                  <a:fillRect t="-3" b="4"/>
                </a:stretch>
              </a:blipFill>
            </p:spPr>
            <p:txBody>
              <a:bodyPr/>
              <a:lstStyle/>
              <a:p>
                <a:r>
                  <a:rPr lang="zh-CN" altLang="en-US">
                    <a:noFill/>
                  </a:rPr>
                  <a:t> </a:t>
                </a:r>
              </a:p>
            </p:txBody>
          </p:sp>
        </mc:Fallback>
      </mc:AlternateContent>
      <p:pic>
        <p:nvPicPr>
          <p:cNvPr id="12" name="图片 11"/>
          <p:cNvPicPr>
            <a:picLocks noChangeAspect="1"/>
          </p:cNvPicPr>
          <p:nvPr/>
        </p:nvPicPr>
        <p:blipFill>
          <a:blip r:embed="rId5"/>
          <a:stretch>
            <a:fillRect/>
          </a:stretch>
        </p:blipFill>
        <p:spPr>
          <a:xfrm>
            <a:off x="8681286" y="460895"/>
            <a:ext cx="3069843" cy="34343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L. Black Hole</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题目大意</a:t>
            </a: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4"/>
          <a:stretch>
            <a:fillRect/>
          </a:stretch>
        </p:blipFill>
        <p:spPr>
          <a:xfrm>
            <a:off x="8681286" y="460895"/>
            <a:ext cx="3069843" cy="343430"/>
          </a:xfrm>
          <a:prstGeom prst="rect">
            <a:avLst/>
          </a:prstGeom>
        </p:spPr>
      </p:pic>
      <mc:AlternateContent xmlns:mc="http://schemas.openxmlformats.org/markup-compatibility/2006" xmlns:a14="http://schemas.microsoft.com/office/drawing/2010/main">
        <mc:Choice Requires="a14">
          <p:sp>
            <p:nvSpPr>
              <p:cNvPr id="13" name="标题 1">
                <a:extLst>
                  <a:ext uri="{FF2B5EF4-FFF2-40B4-BE49-F238E27FC236}">
                    <a16:creationId xmlns:a16="http://schemas.microsoft.com/office/drawing/2014/main" id="{445EA487-47F7-4CF3-9BA7-75B786BEF1B9}"/>
                  </a:ext>
                </a:extLst>
              </p:cNvPr>
              <p:cNvSpPr txBox="1">
                <a:spLocks/>
              </p:cNvSpPr>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b="0" dirty="0">
                    <a:solidFill>
                      <a:schemeClr val="tx2"/>
                    </a:solidFill>
                    <a:ea typeface="HarmonyOS Sans SC Light" pitchFamily="2" charset="-122"/>
                  </a:rPr>
                  <a:t>求边长为</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𝑎</m:t>
                    </m:r>
                  </m:oMath>
                </a14:m>
                <a:r>
                  <a:rPr kumimoji="1" lang="zh-CN" altLang="en-US" sz="1800" b="0" dirty="0">
                    <a:solidFill>
                      <a:schemeClr val="tx2"/>
                    </a:solidFill>
                    <a:ea typeface="HarmonyOS Sans SC Light" pitchFamily="2" charset="-122"/>
                  </a:rPr>
                  <a:t>的凸正</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𝑛</m:t>
                    </m:r>
                  </m:oMath>
                </a14:m>
                <a:r>
                  <a:rPr kumimoji="1" lang="zh-CN" altLang="en-US" sz="1800" dirty="0">
                    <a:solidFill>
                      <a:schemeClr val="tx2"/>
                    </a:solidFill>
                    <a:latin typeface="HarmonyOS Sans SC Light" pitchFamily="2" charset="-122"/>
                    <a:ea typeface="HarmonyOS Sans SC Light" pitchFamily="2" charset="-122"/>
                  </a:rPr>
                  <a:t>面体收缩</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𝑘</m:t>
                    </m:r>
                  </m:oMath>
                </a14:m>
                <a:r>
                  <a:rPr kumimoji="1" lang="zh-CN" altLang="en-US" sz="1800" dirty="0">
                    <a:solidFill>
                      <a:schemeClr val="tx2"/>
                    </a:solidFill>
                    <a:latin typeface="HarmonyOS Sans SC Light" pitchFamily="2" charset="-122"/>
                    <a:ea typeface="HarmonyOS Sans SC Light" pitchFamily="2" charset="-122"/>
                  </a:rPr>
                  <a:t>次后的面数和边长。</a:t>
                </a: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dirty="0">
                    <a:solidFill>
                      <a:schemeClr val="tx2"/>
                    </a:solidFill>
                    <a:latin typeface="HarmonyOS Sans SC Light" pitchFamily="2" charset="-122"/>
                    <a:ea typeface="HarmonyOS Sans SC Light" pitchFamily="2" charset="-122"/>
                  </a:rPr>
                  <a:t>一次收缩定义为作该几何体所有面中心的三维凸包。</a:t>
                </a: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𝑇</m:t>
                    </m:r>
                  </m:oMath>
                </a14:m>
                <a:r>
                  <a:rPr kumimoji="1" lang="zh-CN" altLang="en-US" sz="1800" dirty="0">
                    <a:solidFill>
                      <a:schemeClr val="tx2"/>
                    </a:solidFill>
                    <a:latin typeface="HarmonyOS Sans SC Light" pitchFamily="2" charset="-122"/>
                    <a:ea typeface="HarmonyOS Sans SC Light" pitchFamily="2" charset="-122"/>
                  </a:rPr>
                  <a:t>组询问</a:t>
                </a: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en-US" altLang="zh-CN" sz="1800" dirty="0">
                    <a:solidFill>
                      <a:schemeClr val="tx2"/>
                    </a:solidFill>
                    <a:latin typeface="HarmonyOS Sans SC Light" pitchFamily="2" charset="-122"/>
                    <a:ea typeface="HarmonyOS Sans SC Light" pitchFamily="2" charset="-122"/>
                  </a:rPr>
                  <a:t> </a:t>
                </a:r>
                <a14:m>
                  <m:oMath xmlns:m="http://schemas.openxmlformats.org/officeDocument/2006/math">
                    <m:r>
                      <a:rPr kumimoji="1" lang="en-US" altLang="zh-CN" sz="1800" b="0" i="0" smtClean="0">
                        <a:solidFill>
                          <a:schemeClr val="tx2"/>
                        </a:solidFill>
                        <a:latin typeface="Cambria Math" panose="02040503050406030204" pitchFamily="18" charset="0"/>
                        <a:ea typeface="HarmonyOS Sans SC Light" pitchFamily="2" charset="-122"/>
                      </a:rPr>
                      <m:t>1</m:t>
                    </m:r>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𝑛</m:t>
                    </m:r>
                    <m:r>
                      <a:rPr kumimoji="1" lang="en-US" altLang="zh-CN" sz="1800" b="0" i="1" smtClean="0">
                        <a:solidFill>
                          <a:schemeClr val="tx2"/>
                        </a:solidFill>
                        <a:latin typeface="Cambria Math" panose="02040503050406030204" pitchFamily="18" charset="0"/>
                        <a:ea typeface="HarmonyOS Sans SC Light" pitchFamily="2" charset="-122"/>
                      </a:rPr>
                      <m:t>≤200,1≤</m:t>
                    </m:r>
                    <m:r>
                      <a:rPr kumimoji="1" lang="en-US" altLang="zh-CN" sz="1800" b="0" i="1" smtClean="0">
                        <a:solidFill>
                          <a:schemeClr val="tx2"/>
                        </a:solidFill>
                        <a:latin typeface="Cambria Math" panose="02040503050406030204" pitchFamily="18" charset="0"/>
                        <a:ea typeface="HarmonyOS Sans SC Light" pitchFamily="2" charset="-122"/>
                      </a:rPr>
                      <m:t>𝑎</m:t>
                    </m:r>
                    <m:r>
                      <a:rPr kumimoji="1" lang="en-US" altLang="zh-CN" sz="1800" b="0" i="1" smtClean="0">
                        <a:solidFill>
                          <a:schemeClr val="tx2"/>
                        </a:solidFill>
                        <a:latin typeface="Cambria Math" panose="02040503050406030204" pitchFamily="18" charset="0"/>
                        <a:ea typeface="HarmonyOS Sans SC Light" pitchFamily="2" charset="-122"/>
                      </a:rPr>
                      <m:t>≤1000,1≤</m:t>
                    </m:r>
                    <m:r>
                      <a:rPr kumimoji="1" lang="en-US" altLang="zh-CN" sz="1800" b="0" i="1" smtClean="0">
                        <a:solidFill>
                          <a:schemeClr val="tx2"/>
                        </a:solidFill>
                        <a:latin typeface="Cambria Math" panose="02040503050406030204" pitchFamily="18" charset="0"/>
                        <a:ea typeface="HarmonyOS Sans SC Light" pitchFamily="2" charset="-122"/>
                      </a:rPr>
                      <m:t>𝑘</m:t>
                    </m:r>
                    <m:r>
                      <a:rPr kumimoji="1" lang="en-US" altLang="zh-CN" sz="1800" b="0" i="1" smtClean="0">
                        <a:solidFill>
                          <a:schemeClr val="tx2"/>
                        </a:solidFill>
                        <a:latin typeface="Cambria Math" panose="02040503050406030204" pitchFamily="18" charset="0"/>
                        <a:ea typeface="HarmonyOS Sans SC Light" pitchFamily="2" charset="-122"/>
                      </a:rPr>
                      <m:t>≤20,1≤</m:t>
                    </m:r>
                    <m:r>
                      <a:rPr kumimoji="1" lang="en-US" altLang="zh-CN" sz="1800" b="0" i="1" smtClean="0">
                        <a:solidFill>
                          <a:schemeClr val="tx2"/>
                        </a:solidFill>
                        <a:latin typeface="Cambria Math" panose="02040503050406030204" pitchFamily="18" charset="0"/>
                        <a:ea typeface="HarmonyOS Sans SC Light" pitchFamily="2" charset="-122"/>
                      </a:rPr>
                      <m:t>𝑇</m:t>
                    </m:r>
                    <m:r>
                      <a:rPr kumimoji="1" lang="en-US" altLang="zh-CN" sz="1800" b="0" i="1" smtClean="0">
                        <a:solidFill>
                          <a:schemeClr val="tx2"/>
                        </a:solidFill>
                        <a:latin typeface="Cambria Math" panose="02040503050406030204" pitchFamily="18" charset="0"/>
                        <a:ea typeface="HarmonyOS Sans SC Light" pitchFamily="2" charset="-122"/>
                      </a:rPr>
                      <m:t>≤100</m:t>
                    </m:r>
                  </m:oMath>
                </a14:m>
                <a:endParaRPr kumimoji="1" lang="en-US" altLang="zh-CN" sz="1800" dirty="0">
                  <a:solidFill>
                    <a:schemeClr val="tx2"/>
                  </a:solidFill>
                  <a:latin typeface="HarmonyOS Sans SC Light" pitchFamily="2" charset="-122"/>
                  <a:ea typeface="HarmonyOS Sans SC Light" pitchFamily="2" charset="-122"/>
                </a:endParaRPr>
              </a:p>
            </p:txBody>
          </p:sp>
        </mc:Choice>
        <mc:Fallback xmlns="">
          <p:sp>
            <p:nvSpPr>
              <p:cNvPr id="13" name="标题 1">
                <a:extLst>
                  <a:ext uri="{FF2B5EF4-FFF2-40B4-BE49-F238E27FC236}">
                    <a16:creationId xmlns:a16="http://schemas.microsoft.com/office/drawing/2014/main" id="{445EA487-47F7-4CF3-9BA7-75B786BEF1B9}"/>
                  </a:ext>
                </a:extLst>
              </p:cNvPr>
              <p:cNvSpPr txBox="1">
                <a:spLocks noRot="1" noChangeAspect="1" noMove="1" noResize="1" noEditPoints="1" noAdjustHandles="1" noChangeArrowheads="1" noChangeShapeType="1" noTextEdit="1"/>
              </p:cNvSpPr>
              <p:nvPr/>
            </p:nvSpPr>
            <p:spPr>
              <a:xfrm>
                <a:off x="838200" y="2645098"/>
                <a:ext cx="10515600" cy="3320602"/>
              </a:xfrm>
              <a:prstGeom prst="rect">
                <a:avLst/>
              </a:prstGeom>
              <a:blipFill>
                <a:blip r:embed="rId5"/>
                <a:stretch>
                  <a:fillRect l="-522" t="-1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8882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L. Black Hole</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题解</a:t>
            </a: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4"/>
          <a:stretch>
            <a:fillRect/>
          </a:stretch>
        </p:blipFill>
        <p:spPr>
          <a:xfrm>
            <a:off x="8681286" y="460895"/>
            <a:ext cx="3069843" cy="343430"/>
          </a:xfrm>
          <a:prstGeom prst="rect">
            <a:avLst/>
          </a:prstGeom>
        </p:spPr>
      </p:pic>
      <p:sp>
        <p:nvSpPr>
          <p:cNvPr id="13" name="标题 1">
            <a:extLst>
              <a:ext uri="{FF2B5EF4-FFF2-40B4-BE49-F238E27FC236}">
                <a16:creationId xmlns:a16="http://schemas.microsoft.com/office/drawing/2014/main" id="{445EA487-47F7-4CF3-9BA7-75B786BEF1B9}"/>
              </a:ext>
            </a:extLst>
          </p:cNvPr>
          <p:cNvSpPr txBox="1">
            <a:spLocks/>
          </p:cNvSpPr>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zh-CN" sz="1800" dirty="0">
              <a:solidFill>
                <a:schemeClr val="tx2"/>
              </a:solidFill>
              <a:latin typeface="HarmonyOS Sans SC Light" pitchFamily="2" charset="-122"/>
              <a:ea typeface="HarmonyOS Sans SC Light" pitchFamily="2" charset="-122"/>
            </a:endParaRPr>
          </a:p>
        </p:txBody>
      </p:sp>
      <mc:AlternateContent xmlns:mc="http://schemas.openxmlformats.org/markup-compatibility/2006" xmlns:a14="http://schemas.microsoft.com/office/drawing/2010/main">
        <mc:Choice Requires="a14">
          <p:sp>
            <p:nvSpPr>
              <p:cNvPr id="14" name="标题 1">
                <a:extLst>
                  <a:ext uri="{FF2B5EF4-FFF2-40B4-BE49-F238E27FC236}">
                    <a16:creationId xmlns:a16="http://schemas.microsoft.com/office/drawing/2014/main" id="{A89FD03A-1110-4F68-AA36-E6F3C7CC70C1}"/>
                  </a:ext>
                </a:extLst>
              </p:cNvPr>
              <p:cNvSpPr txBox="1">
                <a:spLocks/>
              </p:cNvSpPr>
              <p:nvPr/>
            </p:nvSpPr>
            <p:spPr>
              <a:xfrm>
                <a:off x="670560" y="2069551"/>
                <a:ext cx="10515600" cy="4705390"/>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en-US" altLang="zh-CN" sz="1800" b="0" i="0" spc="0" dirty="0">
                    <a:solidFill>
                      <a:schemeClr val="accent1"/>
                    </a:solidFill>
                    <a:latin typeface="HarmonyOS Sans SC Medium" pitchFamily="2" charset="-122"/>
                    <a:ea typeface="HarmonyOS Sans SC Medium" pitchFamily="2" charset="-122"/>
                  </a:rPr>
                  <a:t>1</a:t>
                </a:r>
                <a:r>
                  <a:rPr kumimoji="1" lang="zh-CN" altLang="en-US" sz="1800" b="0" i="0" spc="0" dirty="0">
                    <a:solidFill>
                      <a:schemeClr val="accent1"/>
                    </a:solidFill>
                    <a:latin typeface="HarmonyOS Sans SC Medium" pitchFamily="2" charset="-122"/>
                    <a:ea typeface="HarmonyOS Sans SC Medium" pitchFamily="2" charset="-122"/>
                  </a:rPr>
                  <a:t>、</a:t>
                </a:r>
                <a:r>
                  <a:rPr kumimoji="1" lang="zh-CN" altLang="en-US" sz="1800" dirty="0">
                    <a:solidFill>
                      <a:schemeClr val="accent1"/>
                    </a:solidFill>
                    <a:latin typeface="HarmonyOS Sans SC Medium" pitchFamily="2" charset="-122"/>
                    <a:ea typeface="HarmonyOS Sans SC Medium" pitchFamily="2" charset="-122"/>
                  </a:rPr>
                  <a:t>凸正多面体只有</a:t>
                </a:r>
                <a:r>
                  <a:rPr kumimoji="1" lang="en-US" altLang="zh-CN" sz="1800" dirty="0">
                    <a:solidFill>
                      <a:schemeClr val="accent1"/>
                    </a:solidFill>
                    <a:latin typeface="HarmonyOS Sans SC Medium" pitchFamily="2" charset="-122"/>
                    <a:ea typeface="HarmonyOS Sans SC Medium" pitchFamily="2" charset="-122"/>
                  </a:rPr>
                  <a:t>5</a:t>
                </a:r>
                <a:r>
                  <a:rPr kumimoji="1" lang="zh-CN" altLang="en-US" sz="1800" dirty="0">
                    <a:solidFill>
                      <a:schemeClr val="accent1"/>
                    </a:solidFill>
                    <a:latin typeface="HarmonyOS Sans SC Medium" pitchFamily="2" charset="-122"/>
                    <a:ea typeface="HarmonyOS Sans SC Medium" pitchFamily="2" charset="-122"/>
                  </a:rPr>
                  <a:t>种</a:t>
                </a:r>
                <a:endParaRPr kumimoji="1" lang="en-US" altLang="zh-CN" sz="1800" b="0" i="0" spc="0" dirty="0">
                  <a:solidFill>
                    <a:schemeClr val="accent1"/>
                  </a:solidFill>
                  <a:latin typeface="HarmonyOS Sans SC Medium" pitchFamily="2" charset="-122"/>
                  <a:ea typeface="HarmonyOS Sans SC Medium" pitchFamily="2" charset="-122"/>
                </a:endParaRPr>
              </a:p>
              <a:p>
                <a:pPr>
                  <a:lnSpc>
                    <a:spcPct val="120000"/>
                  </a:lnSpc>
                  <a:defRPr/>
                </a:pPr>
                <a:r>
                  <a:rPr kumimoji="1" lang="zh-CN" altLang="en-US" sz="1800" b="0" i="0" spc="0" dirty="0">
                    <a:solidFill>
                      <a:schemeClr val="tx2"/>
                    </a:solidFill>
                    <a:latin typeface="HarmonyOS Sans SC Light" pitchFamily="2" charset="-122"/>
                    <a:ea typeface="HarmonyOS Sans SC Light" pitchFamily="2" charset="-122"/>
                  </a:rPr>
                  <a:t>一个较为简单的推理：</a:t>
                </a:r>
                <a:endParaRPr kumimoji="1" lang="en-US" altLang="zh-CN" sz="1800" b="0" i="0" spc="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dirty="0">
                    <a:solidFill>
                      <a:schemeClr val="tx2"/>
                    </a:solidFill>
                    <a:latin typeface="HarmonyOS Sans SC Light" pitchFamily="2" charset="-122"/>
                    <a:ea typeface="HarmonyOS Sans SC Light" pitchFamily="2" charset="-122"/>
                  </a:rPr>
                  <a:t>欧拉公式：</a:t>
                </a:r>
                <a14:m>
                  <m:oMath xmlns:m="http://schemas.openxmlformats.org/officeDocument/2006/math">
                    <m:r>
                      <a:rPr kumimoji="1" lang="en-US" altLang="zh-CN" sz="1800" i="1" dirty="0" smtClean="0">
                        <a:solidFill>
                          <a:schemeClr val="tx2"/>
                        </a:solidFill>
                        <a:latin typeface="Cambria Math" panose="02040503050406030204" pitchFamily="18" charset="0"/>
                        <a:ea typeface="HarmonyOS Sans SC Light" pitchFamily="2" charset="-122"/>
                      </a:rPr>
                      <m:t>𝑉</m:t>
                    </m:r>
                    <m:r>
                      <a:rPr kumimoji="1" lang="en-US" altLang="zh-CN" sz="1800" i="1" dirty="0" smtClean="0">
                        <a:solidFill>
                          <a:schemeClr val="tx2"/>
                        </a:solidFill>
                        <a:latin typeface="Cambria Math" panose="02040503050406030204" pitchFamily="18" charset="0"/>
                        <a:ea typeface="HarmonyOS Sans SC Light" pitchFamily="2" charset="-122"/>
                      </a:rPr>
                      <m:t>+</m:t>
                    </m:r>
                    <m:r>
                      <a:rPr kumimoji="1" lang="en-US" altLang="zh-CN" sz="1800" i="1" dirty="0" smtClean="0">
                        <a:solidFill>
                          <a:schemeClr val="tx2"/>
                        </a:solidFill>
                        <a:latin typeface="Cambria Math" panose="02040503050406030204" pitchFamily="18" charset="0"/>
                        <a:ea typeface="HarmonyOS Sans SC Light" pitchFamily="2" charset="-122"/>
                      </a:rPr>
                      <m:t>𝐹</m:t>
                    </m:r>
                    <m:r>
                      <a:rPr kumimoji="1" lang="en-US" altLang="zh-CN" sz="1800" i="1" dirty="0" smtClean="0">
                        <a:solidFill>
                          <a:schemeClr val="tx2"/>
                        </a:solidFill>
                        <a:latin typeface="Cambria Math" panose="02040503050406030204" pitchFamily="18" charset="0"/>
                        <a:ea typeface="HarmonyOS Sans SC Light" pitchFamily="2" charset="-122"/>
                      </a:rPr>
                      <m:t>−</m:t>
                    </m:r>
                    <m:r>
                      <a:rPr kumimoji="1" lang="en-US" altLang="zh-CN" sz="1800" i="1" dirty="0" smtClean="0">
                        <a:solidFill>
                          <a:schemeClr val="tx2"/>
                        </a:solidFill>
                        <a:latin typeface="Cambria Math" panose="02040503050406030204" pitchFamily="18" charset="0"/>
                        <a:ea typeface="HarmonyOS Sans SC Light" pitchFamily="2" charset="-122"/>
                      </a:rPr>
                      <m:t>𝐸</m:t>
                    </m:r>
                    <m:r>
                      <a:rPr kumimoji="1" lang="en-US" altLang="zh-CN" sz="1800" i="1" dirty="0" smtClean="0">
                        <a:solidFill>
                          <a:schemeClr val="tx2"/>
                        </a:solidFill>
                        <a:latin typeface="Cambria Math" panose="02040503050406030204" pitchFamily="18" charset="0"/>
                        <a:ea typeface="HarmonyOS Sans SC Light" pitchFamily="2" charset="-122"/>
                      </a:rPr>
                      <m:t>=2</m:t>
                    </m:r>
                  </m:oMath>
                </a14:m>
                <a:r>
                  <a:rPr kumimoji="1" lang="zh-CN" altLang="en-US" sz="1800" dirty="0">
                    <a:solidFill>
                      <a:schemeClr val="tx2"/>
                    </a:solidFill>
                    <a:latin typeface="HarmonyOS Sans SC Light" pitchFamily="2" charset="-122"/>
                    <a:ea typeface="HarmonyOS Sans SC Light" pitchFamily="2" charset="-122"/>
                  </a:rPr>
                  <a:t>，取凸正多面体一个顶点，设其向外有</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𝑛</m:t>
                    </m:r>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𝑛</m:t>
                    </m:r>
                    <m:r>
                      <a:rPr kumimoji="1" lang="en-US" altLang="zh-CN" sz="1800" b="0" i="1" smtClean="0">
                        <a:solidFill>
                          <a:schemeClr val="tx2"/>
                        </a:solidFill>
                        <a:latin typeface="Cambria Math" panose="02040503050406030204" pitchFamily="18" charset="0"/>
                        <a:ea typeface="HarmonyOS Sans SC Light" pitchFamily="2" charset="-122"/>
                      </a:rPr>
                      <m:t>≥3)</m:t>
                    </m:r>
                  </m:oMath>
                </a14:m>
                <a:r>
                  <a:rPr kumimoji="1" lang="zh-CN" altLang="en-US" sz="1800" dirty="0">
                    <a:solidFill>
                      <a:schemeClr val="tx2"/>
                    </a:solidFill>
                    <a:latin typeface="HarmonyOS Sans SC Light" pitchFamily="2" charset="-122"/>
                    <a:ea typeface="HarmonyOS Sans SC Light" pitchFamily="2" charset="-122"/>
                  </a:rPr>
                  <a:t>条棱；</a:t>
                </a:r>
                <a:endParaRPr kumimoji="1" lang="en-US" altLang="zh-CN" sz="1800" dirty="0">
                  <a:solidFill>
                    <a:schemeClr val="tx2"/>
                  </a:solidFill>
                  <a:latin typeface="HarmonyOS Sans SC Light" pitchFamily="2" charset="-122"/>
                  <a:ea typeface="HarmonyOS Sans SC Light" pitchFamily="2" charset="-122"/>
                </a:endParaRPr>
              </a:p>
              <a:p>
                <a:pPr>
                  <a:lnSpc>
                    <a:spcPct val="120000"/>
                  </a:lnSpc>
                  <a:defRPr/>
                </a:pPr>
                <a:r>
                  <a:rPr kumimoji="1" lang="zh-CN" altLang="en-US" sz="1800" dirty="0">
                    <a:solidFill>
                      <a:schemeClr val="tx2"/>
                    </a:solidFill>
                    <a:latin typeface="HarmonyOS Sans SC Light" pitchFamily="2" charset="-122"/>
                    <a:ea typeface="HarmonyOS Sans SC Light" pitchFamily="2" charset="-122"/>
                  </a:rPr>
                  <a:t>再取凸正多面体一个面，设其为正</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𝑚</m:t>
                    </m:r>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𝑚</m:t>
                    </m:r>
                    <m:r>
                      <a:rPr kumimoji="1" lang="en-US" altLang="zh-CN" sz="1800" b="0" i="1" smtClean="0">
                        <a:solidFill>
                          <a:schemeClr val="tx2"/>
                        </a:solidFill>
                        <a:latin typeface="Cambria Math" panose="02040503050406030204" pitchFamily="18" charset="0"/>
                        <a:ea typeface="HarmonyOS Sans SC Light" pitchFamily="2" charset="-122"/>
                      </a:rPr>
                      <m:t>≥3)</m:t>
                    </m:r>
                  </m:oMath>
                </a14:m>
                <a:r>
                  <a:rPr kumimoji="1" lang="zh-CN" altLang="en-US" sz="1800" dirty="0">
                    <a:solidFill>
                      <a:schemeClr val="tx2"/>
                    </a:solidFill>
                    <a:latin typeface="HarmonyOS Sans SC Light" pitchFamily="2" charset="-122"/>
                    <a:ea typeface="HarmonyOS Sans SC Light" pitchFamily="2" charset="-122"/>
                  </a:rPr>
                  <a:t>边形；则</a:t>
                </a:r>
                <a14:m>
                  <m:oMath xmlns:m="http://schemas.openxmlformats.org/officeDocument/2006/math">
                    <m:r>
                      <a:rPr kumimoji="1" lang="en-US" altLang="zh-CN" sz="1800" i="1" dirty="0" smtClean="0">
                        <a:solidFill>
                          <a:schemeClr val="tx2"/>
                        </a:solidFill>
                        <a:latin typeface="Cambria Math" panose="02040503050406030204" pitchFamily="18" charset="0"/>
                        <a:ea typeface="HarmonyOS Sans SC Light" pitchFamily="2" charset="-122"/>
                      </a:rPr>
                      <m:t>𝑉</m:t>
                    </m:r>
                    <m:r>
                      <a:rPr kumimoji="1" lang="zh-CN" altLang="en-US" sz="1800" i="1" dirty="0" smtClean="0">
                        <a:solidFill>
                          <a:schemeClr val="tx2"/>
                        </a:solidFill>
                        <a:latin typeface="Cambria Math" panose="02040503050406030204" pitchFamily="18" charset="0"/>
                        <a:ea typeface="HarmonyOS Sans SC Light" pitchFamily="2" charset="-122"/>
                      </a:rPr>
                      <m:t>，</m:t>
                    </m:r>
                    <m:r>
                      <a:rPr kumimoji="1" lang="en-US" altLang="zh-CN" sz="1800" i="1" dirty="0" smtClean="0">
                        <a:solidFill>
                          <a:schemeClr val="tx2"/>
                        </a:solidFill>
                        <a:latin typeface="Cambria Math" panose="02040503050406030204" pitchFamily="18" charset="0"/>
                        <a:ea typeface="HarmonyOS Sans SC Light" pitchFamily="2" charset="-122"/>
                      </a:rPr>
                      <m:t>𝐹</m:t>
                    </m:r>
                    <m:r>
                      <a:rPr kumimoji="1" lang="zh-CN" altLang="en-US" sz="1800" i="1" dirty="0" smtClean="0">
                        <a:solidFill>
                          <a:schemeClr val="tx2"/>
                        </a:solidFill>
                        <a:latin typeface="Cambria Math" panose="02040503050406030204" pitchFamily="18" charset="0"/>
                        <a:ea typeface="HarmonyOS Sans SC Light" pitchFamily="2" charset="-122"/>
                      </a:rPr>
                      <m:t>，</m:t>
                    </m:r>
                    <m:r>
                      <a:rPr kumimoji="1" lang="en-US" altLang="zh-CN" sz="1800" i="1" dirty="0" smtClean="0">
                        <a:solidFill>
                          <a:schemeClr val="tx2"/>
                        </a:solidFill>
                        <a:latin typeface="Cambria Math" panose="02040503050406030204" pitchFamily="18" charset="0"/>
                        <a:ea typeface="HarmonyOS Sans SC Light" pitchFamily="2" charset="-122"/>
                      </a:rPr>
                      <m:t>𝐸</m:t>
                    </m:r>
                    <m:r>
                      <a:rPr kumimoji="1" lang="zh-CN" altLang="en-US" sz="1800" i="1" dirty="0" smtClean="0">
                        <a:solidFill>
                          <a:schemeClr val="tx2"/>
                        </a:solidFill>
                        <a:latin typeface="Cambria Math" panose="02040503050406030204" pitchFamily="18" charset="0"/>
                        <a:ea typeface="HarmonyOS Sans SC Light" pitchFamily="2" charset="-122"/>
                      </a:rPr>
                      <m:t>，</m:t>
                    </m:r>
                    <m:r>
                      <a:rPr kumimoji="1" lang="en-US" altLang="zh-CN" sz="1800" i="1" dirty="0" smtClean="0">
                        <a:solidFill>
                          <a:schemeClr val="tx2"/>
                        </a:solidFill>
                        <a:latin typeface="Cambria Math" panose="02040503050406030204" pitchFamily="18" charset="0"/>
                        <a:ea typeface="HarmonyOS Sans SC Light" pitchFamily="2" charset="-122"/>
                      </a:rPr>
                      <m:t>𝑛</m:t>
                    </m:r>
                    <m:r>
                      <a:rPr kumimoji="1" lang="zh-CN" altLang="en-US" sz="1800" i="1" dirty="0" smtClean="0">
                        <a:solidFill>
                          <a:schemeClr val="tx2"/>
                        </a:solidFill>
                        <a:latin typeface="Cambria Math" panose="02040503050406030204" pitchFamily="18" charset="0"/>
                        <a:ea typeface="HarmonyOS Sans SC Light" pitchFamily="2" charset="-122"/>
                      </a:rPr>
                      <m:t>，</m:t>
                    </m:r>
                    <m:r>
                      <a:rPr kumimoji="1" lang="en-US" altLang="zh-CN" sz="1800" i="1" dirty="0" smtClean="0">
                        <a:solidFill>
                          <a:schemeClr val="tx2"/>
                        </a:solidFill>
                        <a:latin typeface="Cambria Math" panose="02040503050406030204" pitchFamily="18" charset="0"/>
                        <a:ea typeface="HarmonyOS Sans SC Light" pitchFamily="2" charset="-122"/>
                      </a:rPr>
                      <m:t>𝑚</m:t>
                    </m:r>
                  </m:oMath>
                </a14:m>
                <a:r>
                  <a:rPr kumimoji="1" lang="zh-CN" altLang="en-US" sz="1800" dirty="0">
                    <a:solidFill>
                      <a:schemeClr val="tx2"/>
                    </a:solidFill>
                    <a:latin typeface="HarmonyOS Sans SC Light" pitchFamily="2" charset="-122"/>
                    <a:ea typeface="HarmonyOS Sans SC Light" pitchFamily="2" charset="-122"/>
                  </a:rPr>
                  <a:t>均为正整数</a:t>
                </a: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dirty="0">
                    <a:solidFill>
                      <a:schemeClr val="tx2"/>
                    </a:solidFill>
                    <a:latin typeface="HarmonyOS Sans SC Light" pitchFamily="2" charset="-122"/>
                    <a:ea typeface="HarmonyOS Sans SC Light" pitchFamily="2" charset="-122"/>
                  </a:rPr>
                  <a:t>由于这个顶点附近的角必满足加起来小于</a:t>
                </a:r>
                <a:r>
                  <a:rPr kumimoji="1" lang="en-US" altLang="zh-CN" sz="1800" dirty="0">
                    <a:solidFill>
                      <a:schemeClr val="tx2"/>
                    </a:solidFill>
                    <a:latin typeface="HarmonyOS Sans SC Light" pitchFamily="2" charset="-122"/>
                    <a:ea typeface="HarmonyOS Sans SC Light" pitchFamily="2" charset="-122"/>
                  </a:rPr>
                  <a:t>360°(</a:t>
                </a:r>
                <a:r>
                  <a:rPr kumimoji="1" lang="zh-CN" altLang="en-US" sz="1800" dirty="0">
                    <a:solidFill>
                      <a:schemeClr val="tx2"/>
                    </a:solidFill>
                    <a:latin typeface="HarmonyOS Sans SC Light" pitchFamily="2" charset="-122"/>
                    <a:ea typeface="HarmonyOS Sans SC Light" pitchFamily="2" charset="-122"/>
                  </a:rPr>
                  <a:t>否则就平了</a:t>
                </a:r>
                <a:r>
                  <a:rPr kumimoji="1" lang="en-US" altLang="zh-CN" sz="1800" dirty="0">
                    <a:solidFill>
                      <a:schemeClr val="tx2"/>
                    </a:solidFill>
                    <a:latin typeface="HarmonyOS Sans SC Light" pitchFamily="2" charset="-122"/>
                    <a:ea typeface="HarmonyOS Sans SC Light" pitchFamily="2" charset="-122"/>
                  </a:rPr>
                  <a:t>)</a:t>
                </a:r>
                <a:r>
                  <a:rPr kumimoji="1" lang="zh-CN" altLang="en-US" sz="1800" dirty="0">
                    <a:solidFill>
                      <a:schemeClr val="tx2"/>
                    </a:solidFill>
                    <a:latin typeface="HarmonyOS Sans SC Light" pitchFamily="2" charset="-122"/>
                    <a:ea typeface="HarmonyOS Sans SC Light" pitchFamily="2" charset="-122"/>
                  </a:rPr>
                  <a:t>，有：</a:t>
                </a: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𝑛</m:t>
                      </m:r>
                      <m:r>
                        <a:rPr kumimoji="1" lang="en-US" altLang="zh-CN" sz="1800" b="0" i="1" smtClean="0">
                          <a:solidFill>
                            <a:schemeClr val="tx2"/>
                          </a:solidFill>
                          <a:latin typeface="Cambria Math" panose="02040503050406030204" pitchFamily="18" charset="0"/>
                          <a:ea typeface="HarmonyOS Sans SC Light" pitchFamily="2" charset="-122"/>
                        </a:rPr>
                        <m:t>⋅</m:t>
                      </m:r>
                      <m:d>
                        <m:dPr>
                          <m:ctrlPr>
                            <a:rPr kumimoji="1" lang="en-US" altLang="zh-CN" sz="1800" b="0" i="1" smtClean="0">
                              <a:solidFill>
                                <a:schemeClr val="tx2"/>
                              </a:solidFill>
                              <a:latin typeface="Cambria Math" panose="02040503050406030204" pitchFamily="18" charset="0"/>
                              <a:ea typeface="HarmonyOS Sans SC Light" pitchFamily="2" charset="-122"/>
                            </a:rPr>
                          </m:ctrlPr>
                        </m:dPr>
                        <m:e>
                          <m:r>
                            <a:rPr kumimoji="1" lang="en-US" altLang="zh-CN" sz="1800" b="0" i="1" smtClean="0">
                              <a:solidFill>
                                <a:schemeClr val="tx2"/>
                              </a:solidFill>
                              <a:latin typeface="Cambria Math" panose="02040503050406030204" pitchFamily="18" charset="0"/>
                              <a:ea typeface="HarmonyOS Sans SC Light" pitchFamily="2" charset="-122"/>
                            </a:rPr>
                            <m:t>180−</m:t>
                          </m:r>
                          <m:f>
                            <m:fPr>
                              <m:ctrlPr>
                                <a:rPr kumimoji="1" lang="en-US" altLang="zh-CN" sz="1800" b="0" i="1" smtClean="0">
                                  <a:solidFill>
                                    <a:schemeClr val="tx2"/>
                                  </a:solidFill>
                                  <a:latin typeface="Cambria Math" panose="02040503050406030204" pitchFamily="18" charset="0"/>
                                  <a:ea typeface="HarmonyOS Sans SC Light" pitchFamily="2" charset="-122"/>
                                </a:rPr>
                              </m:ctrlPr>
                            </m:fPr>
                            <m:num>
                              <m:r>
                                <a:rPr kumimoji="1" lang="en-US" altLang="zh-CN" sz="1800" b="0" i="1" smtClean="0">
                                  <a:solidFill>
                                    <a:schemeClr val="tx2"/>
                                  </a:solidFill>
                                  <a:latin typeface="Cambria Math" panose="02040503050406030204" pitchFamily="18" charset="0"/>
                                  <a:ea typeface="HarmonyOS Sans SC Light" pitchFamily="2" charset="-122"/>
                                </a:rPr>
                                <m:t>360</m:t>
                              </m:r>
                            </m:num>
                            <m:den>
                              <m:r>
                                <a:rPr kumimoji="1" lang="en-US" altLang="zh-CN" sz="1800" b="0" i="1" smtClean="0">
                                  <a:solidFill>
                                    <a:schemeClr val="tx2"/>
                                  </a:solidFill>
                                  <a:latin typeface="Cambria Math" panose="02040503050406030204" pitchFamily="18" charset="0"/>
                                  <a:ea typeface="HarmonyOS Sans SC Light" pitchFamily="2" charset="-122"/>
                                </a:rPr>
                                <m:t>𝑚</m:t>
                              </m:r>
                            </m:den>
                          </m:f>
                        </m:e>
                      </m:d>
                      <m:r>
                        <a:rPr kumimoji="1" lang="en-US" altLang="zh-CN" sz="1800" b="0" i="1" smtClean="0">
                          <a:solidFill>
                            <a:schemeClr val="tx2"/>
                          </a:solidFill>
                          <a:latin typeface="Cambria Math" panose="02040503050406030204" pitchFamily="18" charset="0"/>
                          <a:ea typeface="HarmonyOS Sans SC Light" pitchFamily="2" charset="-122"/>
                        </a:rPr>
                        <m:t>&lt;360</m:t>
                      </m:r>
                      <m:groupChr>
                        <m:groupChrPr>
                          <m:chr m:val="⇒"/>
                          <m:vertJc m:val="bot"/>
                          <m:ctrlPr>
                            <a:rPr kumimoji="1" lang="en-US" altLang="zh-CN" sz="1800" b="0" i="1" smtClean="0">
                              <a:solidFill>
                                <a:schemeClr val="tx2"/>
                              </a:solidFill>
                              <a:latin typeface="Cambria Math" panose="02040503050406030204" pitchFamily="18" charset="0"/>
                              <a:ea typeface="HarmonyOS Sans SC Light" pitchFamily="2" charset="-122"/>
                            </a:rPr>
                          </m:ctrlPr>
                        </m:groupChrPr>
                        <m:e/>
                      </m:groupChr>
                      <m:r>
                        <a:rPr kumimoji="1" lang="en-US" altLang="zh-CN" sz="1800" b="0" i="1" smtClean="0">
                          <a:solidFill>
                            <a:schemeClr val="tx2"/>
                          </a:solidFill>
                          <a:latin typeface="Cambria Math" panose="02040503050406030204" pitchFamily="18" charset="0"/>
                          <a:ea typeface="HarmonyOS Sans SC Light" pitchFamily="2" charset="-122"/>
                        </a:rPr>
                        <m:t>1−</m:t>
                      </m:r>
                      <m:f>
                        <m:fPr>
                          <m:ctrlPr>
                            <a:rPr kumimoji="1" lang="en-US" altLang="zh-CN" sz="1800" b="0" i="1" smtClean="0">
                              <a:solidFill>
                                <a:schemeClr val="tx2"/>
                              </a:solidFill>
                              <a:latin typeface="Cambria Math" panose="02040503050406030204" pitchFamily="18" charset="0"/>
                              <a:ea typeface="HarmonyOS Sans SC Light" pitchFamily="2" charset="-122"/>
                            </a:rPr>
                          </m:ctrlPr>
                        </m:fPr>
                        <m:num>
                          <m:r>
                            <a:rPr kumimoji="1" lang="en-US" altLang="zh-CN" sz="1800" b="0" i="1" smtClean="0">
                              <a:solidFill>
                                <a:schemeClr val="tx2"/>
                              </a:solidFill>
                              <a:latin typeface="Cambria Math" panose="02040503050406030204" pitchFamily="18" charset="0"/>
                              <a:ea typeface="HarmonyOS Sans SC Light" pitchFamily="2" charset="-122"/>
                            </a:rPr>
                            <m:t>2</m:t>
                          </m:r>
                        </m:num>
                        <m:den>
                          <m:r>
                            <a:rPr kumimoji="1" lang="en-US" altLang="zh-CN" sz="1800" b="0" i="1" smtClean="0">
                              <a:solidFill>
                                <a:schemeClr val="tx2"/>
                              </a:solidFill>
                              <a:latin typeface="Cambria Math" panose="02040503050406030204" pitchFamily="18" charset="0"/>
                              <a:ea typeface="HarmonyOS Sans SC Light" pitchFamily="2" charset="-122"/>
                            </a:rPr>
                            <m:t>𝑚</m:t>
                          </m:r>
                        </m:den>
                      </m:f>
                      <m:r>
                        <a:rPr kumimoji="1" lang="en-US" altLang="zh-CN" sz="1800" b="0" i="1" smtClean="0">
                          <a:solidFill>
                            <a:schemeClr val="tx2"/>
                          </a:solidFill>
                          <a:latin typeface="Cambria Math" panose="02040503050406030204" pitchFamily="18" charset="0"/>
                          <a:ea typeface="HarmonyOS Sans SC Light" pitchFamily="2" charset="-122"/>
                        </a:rPr>
                        <m:t>&lt;</m:t>
                      </m:r>
                      <m:f>
                        <m:fPr>
                          <m:ctrlPr>
                            <a:rPr kumimoji="1" lang="en-US" altLang="zh-CN" sz="1800" b="0" i="1" smtClean="0">
                              <a:solidFill>
                                <a:schemeClr val="tx2"/>
                              </a:solidFill>
                              <a:latin typeface="Cambria Math" panose="02040503050406030204" pitchFamily="18" charset="0"/>
                              <a:ea typeface="HarmonyOS Sans SC Light" pitchFamily="2" charset="-122"/>
                            </a:rPr>
                          </m:ctrlPr>
                        </m:fPr>
                        <m:num>
                          <m:r>
                            <a:rPr kumimoji="1" lang="en-US" altLang="zh-CN" sz="1800" b="0" i="1" smtClean="0">
                              <a:solidFill>
                                <a:schemeClr val="tx2"/>
                              </a:solidFill>
                              <a:latin typeface="Cambria Math" panose="02040503050406030204" pitchFamily="18" charset="0"/>
                              <a:ea typeface="HarmonyOS Sans SC Light" pitchFamily="2" charset="-122"/>
                            </a:rPr>
                            <m:t>2</m:t>
                          </m:r>
                        </m:num>
                        <m:den>
                          <m:r>
                            <a:rPr kumimoji="1" lang="en-US" altLang="zh-CN" sz="1800" b="0" i="1" smtClean="0">
                              <a:solidFill>
                                <a:schemeClr val="tx2"/>
                              </a:solidFill>
                              <a:latin typeface="Cambria Math" panose="02040503050406030204" pitchFamily="18" charset="0"/>
                              <a:ea typeface="HarmonyOS Sans SC Light" pitchFamily="2" charset="-122"/>
                            </a:rPr>
                            <m:t>𝑛</m:t>
                          </m:r>
                        </m:den>
                      </m:f>
                    </m:oMath>
                  </m:oMathPara>
                </a14:m>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b="0" i="0" spc="0" dirty="0">
                    <a:solidFill>
                      <a:schemeClr val="tx2"/>
                    </a:solidFill>
                    <a:latin typeface="HarmonyOS Sans SC Light" pitchFamily="2" charset="-122"/>
                    <a:ea typeface="HarmonyOS Sans SC Light" pitchFamily="2" charset="-122"/>
                  </a:rPr>
                  <a:t>该方程域解仅有五个</a:t>
                </a:r>
                <a:r>
                  <a:rPr kumimoji="1" lang="zh-CN" altLang="en-US" sz="1800" dirty="0">
                    <a:solidFill>
                      <a:schemeClr val="tx2"/>
                    </a:solidFill>
                    <a:latin typeface="HarmonyOS Sans SC Light" pitchFamily="2" charset="-122"/>
                    <a:ea typeface="HarmonyOS Sans SC Light" pitchFamily="2" charset="-122"/>
                    <a:sym typeface="Wingdings" panose="05000000000000000000" pitchFamily="2" charset="2"/>
                  </a:rPr>
                  <a:t>：</a:t>
                </a:r>
                <a14:m>
                  <m:oMath xmlns:m="http://schemas.openxmlformats.org/officeDocument/2006/math">
                    <m:d>
                      <m:dPr>
                        <m:ctrlPr>
                          <a:rPr kumimoji="1" lang="en-US" altLang="zh-CN" sz="1800" b="0" i="1" smtClean="0">
                            <a:solidFill>
                              <a:schemeClr val="tx2"/>
                            </a:solidFill>
                            <a:latin typeface="Cambria Math" panose="02040503050406030204" pitchFamily="18" charset="0"/>
                            <a:ea typeface="HarmonyOS Sans SC Light" pitchFamily="2" charset="-122"/>
                            <a:sym typeface="Wingdings" panose="05000000000000000000" pitchFamily="2" charset="2"/>
                          </a:rPr>
                        </m:ctrlPr>
                      </m:dPr>
                      <m:e>
                        <m:r>
                          <a:rPr kumimoji="1" lang="en-US" altLang="zh-CN" sz="1800" b="0" i="1" smtClean="0">
                            <a:solidFill>
                              <a:schemeClr val="tx2"/>
                            </a:solidFill>
                            <a:latin typeface="Cambria Math" panose="02040503050406030204" pitchFamily="18" charset="0"/>
                            <a:ea typeface="HarmonyOS Sans SC Light" pitchFamily="2" charset="-122"/>
                            <a:sym typeface="Wingdings" panose="05000000000000000000" pitchFamily="2" charset="2"/>
                          </a:rPr>
                          <m:t>𝑚</m:t>
                        </m:r>
                        <m:r>
                          <a:rPr kumimoji="1" lang="en-US" altLang="zh-CN" sz="1800" b="0" i="1" smtClean="0">
                            <a:solidFill>
                              <a:schemeClr val="tx2"/>
                            </a:solidFill>
                            <a:latin typeface="Cambria Math" panose="02040503050406030204" pitchFamily="18" charset="0"/>
                            <a:ea typeface="HarmonyOS Sans SC Light" pitchFamily="2" charset="-122"/>
                            <a:sym typeface="Wingdings" panose="05000000000000000000" pitchFamily="2" charset="2"/>
                          </a:rPr>
                          <m:t>,</m:t>
                        </m:r>
                        <m:r>
                          <a:rPr kumimoji="1" lang="en-US" altLang="zh-CN" sz="1800" b="0" i="1" smtClean="0">
                            <a:solidFill>
                              <a:schemeClr val="tx2"/>
                            </a:solidFill>
                            <a:latin typeface="Cambria Math" panose="02040503050406030204" pitchFamily="18" charset="0"/>
                            <a:ea typeface="HarmonyOS Sans SC Light" pitchFamily="2" charset="-122"/>
                            <a:sym typeface="Wingdings" panose="05000000000000000000" pitchFamily="2" charset="2"/>
                          </a:rPr>
                          <m:t>𝑛</m:t>
                        </m:r>
                      </m:e>
                    </m:d>
                    <m:r>
                      <a:rPr kumimoji="1" lang="en-US" altLang="zh-CN" sz="1800" b="0" i="1" smtClean="0">
                        <a:solidFill>
                          <a:schemeClr val="tx2"/>
                        </a:solidFill>
                        <a:latin typeface="Cambria Math" panose="02040503050406030204" pitchFamily="18" charset="0"/>
                        <a:ea typeface="HarmonyOS Sans SC Light" pitchFamily="2" charset="-122"/>
                        <a:sym typeface="Wingdings" panose="05000000000000000000" pitchFamily="2" charset="2"/>
                      </a:rPr>
                      <m:t>=</m:t>
                    </m:r>
                    <m:d>
                      <m:dPr>
                        <m:ctrlPr>
                          <a:rPr kumimoji="1" lang="en-US" altLang="zh-CN" sz="1800" b="0" i="1" smtClean="0">
                            <a:solidFill>
                              <a:schemeClr val="tx2"/>
                            </a:solidFill>
                            <a:latin typeface="Cambria Math" panose="02040503050406030204" pitchFamily="18" charset="0"/>
                            <a:ea typeface="HarmonyOS Sans SC Light" pitchFamily="2" charset="-122"/>
                            <a:sym typeface="Wingdings" panose="05000000000000000000" pitchFamily="2" charset="2"/>
                          </a:rPr>
                        </m:ctrlPr>
                      </m:dPr>
                      <m:e>
                        <m:r>
                          <a:rPr kumimoji="1" lang="en-US" altLang="zh-CN" sz="1800" b="0" i="1" smtClean="0">
                            <a:solidFill>
                              <a:schemeClr val="tx2"/>
                            </a:solidFill>
                            <a:latin typeface="Cambria Math" panose="02040503050406030204" pitchFamily="18" charset="0"/>
                            <a:ea typeface="HarmonyOS Sans SC Light" pitchFamily="2" charset="-122"/>
                            <a:sym typeface="Wingdings" panose="05000000000000000000" pitchFamily="2" charset="2"/>
                          </a:rPr>
                          <m:t>3,3…5</m:t>
                        </m:r>
                      </m:e>
                    </m:d>
                    <m:r>
                      <a:rPr kumimoji="1" lang="en-US" altLang="zh-CN" sz="1800" b="0" i="1" smtClean="0">
                        <a:solidFill>
                          <a:schemeClr val="tx2"/>
                        </a:solidFill>
                        <a:latin typeface="Cambria Math" panose="02040503050406030204" pitchFamily="18" charset="0"/>
                        <a:ea typeface="HarmonyOS Sans SC Light" pitchFamily="2" charset="-122"/>
                        <a:sym typeface="Wingdings" panose="05000000000000000000" pitchFamily="2" charset="2"/>
                      </a:rPr>
                      <m:t>,</m:t>
                    </m:r>
                    <m:d>
                      <m:dPr>
                        <m:ctrlPr>
                          <a:rPr kumimoji="1" lang="en-US" altLang="zh-CN" sz="1800" b="0" i="1" smtClean="0">
                            <a:solidFill>
                              <a:schemeClr val="tx2"/>
                            </a:solidFill>
                            <a:latin typeface="Cambria Math" panose="02040503050406030204" pitchFamily="18" charset="0"/>
                            <a:ea typeface="HarmonyOS Sans SC Light" pitchFamily="2" charset="-122"/>
                            <a:sym typeface="Wingdings" panose="05000000000000000000" pitchFamily="2" charset="2"/>
                          </a:rPr>
                        </m:ctrlPr>
                      </m:dPr>
                      <m:e>
                        <m:r>
                          <a:rPr kumimoji="1" lang="en-US" altLang="zh-CN" sz="1800" b="0" i="1" smtClean="0">
                            <a:solidFill>
                              <a:schemeClr val="tx2"/>
                            </a:solidFill>
                            <a:latin typeface="Cambria Math" panose="02040503050406030204" pitchFamily="18" charset="0"/>
                            <a:ea typeface="HarmonyOS Sans SC Light" pitchFamily="2" charset="-122"/>
                            <a:sym typeface="Wingdings" panose="05000000000000000000" pitchFamily="2" charset="2"/>
                          </a:rPr>
                          <m:t>4,3</m:t>
                        </m:r>
                      </m:e>
                    </m:d>
                    <m:r>
                      <a:rPr kumimoji="1" lang="en-US" altLang="zh-CN" sz="1800" b="0" i="1" smtClean="0">
                        <a:solidFill>
                          <a:schemeClr val="tx2"/>
                        </a:solidFill>
                        <a:latin typeface="Cambria Math" panose="02040503050406030204" pitchFamily="18" charset="0"/>
                        <a:ea typeface="HarmonyOS Sans SC Light" pitchFamily="2" charset="-122"/>
                        <a:sym typeface="Wingdings" panose="05000000000000000000" pitchFamily="2" charset="2"/>
                      </a:rPr>
                      <m:t>,</m:t>
                    </m:r>
                    <m:d>
                      <m:dPr>
                        <m:ctrlPr>
                          <a:rPr kumimoji="1" lang="en-US" altLang="zh-CN" sz="1800" b="0" i="1" smtClean="0">
                            <a:solidFill>
                              <a:schemeClr val="tx2"/>
                            </a:solidFill>
                            <a:latin typeface="Cambria Math" panose="02040503050406030204" pitchFamily="18" charset="0"/>
                            <a:ea typeface="HarmonyOS Sans SC Light" pitchFamily="2" charset="-122"/>
                            <a:sym typeface="Wingdings" panose="05000000000000000000" pitchFamily="2" charset="2"/>
                          </a:rPr>
                        </m:ctrlPr>
                      </m:dPr>
                      <m:e>
                        <m:r>
                          <a:rPr kumimoji="1" lang="en-US" altLang="zh-CN" sz="1800" b="0" i="1" smtClean="0">
                            <a:solidFill>
                              <a:schemeClr val="tx2"/>
                            </a:solidFill>
                            <a:latin typeface="Cambria Math" panose="02040503050406030204" pitchFamily="18" charset="0"/>
                            <a:ea typeface="HarmonyOS Sans SC Light" pitchFamily="2" charset="-122"/>
                            <a:sym typeface="Wingdings" panose="05000000000000000000" pitchFamily="2" charset="2"/>
                          </a:rPr>
                          <m:t>5,3</m:t>
                        </m:r>
                      </m:e>
                    </m:d>
                  </m:oMath>
                </a14:m>
                <a:endParaRPr kumimoji="1" lang="en-US" altLang="zh-CN" sz="1800" b="0" dirty="0">
                  <a:solidFill>
                    <a:schemeClr val="tx2"/>
                  </a:solidFill>
                  <a:latin typeface="HarmonyOS Sans SC Light" pitchFamily="2" charset="-122"/>
                  <a:ea typeface="HarmonyOS Sans SC Light" pitchFamily="2" charset="-122"/>
                  <a:sym typeface="Wingdings" panose="05000000000000000000" pitchFamily="2" charset="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b="0" i="0" spc="0" dirty="0">
                    <a:solidFill>
                      <a:schemeClr val="tx2"/>
                    </a:solidFill>
                    <a:latin typeface="HarmonyOS Sans SC Light" pitchFamily="2" charset="-122"/>
                    <a:ea typeface="HarmonyOS Sans SC Light" pitchFamily="2" charset="-122"/>
                  </a:rPr>
                  <a:t>考虑用</a:t>
                </a:r>
                <a:r>
                  <a:rPr kumimoji="1" lang="en-US" altLang="zh-CN" sz="1800" b="0" i="0" spc="0" dirty="0">
                    <a:solidFill>
                      <a:schemeClr val="tx2"/>
                    </a:solidFill>
                    <a:latin typeface="HarmonyOS Sans SC Light" pitchFamily="2" charset="-122"/>
                    <a:ea typeface="HarmonyOS Sans SC Light" pitchFamily="2" charset="-122"/>
                  </a:rPr>
                  <a:t>V</a:t>
                </a:r>
                <a:r>
                  <a:rPr kumimoji="1" lang="zh-CN" altLang="en-US" sz="1800" b="0" i="0" spc="0" dirty="0">
                    <a:solidFill>
                      <a:schemeClr val="tx2"/>
                    </a:solidFill>
                    <a:latin typeface="HarmonyOS Sans SC Light" pitchFamily="2" charset="-122"/>
                    <a:ea typeface="HarmonyOS Sans SC Light" pitchFamily="2" charset="-122"/>
                  </a:rPr>
                  <a:t>，</a:t>
                </a:r>
                <a:r>
                  <a:rPr kumimoji="1" lang="en-US" altLang="zh-CN" sz="1800" b="0" i="0" spc="0" dirty="0">
                    <a:solidFill>
                      <a:schemeClr val="tx2"/>
                    </a:solidFill>
                    <a:latin typeface="HarmonyOS Sans SC Light" pitchFamily="2" charset="-122"/>
                    <a:ea typeface="HarmonyOS Sans SC Light" pitchFamily="2" charset="-122"/>
                  </a:rPr>
                  <a:t>F</a:t>
                </a:r>
                <a:r>
                  <a:rPr kumimoji="1" lang="zh-CN" altLang="en-US" sz="1800" b="0" i="0" spc="0" dirty="0">
                    <a:solidFill>
                      <a:schemeClr val="tx2"/>
                    </a:solidFill>
                    <a:latin typeface="HarmonyOS Sans SC Light" pitchFamily="2" charset="-122"/>
                    <a:ea typeface="HarmonyOS Sans SC Light" pitchFamily="2" charset="-122"/>
                  </a:rPr>
                  <a:t>表示边数：</a:t>
                </a:r>
                <a14:m>
                  <m:oMath xmlns:m="http://schemas.openxmlformats.org/officeDocument/2006/math">
                    <m:r>
                      <a:rPr kumimoji="1" lang="en-US" altLang="zh-CN" sz="1800" b="0" i="1" spc="0" smtClean="0">
                        <a:solidFill>
                          <a:schemeClr val="tx2"/>
                        </a:solidFill>
                        <a:latin typeface="Cambria Math" panose="02040503050406030204" pitchFamily="18" charset="0"/>
                        <a:ea typeface="HarmonyOS Sans SC Light" pitchFamily="2" charset="-122"/>
                      </a:rPr>
                      <m:t>𝐸</m:t>
                    </m:r>
                    <m:r>
                      <a:rPr kumimoji="1" lang="en-US" altLang="zh-CN" sz="1800" b="0" i="1" spc="0" smtClean="0">
                        <a:solidFill>
                          <a:schemeClr val="tx2"/>
                        </a:solidFill>
                        <a:latin typeface="Cambria Math" panose="02040503050406030204" pitchFamily="18" charset="0"/>
                        <a:ea typeface="HarmonyOS Sans SC Light" pitchFamily="2" charset="-122"/>
                      </a:rPr>
                      <m:t>=</m:t>
                    </m:r>
                    <m:f>
                      <m:fPr>
                        <m:ctrlPr>
                          <a:rPr kumimoji="1" lang="en-US" altLang="zh-CN" sz="1800" b="0" i="1" spc="0" smtClean="0">
                            <a:solidFill>
                              <a:schemeClr val="tx2"/>
                            </a:solidFill>
                            <a:latin typeface="Cambria Math" panose="02040503050406030204" pitchFamily="18" charset="0"/>
                            <a:ea typeface="HarmonyOS Sans SC Light" pitchFamily="2" charset="-122"/>
                          </a:rPr>
                        </m:ctrlPr>
                      </m:fPr>
                      <m:num>
                        <m:r>
                          <a:rPr kumimoji="1" lang="en-US" altLang="zh-CN" sz="1800" b="0" i="1" spc="0" smtClean="0">
                            <a:solidFill>
                              <a:schemeClr val="tx2"/>
                            </a:solidFill>
                            <a:latin typeface="Cambria Math" panose="02040503050406030204" pitchFamily="18" charset="0"/>
                            <a:ea typeface="HarmonyOS Sans SC Light" pitchFamily="2" charset="-122"/>
                          </a:rPr>
                          <m:t>𝑛𝑉</m:t>
                        </m:r>
                      </m:num>
                      <m:den>
                        <m:r>
                          <a:rPr kumimoji="1" lang="en-US" altLang="zh-CN" sz="1800" b="0" i="1" spc="0" smtClean="0">
                            <a:solidFill>
                              <a:schemeClr val="tx2"/>
                            </a:solidFill>
                            <a:latin typeface="Cambria Math" panose="02040503050406030204" pitchFamily="18" charset="0"/>
                            <a:ea typeface="HarmonyOS Sans SC Light" pitchFamily="2" charset="-122"/>
                          </a:rPr>
                          <m:t>2</m:t>
                        </m:r>
                      </m:den>
                    </m:f>
                    <m:r>
                      <a:rPr kumimoji="1" lang="en-US" altLang="zh-CN" sz="1800" b="0" i="1" spc="0" smtClean="0">
                        <a:solidFill>
                          <a:schemeClr val="tx2"/>
                        </a:solidFill>
                        <a:latin typeface="Cambria Math" panose="02040503050406030204" pitchFamily="18" charset="0"/>
                        <a:ea typeface="HarmonyOS Sans SC Light" pitchFamily="2" charset="-122"/>
                      </a:rPr>
                      <m:t>=</m:t>
                    </m:r>
                    <m:f>
                      <m:fPr>
                        <m:ctrlPr>
                          <a:rPr kumimoji="1" lang="en-US" altLang="zh-CN" sz="1800" b="0" i="1" spc="0" smtClean="0">
                            <a:solidFill>
                              <a:schemeClr val="tx2"/>
                            </a:solidFill>
                            <a:latin typeface="Cambria Math" panose="02040503050406030204" pitchFamily="18" charset="0"/>
                            <a:ea typeface="HarmonyOS Sans SC Light" pitchFamily="2" charset="-122"/>
                          </a:rPr>
                        </m:ctrlPr>
                      </m:fPr>
                      <m:num>
                        <m:r>
                          <a:rPr kumimoji="1" lang="en-US" altLang="zh-CN" sz="1800" b="0" i="1" spc="0" smtClean="0">
                            <a:solidFill>
                              <a:schemeClr val="tx2"/>
                            </a:solidFill>
                            <a:latin typeface="Cambria Math" panose="02040503050406030204" pitchFamily="18" charset="0"/>
                            <a:ea typeface="HarmonyOS Sans SC Light" pitchFamily="2" charset="-122"/>
                          </a:rPr>
                          <m:t>𝑚𝐹</m:t>
                        </m:r>
                      </m:num>
                      <m:den>
                        <m:r>
                          <a:rPr kumimoji="1" lang="en-US" altLang="zh-CN" sz="1800" b="0" i="1" spc="0" smtClean="0">
                            <a:solidFill>
                              <a:schemeClr val="tx2"/>
                            </a:solidFill>
                            <a:latin typeface="Cambria Math" panose="02040503050406030204" pitchFamily="18" charset="0"/>
                            <a:ea typeface="HarmonyOS Sans SC Light" pitchFamily="2" charset="-122"/>
                          </a:rPr>
                          <m:t>2</m:t>
                        </m:r>
                      </m:den>
                    </m:f>
                  </m:oMath>
                </a14:m>
                <a:endParaRPr kumimoji="1" lang="en-US" altLang="zh-CN" sz="1800" b="0" i="0" spc="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b="0" i="0" spc="0" dirty="0">
                    <a:solidFill>
                      <a:schemeClr val="tx2"/>
                    </a:solidFill>
                    <a:latin typeface="HarmonyOS Sans SC Light" pitchFamily="2" charset="-122"/>
                    <a:ea typeface="HarmonyOS Sans SC Light" pitchFamily="2" charset="-122"/>
                  </a:rPr>
                  <a:t>代入欧拉公式：</a:t>
                </a:r>
                <a14:m>
                  <m:oMath xmlns:m="http://schemas.openxmlformats.org/officeDocument/2006/math">
                    <m:r>
                      <a:rPr kumimoji="1" lang="en-US" altLang="zh-CN" sz="1800" b="0" i="1" spc="0" smtClean="0">
                        <a:solidFill>
                          <a:schemeClr val="tx2"/>
                        </a:solidFill>
                        <a:latin typeface="Cambria Math" panose="02040503050406030204" pitchFamily="18" charset="0"/>
                        <a:ea typeface="HarmonyOS Sans SC Light" pitchFamily="2" charset="-122"/>
                      </a:rPr>
                      <m:t>𝐹</m:t>
                    </m:r>
                    <m:r>
                      <a:rPr kumimoji="1" lang="en-US" altLang="zh-CN" sz="1800" b="0" i="1" spc="0" smtClean="0">
                        <a:solidFill>
                          <a:schemeClr val="tx2"/>
                        </a:solidFill>
                        <a:latin typeface="Cambria Math" panose="02040503050406030204" pitchFamily="18" charset="0"/>
                        <a:ea typeface="HarmonyOS Sans SC Light" pitchFamily="2" charset="-122"/>
                      </a:rPr>
                      <m:t>=4,8,20,6,12</m:t>
                    </m:r>
                  </m:oMath>
                </a14:m>
                <a:r>
                  <a:rPr kumimoji="1" lang="zh-CN" altLang="en-US" sz="1800" b="0" i="0" spc="0" dirty="0">
                    <a:solidFill>
                      <a:schemeClr val="tx2"/>
                    </a:solidFill>
                    <a:latin typeface="HarmonyOS Sans SC Light" pitchFamily="2" charset="-122"/>
                    <a:ea typeface="HarmonyOS Sans SC Light" pitchFamily="2" charset="-122"/>
                  </a:rPr>
                  <a:t>，其顶点数分别为：</a:t>
                </a:r>
                <a14:m>
                  <m:oMath xmlns:m="http://schemas.openxmlformats.org/officeDocument/2006/math">
                    <m:r>
                      <a:rPr kumimoji="1" lang="en-US" altLang="zh-CN" sz="1800" b="0" i="1" spc="0" smtClean="0">
                        <a:solidFill>
                          <a:schemeClr val="tx2"/>
                        </a:solidFill>
                        <a:latin typeface="Cambria Math" panose="02040503050406030204" pitchFamily="18" charset="0"/>
                        <a:ea typeface="HarmonyOS Sans SC Light" pitchFamily="2" charset="-122"/>
                      </a:rPr>
                      <m:t>𝑉</m:t>
                    </m:r>
                    <m:r>
                      <a:rPr kumimoji="1" lang="en-US" altLang="zh-CN" sz="1800" b="0" i="1" spc="0" smtClean="0">
                        <a:solidFill>
                          <a:schemeClr val="tx2"/>
                        </a:solidFill>
                        <a:latin typeface="Cambria Math" panose="02040503050406030204" pitchFamily="18" charset="0"/>
                        <a:ea typeface="HarmonyOS Sans SC Light" pitchFamily="2" charset="-122"/>
                      </a:rPr>
                      <m:t>=4,6,12,8,20</m:t>
                    </m:r>
                  </m:oMath>
                </a14:m>
                <a:endParaRPr kumimoji="1" lang="en-US" altLang="zh-CN" sz="1800" b="0" i="0" spc="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dirty="0">
                    <a:solidFill>
                      <a:schemeClr val="tx2"/>
                    </a:solidFill>
                    <a:latin typeface="HarmonyOS Sans SC Light" pitchFamily="2" charset="-122"/>
                    <a:ea typeface="HarmonyOS Sans SC Light" pitchFamily="2" charset="-122"/>
                  </a:rPr>
                  <a:t>发现在收缩的定义下：正四面体→正四面体，正八面体→正六面体，正六面体→正八面体，正十二面体→正二十面体，正二十面体→正十二面体</a:t>
                </a:r>
                <a:endParaRPr kumimoji="1" lang="en-US" altLang="zh-CN" sz="1800" b="0" i="0" spc="0" dirty="0">
                  <a:solidFill>
                    <a:schemeClr val="tx2"/>
                  </a:solidFill>
                  <a:latin typeface="HarmonyOS Sans SC Light" pitchFamily="2" charset="-122"/>
                  <a:ea typeface="HarmonyOS Sans SC Light" pitchFamily="2" charset="-122"/>
                </a:endParaRPr>
              </a:p>
            </p:txBody>
          </p:sp>
        </mc:Choice>
        <mc:Fallback xmlns="">
          <p:sp>
            <p:nvSpPr>
              <p:cNvPr id="14" name="标题 1">
                <a:extLst>
                  <a:ext uri="{FF2B5EF4-FFF2-40B4-BE49-F238E27FC236}">
                    <a16:creationId xmlns:a16="http://schemas.microsoft.com/office/drawing/2014/main" id="{A89FD03A-1110-4F68-AA36-E6F3C7CC70C1}"/>
                  </a:ext>
                </a:extLst>
              </p:cNvPr>
              <p:cNvSpPr txBox="1">
                <a:spLocks noRot="1" noChangeAspect="1" noMove="1" noResize="1" noEditPoints="1" noAdjustHandles="1" noChangeArrowheads="1" noChangeShapeType="1" noTextEdit="1"/>
              </p:cNvSpPr>
              <p:nvPr/>
            </p:nvSpPr>
            <p:spPr>
              <a:xfrm>
                <a:off x="670560" y="2069551"/>
                <a:ext cx="10515600" cy="4705390"/>
              </a:xfrm>
              <a:prstGeom prst="rect">
                <a:avLst/>
              </a:prstGeom>
              <a:blipFill>
                <a:blip r:embed="rId5"/>
                <a:stretch>
                  <a:fillRect l="-464" r="-2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4534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L. Black Hole</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题解</a:t>
            </a: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4"/>
          <a:stretch>
            <a:fillRect/>
          </a:stretch>
        </p:blipFill>
        <p:spPr>
          <a:xfrm>
            <a:off x="8681286" y="460895"/>
            <a:ext cx="3069843" cy="343430"/>
          </a:xfrm>
          <a:prstGeom prst="rect">
            <a:avLst/>
          </a:prstGeom>
        </p:spPr>
      </p:pic>
      <p:sp>
        <p:nvSpPr>
          <p:cNvPr id="13" name="标题 1">
            <a:extLst>
              <a:ext uri="{FF2B5EF4-FFF2-40B4-BE49-F238E27FC236}">
                <a16:creationId xmlns:a16="http://schemas.microsoft.com/office/drawing/2014/main" id="{445EA487-47F7-4CF3-9BA7-75B786BEF1B9}"/>
              </a:ext>
            </a:extLst>
          </p:cNvPr>
          <p:cNvSpPr txBox="1">
            <a:spLocks/>
          </p:cNvSpPr>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zh-CN" sz="1800" dirty="0">
              <a:solidFill>
                <a:schemeClr val="tx2"/>
              </a:solidFill>
              <a:latin typeface="HarmonyOS Sans SC Light" pitchFamily="2" charset="-122"/>
              <a:ea typeface="HarmonyOS Sans SC Light" pitchFamily="2" charset="-122"/>
            </a:endParaRPr>
          </a:p>
        </p:txBody>
      </p:sp>
      <mc:AlternateContent xmlns:mc="http://schemas.openxmlformats.org/markup-compatibility/2006" xmlns:a14="http://schemas.microsoft.com/office/drawing/2010/main">
        <mc:Choice Requires="a14">
          <p:sp>
            <p:nvSpPr>
              <p:cNvPr id="14" name="标题 1">
                <a:extLst>
                  <a:ext uri="{FF2B5EF4-FFF2-40B4-BE49-F238E27FC236}">
                    <a16:creationId xmlns:a16="http://schemas.microsoft.com/office/drawing/2014/main" id="{A89FD03A-1110-4F68-AA36-E6F3C7CC70C1}"/>
                  </a:ext>
                </a:extLst>
              </p:cNvPr>
              <p:cNvSpPr txBox="1">
                <a:spLocks/>
              </p:cNvSpPr>
              <p:nvPr/>
            </p:nvSpPr>
            <p:spPr>
              <a:xfrm>
                <a:off x="670560" y="2069551"/>
                <a:ext cx="10515600" cy="4705390"/>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en-US" altLang="zh-CN" sz="1800" dirty="0">
                    <a:solidFill>
                      <a:schemeClr val="accent1"/>
                    </a:solidFill>
                    <a:latin typeface="HarmonyOS Sans SC Medium" pitchFamily="2" charset="-122"/>
                    <a:ea typeface="HarmonyOS Sans SC Medium" pitchFamily="2" charset="-122"/>
                  </a:rPr>
                  <a:t>2</a:t>
                </a:r>
                <a:r>
                  <a:rPr kumimoji="1" lang="zh-CN" altLang="en-US" sz="1800" b="0" i="0" spc="0" dirty="0">
                    <a:solidFill>
                      <a:schemeClr val="accent1"/>
                    </a:solidFill>
                    <a:latin typeface="HarmonyOS Sans SC Medium" pitchFamily="2" charset="-122"/>
                    <a:ea typeface="HarmonyOS Sans SC Medium" pitchFamily="2" charset="-122"/>
                  </a:rPr>
                  <a:t>、立体几何求解</a:t>
                </a:r>
                <a:endParaRPr kumimoji="1" lang="en-US" altLang="zh-CN" sz="1800" b="0" i="0" spc="0" dirty="0">
                  <a:solidFill>
                    <a:schemeClr val="accent1"/>
                  </a:solidFill>
                  <a:latin typeface="HarmonyOS Sans SC Medium" pitchFamily="2" charset="-122"/>
                  <a:ea typeface="HarmonyOS Sans SC Medium" pitchFamily="2" charset="-122"/>
                </a:endParaRPr>
              </a:p>
              <a:p>
                <a:pPr>
                  <a:lnSpc>
                    <a:spcPct val="120000"/>
                  </a:lnSpc>
                  <a:defRPr/>
                </a:pPr>
                <a:r>
                  <a:rPr kumimoji="1" lang="zh-CN" altLang="en-US" sz="1800" b="0" i="0" spc="0" dirty="0">
                    <a:solidFill>
                      <a:schemeClr val="tx2"/>
                    </a:solidFill>
                    <a:latin typeface="HarmonyOS Sans SC Light" pitchFamily="2" charset="-122"/>
                    <a:ea typeface="HarmonyOS Sans SC Light" pitchFamily="2" charset="-122"/>
                  </a:rPr>
                  <a:t>用立体几何知识对五种情况求出两个面的连心线长度即可，复杂度</a:t>
                </a:r>
                <a14:m>
                  <m:oMath xmlns:m="http://schemas.openxmlformats.org/officeDocument/2006/math">
                    <m:r>
                      <a:rPr kumimoji="1" lang="en-US" altLang="zh-CN" sz="1800" b="0" i="1" spc="0" smtClean="0">
                        <a:solidFill>
                          <a:schemeClr val="tx2"/>
                        </a:solidFill>
                        <a:latin typeface="Cambria Math" panose="02040503050406030204" pitchFamily="18" charset="0"/>
                        <a:ea typeface="HarmonyOS Sans SC Light" pitchFamily="2" charset="-122"/>
                      </a:rPr>
                      <m:t>𝑂</m:t>
                    </m:r>
                    <m:r>
                      <a:rPr kumimoji="1" lang="en-US" altLang="zh-CN" sz="1800" b="0" i="1" spc="0" smtClean="0">
                        <a:solidFill>
                          <a:schemeClr val="tx2"/>
                        </a:solidFill>
                        <a:latin typeface="Cambria Math" panose="02040503050406030204" pitchFamily="18" charset="0"/>
                        <a:ea typeface="HarmonyOS Sans SC Light" pitchFamily="2" charset="-122"/>
                      </a:rPr>
                      <m:t>(</m:t>
                    </m:r>
                    <m:r>
                      <a:rPr kumimoji="1" lang="en-US" altLang="zh-CN" sz="1800" b="0" i="1" spc="0" smtClean="0">
                        <a:solidFill>
                          <a:schemeClr val="tx2"/>
                        </a:solidFill>
                        <a:latin typeface="Cambria Math" panose="02040503050406030204" pitchFamily="18" charset="0"/>
                        <a:ea typeface="HarmonyOS Sans SC Light" pitchFamily="2" charset="-122"/>
                      </a:rPr>
                      <m:t>𝑇𝐾</m:t>
                    </m:r>
                    <m:r>
                      <a:rPr kumimoji="1" lang="en-US" altLang="zh-CN" sz="1800" b="0" i="1" spc="0" smtClean="0">
                        <a:solidFill>
                          <a:schemeClr val="tx2"/>
                        </a:solidFill>
                        <a:latin typeface="Cambria Math" panose="02040503050406030204" pitchFamily="18" charset="0"/>
                        <a:ea typeface="HarmonyOS Sans SC Light" pitchFamily="2" charset="-122"/>
                      </a:rPr>
                      <m:t>)</m:t>
                    </m:r>
                  </m:oMath>
                </a14:m>
                <a:endParaRPr kumimoji="1" lang="en-US" altLang="zh-CN" sz="1800" b="0" i="0" spc="0" dirty="0">
                  <a:solidFill>
                    <a:schemeClr val="tx2"/>
                  </a:solidFill>
                  <a:latin typeface="HarmonyOS Sans SC Light"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mc:Choice>
        <mc:Fallback xmlns="">
          <p:sp>
            <p:nvSpPr>
              <p:cNvPr id="14" name="标题 1">
                <a:extLst>
                  <a:ext uri="{FF2B5EF4-FFF2-40B4-BE49-F238E27FC236}">
                    <a16:creationId xmlns:a16="http://schemas.microsoft.com/office/drawing/2014/main" id="{A89FD03A-1110-4F68-AA36-E6F3C7CC70C1}"/>
                  </a:ext>
                </a:extLst>
              </p:cNvPr>
              <p:cNvSpPr txBox="1">
                <a:spLocks noRot="1" noChangeAspect="1" noMove="1" noResize="1" noEditPoints="1" noAdjustHandles="1" noChangeArrowheads="1" noChangeShapeType="1" noTextEdit="1"/>
              </p:cNvSpPr>
              <p:nvPr/>
            </p:nvSpPr>
            <p:spPr>
              <a:xfrm>
                <a:off x="670560" y="2069551"/>
                <a:ext cx="10515600" cy="4705390"/>
              </a:xfrm>
              <a:prstGeom prst="rect">
                <a:avLst/>
              </a:prstGeom>
              <a:blipFill>
                <a:blip r:embed="rId5"/>
                <a:stretch>
                  <a:fillRect l="-464"/>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B12F9808-C218-4E4F-8DD8-3365BAC4703B}"/>
              </a:ext>
            </a:extLst>
          </p:cNvPr>
          <p:cNvPicPr>
            <a:picLocks noChangeAspect="1"/>
          </p:cNvPicPr>
          <p:nvPr/>
        </p:nvPicPr>
        <p:blipFill>
          <a:blip r:embed="rId6"/>
          <a:stretch>
            <a:fillRect/>
          </a:stretch>
        </p:blipFill>
        <p:spPr>
          <a:xfrm>
            <a:off x="1318937" y="2839233"/>
            <a:ext cx="9218846" cy="2479790"/>
          </a:xfrm>
          <a:prstGeom prst="rect">
            <a:avLst/>
          </a:prstGeom>
        </p:spPr>
      </p:pic>
      <mc:AlternateContent xmlns:mc="http://schemas.openxmlformats.org/markup-compatibility/2006" xmlns:a14="http://schemas.microsoft.com/office/drawing/2010/main">
        <mc:Choice Requires="a14">
          <p:sp>
            <p:nvSpPr>
              <p:cNvPr id="15" name="标题 1">
                <a:extLst>
                  <a:ext uri="{FF2B5EF4-FFF2-40B4-BE49-F238E27FC236}">
                    <a16:creationId xmlns:a16="http://schemas.microsoft.com/office/drawing/2014/main" id="{5A8B1A90-739C-4479-9C36-DC35A9ED2676}"/>
                  </a:ext>
                </a:extLst>
              </p:cNvPr>
              <p:cNvSpPr txBox="1">
                <a:spLocks/>
              </p:cNvSpPr>
              <p:nvPr/>
            </p:nvSpPr>
            <p:spPr>
              <a:xfrm>
                <a:off x="1682292" y="5351145"/>
                <a:ext cx="917856" cy="7258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zh-CN" sz="1800" b="0" i="1" spc="0" smtClean="0">
                              <a:solidFill>
                                <a:schemeClr val="tx2"/>
                              </a:solidFill>
                              <a:latin typeface="Cambria Math" panose="02040503050406030204" pitchFamily="18" charset="0"/>
                              <a:ea typeface="HarmonyOS Sans SC Light" pitchFamily="2" charset="-122"/>
                            </a:rPr>
                          </m:ctrlPr>
                        </m:sSupPr>
                        <m:e>
                          <m:r>
                            <a:rPr kumimoji="1" lang="en-US" altLang="zh-CN" sz="1800" b="0" i="1" spc="0" smtClean="0">
                              <a:solidFill>
                                <a:schemeClr val="tx2"/>
                              </a:solidFill>
                              <a:latin typeface="Cambria Math" panose="02040503050406030204" pitchFamily="18" charset="0"/>
                              <a:ea typeface="HarmonyOS Sans SC Light" pitchFamily="2" charset="-122"/>
                            </a:rPr>
                            <m:t>𝑎</m:t>
                          </m:r>
                        </m:e>
                        <m:sup>
                          <m:r>
                            <a:rPr kumimoji="1" lang="en-US" altLang="zh-CN" sz="1800" b="0" i="1" spc="0" smtClean="0">
                              <a:solidFill>
                                <a:schemeClr val="tx2"/>
                              </a:solidFill>
                              <a:latin typeface="Cambria Math" panose="02040503050406030204" pitchFamily="18" charset="0"/>
                              <a:ea typeface="HarmonyOS Sans SC Light" pitchFamily="2" charset="-122"/>
                            </a:rPr>
                            <m:t>′</m:t>
                          </m:r>
                        </m:sup>
                      </m:sSup>
                      <m:r>
                        <a:rPr kumimoji="1" lang="en-US" altLang="zh-CN" sz="1800" b="0" i="1" spc="0" smtClean="0">
                          <a:solidFill>
                            <a:schemeClr val="tx2"/>
                          </a:solidFill>
                          <a:latin typeface="Cambria Math" panose="02040503050406030204" pitchFamily="18" charset="0"/>
                          <a:ea typeface="HarmonyOS Sans SC Light" pitchFamily="2" charset="-122"/>
                        </a:rPr>
                        <m:t>=</m:t>
                      </m:r>
                      <m:f>
                        <m:fPr>
                          <m:ctrlPr>
                            <a:rPr kumimoji="1" lang="en-US" altLang="zh-CN" sz="1800" b="0" i="1" spc="0" smtClean="0">
                              <a:solidFill>
                                <a:schemeClr val="tx2"/>
                              </a:solidFill>
                              <a:latin typeface="Cambria Math" panose="02040503050406030204" pitchFamily="18" charset="0"/>
                              <a:ea typeface="HarmonyOS Sans SC Light" pitchFamily="2" charset="-122"/>
                            </a:rPr>
                          </m:ctrlPr>
                        </m:fPr>
                        <m:num>
                          <m:r>
                            <a:rPr kumimoji="1" lang="en-US" altLang="zh-CN" sz="1800" b="0" i="1" spc="0" smtClean="0">
                              <a:solidFill>
                                <a:schemeClr val="tx2"/>
                              </a:solidFill>
                              <a:latin typeface="Cambria Math" panose="02040503050406030204" pitchFamily="18" charset="0"/>
                              <a:ea typeface="HarmonyOS Sans SC Light" pitchFamily="2" charset="-122"/>
                            </a:rPr>
                            <m:t>𝑎</m:t>
                          </m:r>
                        </m:num>
                        <m:den>
                          <m:r>
                            <a:rPr kumimoji="1" lang="en-US" altLang="zh-CN" sz="1800" b="0" i="1" spc="0" smtClean="0">
                              <a:solidFill>
                                <a:schemeClr val="tx2"/>
                              </a:solidFill>
                              <a:latin typeface="Cambria Math" panose="02040503050406030204" pitchFamily="18" charset="0"/>
                              <a:ea typeface="HarmonyOS Sans SC Light" pitchFamily="2" charset="-122"/>
                            </a:rPr>
                            <m:t>3</m:t>
                          </m:r>
                        </m:den>
                      </m:f>
                    </m:oMath>
                  </m:oMathPara>
                </a14:m>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mc:Choice>
        <mc:Fallback xmlns="">
          <p:sp>
            <p:nvSpPr>
              <p:cNvPr id="15" name="标题 1">
                <a:extLst>
                  <a:ext uri="{FF2B5EF4-FFF2-40B4-BE49-F238E27FC236}">
                    <a16:creationId xmlns:a16="http://schemas.microsoft.com/office/drawing/2014/main" id="{5A8B1A90-739C-4479-9C36-DC35A9ED2676}"/>
                  </a:ext>
                </a:extLst>
              </p:cNvPr>
              <p:cNvSpPr txBox="1">
                <a:spLocks noRot="1" noChangeAspect="1" noMove="1" noResize="1" noEditPoints="1" noAdjustHandles="1" noChangeArrowheads="1" noChangeShapeType="1" noTextEdit="1"/>
              </p:cNvSpPr>
              <p:nvPr/>
            </p:nvSpPr>
            <p:spPr>
              <a:xfrm>
                <a:off x="1682292" y="5351145"/>
                <a:ext cx="917856" cy="72580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标题 1">
                <a:extLst>
                  <a:ext uri="{FF2B5EF4-FFF2-40B4-BE49-F238E27FC236}">
                    <a16:creationId xmlns:a16="http://schemas.microsoft.com/office/drawing/2014/main" id="{9A93F991-9CC8-4705-9463-99F0BFB76FDB}"/>
                  </a:ext>
                </a:extLst>
              </p:cNvPr>
              <p:cNvSpPr txBox="1">
                <a:spLocks/>
              </p:cNvSpPr>
              <p:nvPr/>
            </p:nvSpPr>
            <p:spPr>
              <a:xfrm>
                <a:off x="3378803" y="5345006"/>
                <a:ext cx="1278589" cy="7258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zh-CN" sz="1800" b="0" i="1" spc="0" smtClean="0">
                              <a:solidFill>
                                <a:schemeClr val="tx2"/>
                              </a:solidFill>
                              <a:latin typeface="Cambria Math" panose="02040503050406030204" pitchFamily="18" charset="0"/>
                              <a:ea typeface="HarmonyOS Sans SC Light" pitchFamily="2" charset="-122"/>
                            </a:rPr>
                          </m:ctrlPr>
                        </m:sSupPr>
                        <m:e>
                          <m:r>
                            <a:rPr kumimoji="1" lang="en-US" altLang="zh-CN" sz="1800" b="0" i="1" spc="0" smtClean="0">
                              <a:solidFill>
                                <a:schemeClr val="tx2"/>
                              </a:solidFill>
                              <a:latin typeface="Cambria Math" panose="02040503050406030204" pitchFamily="18" charset="0"/>
                              <a:ea typeface="HarmonyOS Sans SC Light" pitchFamily="2" charset="-122"/>
                            </a:rPr>
                            <m:t>𝑎</m:t>
                          </m:r>
                        </m:e>
                        <m:sup>
                          <m:r>
                            <a:rPr kumimoji="1" lang="en-US" altLang="zh-CN" sz="1800" b="0" i="1" spc="0" smtClean="0">
                              <a:solidFill>
                                <a:schemeClr val="tx2"/>
                              </a:solidFill>
                              <a:latin typeface="Cambria Math" panose="02040503050406030204" pitchFamily="18" charset="0"/>
                              <a:ea typeface="HarmonyOS Sans SC Light" pitchFamily="2" charset="-122"/>
                            </a:rPr>
                            <m:t>′</m:t>
                          </m:r>
                        </m:sup>
                      </m:sSup>
                      <m:r>
                        <a:rPr kumimoji="1" lang="en-US" altLang="zh-CN" sz="1800" b="0" i="1" spc="0" smtClean="0">
                          <a:solidFill>
                            <a:schemeClr val="tx2"/>
                          </a:solidFill>
                          <a:latin typeface="Cambria Math" panose="02040503050406030204" pitchFamily="18" charset="0"/>
                          <a:ea typeface="HarmonyOS Sans SC Light" pitchFamily="2" charset="-122"/>
                        </a:rPr>
                        <m:t>=</m:t>
                      </m:r>
                      <m:f>
                        <m:fPr>
                          <m:ctrlPr>
                            <a:rPr kumimoji="1" lang="en-US" altLang="zh-CN" sz="1800" b="0" i="1" spc="0" smtClean="0">
                              <a:solidFill>
                                <a:schemeClr val="tx2"/>
                              </a:solidFill>
                              <a:latin typeface="Cambria Math" panose="02040503050406030204" pitchFamily="18" charset="0"/>
                              <a:ea typeface="HarmonyOS Sans SC Light" pitchFamily="2" charset="-122"/>
                            </a:rPr>
                          </m:ctrlPr>
                        </m:fPr>
                        <m:num>
                          <m:r>
                            <a:rPr kumimoji="1" lang="en-US" altLang="zh-CN" sz="1800" b="0" i="1" spc="0" smtClean="0">
                              <a:solidFill>
                                <a:schemeClr val="tx2"/>
                              </a:solidFill>
                              <a:latin typeface="Cambria Math" panose="02040503050406030204" pitchFamily="18" charset="0"/>
                              <a:ea typeface="HarmonyOS Sans SC Light" pitchFamily="2" charset="-122"/>
                            </a:rPr>
                            <m:t>𝑎</m:t>
                          </m:r>
                        </m:num>
                        <m:den>
                          <m:rad>
                            <m:radPr>
                              <m:degHide m:val="on"/>
                              <m:ctrlPr>
                                <a:rPr kumimoji="1" lang="en-US" altLang="zh-CN" sz="1800" b="0" i="1" spc="0" smtClean="0">
                                  <a:solidFill>
                                    <a:schemeClr val="tx2"/>
                                  </a:solidFill>
                                  <a:latin typeface="Cambria Math" panose="02040503050406030204" pitchFamily="18" charset="0"/>
                                  <a:ea typeface="HarmonyOS Sans SC Light" pitchFamily="2" charset="-122"/>
                                </a:rPr>
                              </m:ctrlPr>
                            </m:radPr>
                            <m:deg/>
                            <m:e>
                              <m:r>
                                <a:rPr kumimoji="1" lang="en-US" altLang="zh-CN" sz="1800" b="0" i="1" spc="0" smtClean="0">
                                  <a:solidFill>
                                    <a:schemeClr val="tx2"/>
                                  </a:solidFill>
                                  <a:latin typeface="Cambria Math" panose="02040503050406030204" pitchFamily="18" charset="0"/>
                                  <a:ea typeface="HarmonyOS Sans SC Light" pitchFamily="2" charset="-122"/>
                                </a:rPr>
                                <m:t>2</m:t>
                              </m:r>
                            </m:e>
                          </m:rad>
                        </m:den>
                      </m:f>
                    </m:oMath>
                  </m:oMathPara>
                </a14:m>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mc:Choice>
        <mc:Fallback xmlns="">
          <p:sp>
            <p:nvSpPr>
              <p:cNvPr id="16" name="标题 1">
                <a:extLst>
                  <a:ext uri="{FF2B5EF4-FFF2-40B4-BE49-F238E27FC236}">
                    <a16:creationId xmlns:a16="http://schemas.microsoft.com/office/drawing/2014/main" id="{9A93F991-9CC8-4705-9463-99F0BFB76FDB}"/>
                  </a:ext>
                </a:extLst>
              </p:cNvPr>
              <p:cNvSpPr txBox="1">
                <a:spLocks noRot="1" noChangeAspect="1" noMove="1" noResize="1" noEditPoints="1" noAdjustHandles="1" noChangeArrowheads="1" noChangeShapeType="1" noTextEdit="1"/>
              </p:cNvSpPr>
              <p:nvPr/>
            </p:nvSpPr>
            <p:spPr>
              <a:xfrm>
                <a:off x="3378803" y="5345006"/>
                <a:ext cx="1278589" cy="72580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标题 1">
                <a:extLst>
                  <a:ext uri="{FF2B5EF4-FFF2-40B4-BE49-F238E27FC236}">
                    <a16:creationId xmlns:a16="http://schemas.microsoft.com/office/drawing/2014/main" id="{4B7AA494-7779-49AD-AAB3-A892C1F2C2AA}"/>
                  </a:ext>
                </a:extLst>
              </p:cNvPr>
              <p:cNvSpPr txBox="1">
                <a:spLocks/>
              </p:cNvSpPr>
              <p:nvPr/>
            </p:nvSpPr>
            <p:spPr>
              <a:xfrm>
                <a:off x="4939935" y="5274332"/>
                <a:ext cx="1278589" cy="7258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zh-CN" sz="1800" b="0" i="1" spc="0" smtClean="0">
                              <a:solidFill>
                                <a:schemeClr val="tx2"/>
                              </a:solidFill>
                              <a:latin typeface="Cambria Math" panose="02040503050406030204" pitchFamily="18" charset="0"/>
                              <a:ea typeface="HarmonyOS Sans SC Light" pitchFamily="2" charset="-122"/>
                            </a:rPr>
                          </m:ctrlPr>
                        </m:sSupPr>
                        <m:e>
                          <m:r>
                            <a:rPr kumimoji="1" lang="en-US" altLang="zh-CN" sz="1800" b="0" i="1" spc="0" smtClean="0">
                              <a:solidFill>
                                <a:schemeClr val="tx2"/>
                              </a:solidFill>
                              <a:latin typeface="Cambria Math" panose="02040503050406030204" pitchFamily="18" charset="0"/>
                              <a:ea typeface="HarmonyOS Sans SC Light" pitchFamily="2" charset="-122"/>
                            </a:rPr>
                            <m:t>𝑎</m:t>
                          </m:r>
                        </m:e>
                        <m:sup>
                          <m:r>
                            <a:rPr kumimoji="1" lang="en-US" altLang="zh-CN" sz="1800" b="0" i="1" spc="0" smtClean="0">
                              <a:solidFill>
                                <a:schemeClr val="tx2"/>
                              </a:solidFill>
                              <a:latin typeface="Cambria Math" panose="02040503050406030204" pitchFamily="18" charset="0"/>
                              <a:ea typeface="HarmonyOS Sans SC Light" pitchFamily="2" charset="-122"/>
                            </a:rPr>
                            <m:t>′</m:t>
                          </m:r>
                        </m:sup>
                      </m:sSup>
                      <m:r>
                        <a:rPr kumimoji="1" lang="en-US" altLang="zh-CN" sz="1800" b="0" i="1" spc="0" smtClean="0">
                          <a:solidFill>
                            <a:schemeClr val="tx2"/>
                          </a:solidFill>
                          <a:latin typeface="Cambria Math" panose="02040503050406030204" pitchFamily="18" charset="0"/>
                          <a:ea typeface="HarmonyOS Sans SC Light" pitchFamily="2" charset="-122"/>
                        </a:rPr>
                        <m:t>=</m:t>
                      </m:r>
                      <m:f>
                        <m:fPr>
                          <m:ctrlPr>
                            <a:rPr kumimoji="1" lang="en-US" altLang="zh-CN" sz="1800" b="0" i="1" spc="0" smtClean="0">
                              <a:solidFill>
                                <a:schemeClr val="tx2"/>
                              </a:solidFill>
                              <a:latin typeface="Cambria Math" panose="02040503050406030204" pitchFamily="18" charset="0"/>
                              <a:ea typeface="HarmonyOS Sans SC Light" pitchFamily="2" charset="-122"/>
                            </a:rPr>
                          </m:ctrlPr>
                        </m:fPr>
                        <m:num>
                          <m:rad>
                            <m:radPr>
                              <m:degHide m:val="on"/>
                              <m:ctrlPr>
                                <a:rPr kumimoji="1" lang="en-US" altLang="zh-CN" sz="1800" b="0" i="1" spc="0" smtClean="0">
                                  <a:solidFill>
                                    <a:schemeClr val="tx2"/>
                                  </a:solidFill>
                                  <a:latin typeface="Cambria Math" panose="02040503050406030204" pitchFamily="18" charset="0"/>
                                  <a:ea typeface="HarmonyOS Sans SC Light" pitchFamily="2" charset="-122"/>
                                </a:rPr>
                              </m:ctrlPr>
                            </m:radPr>
                            <m:deg/>
                            <m:e>
                              <m:r>
                                <a:rPr kumimoji="1" lang="en-US" altLang="zh-CN" sz="1800" b="0" i="1" spc="0" smtClean="0">
                                  <a:solidFill>
                                    <a:schemeClr val="tx2"/>
                                  </a:solidFill>
                                  <a:latin typeface="Cambria Math" panose="02040503050406030204" pitchFamily="18" charset="0"/>
                                  <a:ea typeface="HarmonyOS Sans SC Light" pitchFamily="2" charset="-122"/>
                                </a:rPr>
                                <m:t>2</m:t>
                              </m:r>
                            </m:e>
                          </m:rad>
                          <m:r>
                            <a:rPr kumimoji="1" lang="en-US" altLang="zh-CN" sz="1800" b="0" i="1" spc="0" smtClean="0">
                              <a:solidFill>
                                <a:schemeClr val="tx2"/>
                              </a:solidFill>
                              <a:latin typeface="Cambria Math" panose="02040503050406030204" pitchFamily="18" charset="0"/>
                              <a:ea typeface="HarmonyOS Sans SC Light" pitchFamily="2" charset="-122"/>
                            </a:rPr>
                            <m:t>𝑎</m:t>
                          </m:r>
                        </m:num>
                        <m:den>
                          <m:r>
                            <a:rPr kumimoji="1" lang="en-US" altLang="zh-CN" sz="1800" b="0" i="1" spc="0" smtClean="0">
                              <a:solidFill>
                                <a:schemeClr val="tx2"/>
                              </a:solidFill>
                              <a:latin typeface="Cambria Math" panose="02040503050406030204" pitchFamily="18" charset="0"/>
                              <a:ea typeface="HarmonyOS Sans SC Light" pitchFamily="2" charset="-122"/>
                            </a:rPr>
                            <m:t>3</m:t>
                          </m:r>
                        </m:den>
                      </m:f>
                    </m:oMath>
                  </m:oMathPara>
                </a14:m>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mc:Choice>
        <mc:Fallback xmlns="">
          <p:sp>
            <p:nvSpPr>
              <p:cNvPr id="17" name="标题 1">
                <a:extLst>
                  <a:ext uri="{FF2B5EF4-FFF2-40B4-BE49-F238E27FC236}">
                    <a16:creationId xmlns:a16="http://schemas.microsoft.com/office/drawing/2014/main" id="{4B7AA494-7779-49AD-AAB3-A892C1F2C2AA}"/>
                  </a:ext>
                </a:extLst>
              </p:cNvPr>
              <p:cNvSpPr txBox="1">
                <a:spLocks noRot="1" noChangeAspect="1" noMove="1" noResize="1" noEditPoints="1" noAdjustHandles="1" noChangeArrowheads="1" noChangeShapeType="1" noTextEdit="1"/>
              </p:cNvSpPr>
              <p:nvPr/>
            </p:nvSpPr>
            <p:spPr>
              <a:xfrm>
                <a:off x="4939935" y="5274332"/>
                <a:ext cx="1278589" cy="72580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标题 1">
                <a:extLst>
                  <a:ext uri="{FF2B5EF4-FFF2-40B4-BE49-F238E27FC236}">
                    <a16:creationId xmlns:a16="http://schemas.microsoft.com/office/drawing/2014/main" id="{1AC6FE93-EC19-4DE3-81BA-0A67EC2A809E}"/>
                  </a:ext>
                </a:extLst>
              </p:cNvPr>
              <p:cNvSpPr txBox="1">
                <a:spLocks/>
              </p:cNvSpPr>
              <p:nvPr/>
            </p:nvSpPr>
            <p:spPr>
              <a:xfrm>
                <a:off x="6465851" y="5288894"/>
                <a:ext cx="2010392" cy="7258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zh-CN" sz="1800" b="0" i="1" spc="0" smtClean="0">
                              <a:solidFill>
                                <a:schemeClr val="tx2"/>
                              </a:solidFill>
                              <a:latin typeface="Cambria Math" panose="02040503050406030204" pitchFamily="18" charset="0"/>
                              <a:ea typeface="HarmonyOS Sans SC Light" pitchFamily="2" charset="-122"/>
                            </a:rPr>
                          </m:ctrlPr>
                        </m:sSupPr>
                        <m:e>
                          <m:r>
                            <a:rPr kumimoji="1" lang="en-US" altLang="zh-CN" sz="1800" b="0" i="1" spc="0" smtClean="0">
                              <a:solidFill>
                                <a:schemeClr val="tx2"/>
                              </a:solidFill>
                              <a:latin typeface="Cambria Math" panose="02040503050406030204" pitchFamily="18" charset="0"/>
                              <a:ea typeface="HarmonyOS Sans SC Light" pitchFamily="2" charset="-122"/>
                            </a:rPr>
                            <m:t>𝑎</m:t>
                          </m:r>
                        </m:e>
                        <m:sup>
                          <m:r>
                            <a:rPr kumimoji="1" lang="en-US" altLang="zh-CN" sz="1800" b="0" i="1" spc="0" smtClean="0">
                              <a:solidFill>
                                <a:schemeClr val="tx2"/>
                              </a:solidFill>
                              <a:latin typeface="Cambria Math" panose="02040503050406030204" pitchFamily="18" charset="0"/>
                              <a:ea typeface="HarmonyOS Sans SC Light" pitchFamily="2" charset="-122"/>
                            </a:rPr>
                            <m:t>′</m:t>
                          </m:r>
                        </m:sup>
                      </m:sSup>
                      <m:r>
                        <a:rPr kumimoji="1" lang="en-US" altLang="zh-CN" sz="1800" b="0" i="1" spc="0" smtClean="0">
                          <a:solidFill>
                            <a:schemeClr val="tx2"/>
                          </a:solidFill>
                          <a:latin typeface="Cambria Math" panose="02040503050406030204" pitchFamily="18" charset="0"/>
                          <a:ea typeface="HarmonyOS Sans SC Light" pitchFamily="2" charset="-122"/>
                        </a:rPr>
                        <m:t>=</m:t>
                      </m:r>
                      <m:f>
                        <m:fPr>
                          <m:ctrlPr>
                            <a:rPr kumimoji="1" lang="en-US" altLang="zh-CN" sz="1800" b="0" i="1" spc="0" smtClean="0">
                              <a:solidFill>
                                <a:schemeClr val="tx2"/>
                              </a:solidFill>
                              <a:latin typeface="Cambria Math" panose="02040503050406030204" pitchFamily="18" charset="0"/>
                              <a:ea typeface="HarmonyOS Sans SC Light" pitchFamily="2" charset="-122"/>
                            </a:rPr>
                          </m:ctrlPr>
                        </m:fPr>
                        <m:num>
                          <m:r>
                            <a:rPr kumimoji="1" lang="en-US" altLang="zh-CN" sz="1800" b="0" i="1" spc="0" smtClean="0">
                              <a:solidFill>
                                <a:schemeClr val="tx2"/>
                              </a:solidFill>
                              <a:latin typeface="Cambria Math" panose="02040503050406030204" pitchFamily="18" charset="0"/>
                              <a:ea typeface="HarmonyOS Sans SC Light" pitchFamily="2" charset="-122"/>
                            </a:rPr>
                            <m:t>(3</m:t>
                          </m:r>
                          <m:rad>
                            <m:radPr>
                              <m:degHide m:val="on"/>
                              <m:ctrlPr>
                                <a:rPr kumimoji="1" lang="en-US" altLang="zh-CN" sz="1800" b="0" i="1" spc="0" smtClean="0">
                                  <a:solidFill>
                                    <a:schemeClr val="tx2"/>
                                  </a:solidFill>
                                  <a:latin typeface="Cambria Math" panose="02040503050406030204" pitchFamily="18" charset="0"/>
                                  <a:ea typeface="HarmonyOS Sans SC Light" pitchFamily="2" charset="-122"/>
                                </a:rPr>
                              </m:ctrlPr>
                            </m:radPr>
                            <m:deg/>
                            <m:e>
                              <m:r>
                                <a:rPr kumimoji="1" lang="en-US" altLang="zh-CN" sz="1800" b="0" i="1" spc="0" smtClean="0">
                                  <a:solidFill>
                                    <a:schemeClr val="tx2"/>
                                  </a:solidFill>
                                  <a:latin typeface="Cambria Math" panose="02040503050406030204" pitchFamily="18" charset="0"/>
                                  <a:ea typeface="HarmonyOS Sans SC Light" pitchFamily="2" charset="-122"/>
                                </a:rPr>
                                <m:t>5</m:t>
                              </m:r>
                            </m:e>
                          </m:rad>
                          <m:r>
                            <a:rPr kumimoji="1" lang="en-US" altLang="zh-CN" sz="1800" b="0" i="1" spc="0" smtClean="0">
                              <a:solidFill>
                                <a:schemeClr val="tx2"/>
                              </a:solidFill>
                              <a:latin typeface="Cambria Math" panose="02040503050406030204" pitchFamily="18" charset="0"/>
                              <a:ea typeface="HarmonyOS Sans SC Light" pitchFamily="2" charset="-122"/>
                            </a:rPr>
                            <m:t>+5)</m:t>
                          </m:r>
                          <m:r>
                            <a:rPr kumimoji="1" lang="en-US" altLang="zh-CN" sz="1800" b="0" i="1" spc="0" smtClean="0">
                              <a:solidFill>
                                <a:schemeClr val="tx2"/>
                              </a:solidFill>
                              <a:latin typeface="Cambria Math" panose="02040503050406030204" pitchFamily="18" charset="0"/>
                              <a:ea typeface="HarmonyOS Sans SC Light" pitchFamily="2" charset="-122"/>
                            </a:rPr>
                            <m:t>𝑎</m:t>
                          </m:r>
                        </m:num>
                        <m:den>
                          <m:r>
                            <a:rPr kumimoji="1" lang="en-US" altLang="zh-CN" sz="1800" b="0" i="1" spc="0" smtClean="0">
                              <a:solidFill>
                                <a:schemeClr val="tx2"/>
                              </a:solidFill>
                              <a:latin typeface="Cambria Math" panose="02040503050406030204" pitchFamily="18" charset="0"/>
                              <a:ea typeface="HarmonyOS Sans SC Light" pitchFamily="2" charset="-122"/>
                            </a:rPr>
                            <m:t>10</m:t>
                          </m:r>
                        </m:den>
                      </m:f>
                    </m:oMath>
                  </m:oMathPara>
                </a14:m>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mc:Choice>
        <mc:Fallback xmlns="">
          <p:sp>
            <p:nvSpPr>
              <p:cNvPr id="18" name="标题 1">
                <a:extLst>
                  <a:ext uri="{FF2B5EF4-FFF2-40B4-BE49-F238E27FC236}">
                    <a16:creationId xmlns:a16="http://schemas.microsoft.com/office/drawing/2014/main" id="{1AC6FE93-EC19-4DE3-81BA-0A67EC2A809E}"/>
                  </a:ext>
                </a:extLst>
              </p:cNvPr>
              <p:cNvSpPr txBox="1">
                <a:spLocks noRot="1" noChangeAspect="1" noMove="1" noResize="1" noEditPoints="1" noAdjustHandles="1" noChangeArrowheads="1" noChangeShapeType="1" noTextEdit="1"/>
              </p:cNvSpPr>
              <p:nvPr/>
            </p:nvSpPr>
            <p:spPr>
              <a:xfrm>
                <a:off x="6465851" y="5288894"/>
                <a:ext cx="2010392" cy="72580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标题 1">
                <a:extLst>
                  <a:ext uri="{FF2B5EF4-FFF2-40B4-BE49-F238E27FC236}">
                    <a16:creationId xmlns:a16="http://schemas.microsoft.com/office/drawing/2014/main" id="{6CDCF21D-7781-41A5-BC16-8BC3547A2AB2}"/>
                  </a:ext>
                </a:extLst>
              </p:cNvPr>
              <p:cNvSpPr txBox="1">
                <a:spLocks/>
              </p:cNvSpPr>
              <p:nvPr/>
            </p:nvSpPr>
            <p:spPr>
              <a:xfrm>
                <a:off x="8461876" y="5288600"/>
                <a:ext cx="2010392" cy="7258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zh-CN" sz="1800" b="0" i="1" spc="0" smtClean="0">
                              <a:solidFill>
                                <a:schemeClr val="tx2"/>
                              </a:solidFill>
                              <a:latin typeface="Cambria Math" panose="02040503050406030204" pitchFamily="18" charset="0"/>
                              <a:ea typeface="HarmonyOS Sans SC Light" pitchFamily="2" charset="-122"/>
                            </a:rPr>
                          </m:ctrlPr>
                        </m:sSupPr>
                        <m:e>
                          <m:r>
                            <a:rPr kumimoji="1" lang="en-US" altLang="zh-CN" sz="1800" b="0" i="1" spc="0" smtClean="0">
                              <a:solidFill>
                                <a:schemeClr val="tx2"/>
                              </a:solidFill>
                              <a:latin typeface="Cambria Math" panose="02040503050406030204" pitchFamily="18" charset="0"/>
                              <a:ea typeface="HarmonyOS Sans SC Light" pitchFamily="2" charset="-122"/>
                            </a:rPr>
                            <m:t>𝑎</m:t>
                          </m:r>
                        </m:e>
                        <m:sup>
                          <m:r>
                            <a:rPr kumimoji="1" lang="en-US" altLang="zh-CN" sz="1800" b="0" i="1" spc="0" smtClean="0">
                              <a:solidFill>
                                <a:schemeClr val="tx2"/>
                              </a:solidFill>
                              <a:latin typeface="Cambria Math" panose="02040503050406030204" pitchFamily="18" charset="0"/>
                              <a:ea typeface="HarmonyOS Sans SC Light" pitchFamily="2" charset="-122"/>
                            </a:rPr>
                            <m:t>′</m:t>
                          </m:r>
                        </m:sup>
                      </m:sSup>
                      <m:r>
                        <a:rPr kumimoji="1" lang="en-US" altLang="zh-CN" sz="1800" b="0" i="1" spc="0" smtClean="0">
                          <a:solidFill>
                            <a:schemeClr val="tx2"/>
                          </a:solidFill>
                          <a:latin typeface="Cambria Math" panose="02040503050406030204" pitchFamily="18" charset="0"/>
                          <a:ea typeface="HarmonyOS Sans SC Light" pitchFamily="2" charset="-122"/>
                        </a:rPr>
                        <m:t>=</m:t>
                      </m:r>
                      <m:f>
                        <m:fPr>
                          <m:ctrlPr>
                            <a:rPr kumimoji="1" lang="en-US" altLang="zh-CN" sz="1800" b="0" i="1" spc="0" smtClean="0">
                              <a:solidFill>
                                <a:schemeClr val="tx2"/>
                              </a:solidFill>
                              <a:latin typeface="Cambria Math" panose="02040503050406030204" pitchFamily="18" charset="0"/>
                              <a:ea typeface="HarmonyOS Sans SC Light" pitchFamily="2" charset="-122"/>
                            </a:rPr>
                          </m:ctrlPr>
                        </m:fPr>
                        <m:num>
                          <m:r>
                            <a:rPr kumimoji="1" lang="en-US" altLang="zh-CN" sz="1800" b="0" i="1" spc="0" smtClean="0">
                              <a:solidFill>
                                <a:schemeClr val="tx2"/>
                              </a:solidFill>
                              <a:latin typeface="Cambria Math" panose="02040503050406030204" pitchFamily="18" charset="0"/>
                              <a:ea typeface="HarmonyOS Sans SC Light" pitchFamily="2" charset="-122"/>
                            </a:rPr>
                            <m:t>(</m:t>
                          </m:r>
                          <m:rad>
                            <m:radPr>
                              <m:degHide m:val="on"/>
                              <m:ctrlPr>
                                <a:rPr kumimoji="1" lang="en-US" altLang="zh-CN" sz="1800" b="0" i="1" spc="0" smtClean="0">
                                  <a:solidFill>
                                    <a:schemeClr val="tx2"/>
                                  </a:solidFill>
                                  <a:latin typeface="Cambria Math" panose="02040503050406030204" pitchFamily="18" charset="0"/>
                                  <a:ea typeface="HarmonyOS Sans SC Light" pitchFamily="2" charset="-122"/>
                                </a:rPr>
                              </m:ctrlPr>
                            </m:radPr>
                            <m:deg/>
                            <m:e>
                              <m:r>
                                <a:rPr kumimoji="1" lang="en-US" altLang="zh-CN" sz="1800" b="0" i="1" spc="0" smtClean="0">
                                  <a:solidFill>
                                    <a:schemeClr val="tx2"/>
                                  </a:solidFill>
                                  <a:latin typeface="Cambria Math" panose="02040503050406030204" pitchFamily="18" charset="0"/>
                                  <a:ea typeface="HarmonyOS Sans SC Light" pitchFamily="2" charset="-122"/>
                                </a:rPr>
                                <m:t>5</m:t>
                              </m:r>
                            </m:e>
                          </m:rad>
                          <m:r>
                            <a:rPr kumimoji="1" lang="en-US" altLang="zh-CN" sz="1800" b="0" i="1" spc="0" smtClean="0">
                              <a:solidFill>
                                <a:schemeClr val="tx2"/>
                              </a:solidFill>
                              <a:latin typeface="Cambria Math" panose="02040503050406030204" pitchFamily="18" charset="0"/>
                              <a:ea typeface="HarmonyOS Sans SC Light" pitchFamily="2" charset="-122"/>
                            </a:rPr>
                            <m:t>+1)</m:t>
                          </m:r>
                          <m:r>
                            <a:rPr kumimoji="1" lang="en-US" altLang="zh-CN" sz="1800" b="0" i="1" spc="0" smtClean="0">
                              <a:solidFill>
                                <a:schemeClr val="tx2"/>
                              </a:solidFill>
                              <a:latin typeface="Cambria Math" panose="02040503050406030204" pitchFamily="18" charset="0"/>
                              <a:ea typeface="HarmonyOS Sans SC Light" pitchFamily="2" charset="-122"/>
                            </a:rPr>
                            <m:t>𝑎</m:t>
                          </m:r>
                        </m:num>
                        <m:den>
                          <m:r>
                            <a:rPr kumimoji="1" lang="en-US" altLang="zh-CN" sz="1800" b="0" i="1" spc="0" smtClean="0">
                              <a:solidFill>
                                <a:schemeClr val="tx2"/>
                              </a:solidFill>
                              <a:latin typeface="Cambria Math" panose="02040503050406030204" pitchFamily="18" charset="0"/>
                              <a:ea typeface="HarmonyOS Sans SC Light" pitchFamily="2" charset="-122"/>
                            </a:rPr>
                            <m:t>6</m:t>
                          </m:r>
                        </m:den>
                      </m:f>
                    </m:oMath>
                  </m:oMathPara>
                </a14:m>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mc:Choice>
        <mc:Fallback xmlns="">
          <p:sp>
            <p:nvSpPr>
              <p:cNvPr id="19" name="标题 1">
                <a:extLst>
                  <a:ext uri="{FF2B5EF4-FFF2-40B4-BE49-F238E27FC236}">
                    <a16:creationId xmlns:a16="http://schemas.microsoft.com/office/drawing/2014/main" id="{6CDCF21D-7781-41A5-BC16-8BC3547A2AB2}"/>
                  </a:ext>
                </a:extLst>
              </p:cNvPr>
              <p:cNvSpPr txBox="1">
                <a:spLocks noRot="1" noChangeAspect="1" noMove="1" noResize="1" noEditPoints="1" noAdjustHandles="1" noChangeArrowheads="1" noChangeShapeType="1" noTextEdit="1"/>
              </p:cNvSpPr>
              <p:nvPr/>
            </p:nvSpPr>
            <p:spPr>
              <a:xfrm>
                <a:off x="8461876" y="5288600"/>
                <a:ext cx="2010392" cy="725802"/>
              </a:xfrm>
              <a:prstGeom prst="rect">
                <a:avLst/>
              </a:prstGeom>
              <a:blipFill>
                <a:blip r:embed="rId11"/>
                <a:stretch>
                  <a:fillRect/>
                </a:stretch>
              </a:blipFill>
            </p:spPr>
            <p:txBody>
              <a:bodyPr/>
              <a:lstStyle/>
              <a:p>
                <a:r>
                  <a:rPr lang="zh-CN" altLang="en-US">
                    <a:noFill/>
                  </a:rPr>
                  <a:t> </a:t>
                </a:r>
              </a:p>
            </p:txBody>
          </p:sp>
        </mc:Fallback>
      </mc:AlternateContent>
      <p:cxnSp>
        <p:nvCxnSpPr>
          <p:cNvPr id="21" name="直接连接符 20">
            <a:extLst>
              <a:ext uri="{FF2B5EF4-FFF2-40B4-BE49-F238E27FC236}">
                <a16:creationId xmlns:a16="http://schemas.microsoft.com/office/drawing/2014/main" id="{2546FC56-8D8D-4CD7-9B60-2328A0A5CD45}"/>
              </a:ext>
            </a:extLst>
          </p:cNvPr>
          <p:cNvCxnSpPr>
            <a:cxnSpLocks/>
          </p:cNvCxnSpPr>
          <p:nvPr/>
        </p:nvCxnSpPr>
        <p:spPr>
          <a:xfrm>
            <a:off x="7494309" y="3271101"/>
            <a:ext cx="65988" cy="527901"/>
          </a:xfrm>
          <a:prstGeom prst="line">
            <a:avLst/>
          </a:prstGeom>
          <a:ln w="28575">
            <a:solidFill>
              <a:srgbClr val="FFC000"/>
            </a:solidFill>
            <a:prstDash val="solid"/>
          </a:ln>
        </p:spPr>
        <p:style>
          <a:lnRef idx="1">
            <a:schemeClr val="accent2"/>
          </a:lnRef>
          <a:fillRef idx="0">
            <a:schemeClr val="accent2"/>
          </a:fillRef>
          <a:effectRef idx="0">
            <a:schemeClr val="accent2"/>
          </a:effectRef>
          <a:fontRef idx="minor">
            <a:schemeClr val="tx1"/>
          </a:fontRef>
        </p:style>
      </p:cxnSp>
      <p:cxnSp>
        <p:nvCxnSpPr>
          <p:cNvPr id="23" name="直接连接符 22">
            <a:extLst>
              <a:ext uri="{FF2B5EF4-FFF2-40B4-BE49-F238E27FC236}">
                <a16:creationId xmlns:a16="http://schemas.microsoft.com/office/drawing/2014/main" id="{C03C65C0-6E2D-4B0F-B5D6-A2A3A5BDD2C2}"/>
              </a:ext>
            </a:extLst>
          </p:cNvPr>
          <p:cNvCxnSpPr>
            <a:cxnSpLocks/>
          </p:cNvCxnSpPr>
          <p:nvPr/>
        </p:nvCxnSpPr>
        <p:spPr>
          <a:xfrm>
            <a:off x="7494309" y="3271101"/>
            <a:ext cx="367646" cy="0"/>
          </a:xfrm>
          <a:prstGeom prst="line">
            <a:avLst/>
          </a:prstGeom>
          <a:ln w="28575">
            <a:solidFill>
              <a:srgbClr val="FFC000"/>
            </a:solidFill>
            <a:prstDash val="solid"/>
          </a:ln>
        </p:spPr>
        <p:style>
          <a:lnRef idx="1">
            <a:schemeClr val="accent2"/>
          </a:lnRef>
          <a:fillRef idx="0">
            <a:schemeClr val="accent2"/>
          </a:fillRef>
          <a:effectRef idx="0">
            <a:schemeClr val="accent2"/>
          </a:effectRef>
          <a:fontRef idx="minor">
            <a:schemeClr val="tx1"/>
          </a:fontRef>
        </p:style>
      </p:cxnSp>
      <p:cxnSp>
        <p:nvCxnSpPr>
          <p:cNvPr id="26" name="直接连接符 25">
            <a:extLst>
              <a:ext uri="{FF2B5EF4-FFF2-40B4-BE49-F238E27FC236}">
                <a16:creationId xmlns:a16="http://schemas.microsoft.com/office/drawing/2014/main" id="{10FB685E-AC05-493F-92FB-8DECF6A1756F}"/>
              </a:ext>
            </a:extLst>
          </p:cNvPr>
          <p:cNvCxnSpPr>
            <a:cxnSpLocks/>
          </p:cNvCxnSpPr>
          <p:nvPr/>
        </p:nvCxnSpPr>
        <p:spPr>
          <a:xfrm flipH="1">
            <a:off x="7560297" y="3271101"/>
            <a:ext cx="301658" cy="527901"/>
          </a:xfrm>
          <a:prstGeom prst="line">
            <a:avLst/>
          </a:prstGeom>
          <a:ln w="28575">
            <a:solidFill>
              <a:srgbClr val="FFC000"/>
            </a:solidFill>
            <a:prstDash val="sysDot"/>
          </a:ln>
        </p:spPr>
        <p:style>
          <a:lnRef idx="1">
            <a:schemeClr val="accent2"/>
          </a:lnRef>
          <a:fillRef idx="0">
            <a:schemeClr val="accent2"/>
          </a:fillRef>
          <a:effectRef idx="0">
            <a:schemeClr val="accent2"/>
          </a:effectRef>
          <a:fontRef idx="minor">
            <a:schemeClr val="tx1"/>
          </a:fontRef>
        </p:style>
      </p:cxnSp>
      <p:cxnSp>
        <p:nvCxnSpPr>
          <p:cNvPr id="30" name="直接连接符 29">
            <a:extLst>
              <a:ext uri="{FF2B5EF4-FFF2-40B4-BE49-F238E27FC236}">
                <a16:creationId xmlns:a16="http://schemas.microsoft.com/office/drawing/2014/main" id="{60245DB6-8F1C-4C2B-8E22-226C9B5BF760}"/>
              </a:ext>
            </a:extLst>
          </p:cNvPr>
          <p:cNvCxnSpPr>
            <a:cxnSpLocks/>
          </p:cNvCxnSpPr>
          <p:nvPr/>
        </p:nvCxnSpPr>
        <p:spPr>
          <a:xfrm flipH="1">
            <a:off x="7560297" y="3423501"/>
            <a:ext cx="152400" cy="375501"/>
          </a:xfrm>
          <a:prstGeom prst="line">
            <a:avLst/>
          </a:prstGeom>
          <a:ln w="28575">
            <a:solidFill>
              <a:srgbClr val="FFC000"/>
            </a:solidFill>
            <a:prstDash val="solid"/>
          </a:ln>
        </p:spPr>
        <p:style>
          <a:lnRef idx="1">
            <a:schemeClr val="accent2"/>
          </a:lnRef>
          <a:fillRef idx="0">
            <a:schemeClr val="accent2"/>
          </a:fillRef>
          <a:effectRef idx="0">
            <a:schemeClr val="accent2"/>
          </a:effectRef>
          <a:fontRef idx="minor">
            <a:schemeClr val="tx1"/>
          </a:fontRef>
        </p:style>
      </p:cxnSp>
      <p:cxnSp>
        <p:nvCxnSpPr>
          <p:cNvPr id="33" name="直接连接符 32">
            <a:extLst>
              <a:ext uri="{FF2B5EF4-FFF2-40B4-BE49-F238E27FC236}">
                <a16:creationId xmlns:a16="http://schemas.microsoft.com/office/drawing/2014/main" id="{71B1FDFF-6480-4509-860C-78A795B86CB1}"/>
              </a:ext>
            </a:extLst>
          </p:cNvPr>
          <p:cNvCxnSpPr>
            <a:cxnSpLocks/>
          </p:cNvCxnSpPr>
          <p:nvPr/>
        </p:nvCxnSpPr>
        <p:spPr>
          <a:xfrm flipH="1">
            <a:off x="7712697" y="3271101"/>
            <a:ext cx="149258" cy="152400"/>
          </a:xfrm>
          <a:prstGeom prst="line">
            <a:avLst/>
          </a:prstGeom>
          <a:ln w="28575">
            <a:solidFill>
              <a:srgbClr val="FFC000"/>
            </a:solidFill>
            <a:prstDash val="solid"/>
          </a:ln>
        </p:spPr>
        <p:style>
          <a:lnRef idx="1">
            <a:schemeClr val="accent2"/>
          </a:lnRef>
          <a:fillRef idx="0">
            <a:schemeClr val="accent2"/>
          </a:fillRef>
          <a:effectRef idx="0">
            <a:schemeClr val="accent2"/>
          </a:effectRef>
          <a:fontRef idx="minor">
            <a:schemeClr val="tx1"/>
          </a:fontRef>
        </p:style>
      </p:cxnSp>
      <p:cxnSp>
        <p:nvCxnSpPr>
          <p:cNvPr id="36" name="直接连接符 35">
            <a:extLst>
              <a:ext uri="{FF2B5EF4-FFF2-40B4-BE49-F238E27FC236}">
                <a16:creationId xmlns:a16="http://schemas.microsoft.com/office/drawing/2014/main" id="{B3F9117B-5A49-426A-B5AA-CEA6057BD55F}"/>
              </a:ext>
            </a:extLst>
          </p:cNvPr>
          <p:cNvCxnSpPr>
            <a:cxnSpLocks/>
          </p:cNvCxnSpPr>
          <p:nvPr/>
        </p:nvCxnSpPr>
        <p:spPr>
          <a:xfrm flipH="1" flipV="1">
            <a:off x="7494309" y="3271101"/>
            <a:ext cx="218388" cy="152400"/>
          </a:xfrm>
          <a:prstGeom prst="line">
            <a:avLst/>
          </a:prstGeom>
          <a:ln w="28575">
            <a:solidFill>
              <a:srgbClr val="FFC000"/>
            </a:solidFill>
            <a:prstDash val="solid"/>
          </a:ln>
        </p:spPr>
        <p:style>
          <a:lnRef idx="1">
            <a:schemeClr val="accent2"/>
          </a:lnRef>
          <a:fillRef idx="0">
            <a:schemeClr val="accent2"/>
          </a:fillRef>
          <a:effectRef idx="0">
            <a:schemeClr val="accent2"/>
          </a:effectRef>
          <a:fontRef idx="minor">
            <a:schemeClr val="tx1"/>
          </a:fontRef>
        </p:style>
      </p:cxnSp>
      <p:cxnSp>
        <p:nvCxnSpPr>
          <p:cNvPr id="39" name="直接连接符 38">
            <a:extLst>
              <a:ext uri="{FF2B5EF4-FFF2-40B4-BE49-F238E27FC236}">
                <a16:creationId xmlns:a16="http://schemas.microsoft.com/office/drawing/2014/main" id="{7DD3D367-0911-4D46-AAFF-C845EEE69A67}"/>
              </a:ext>
            </a:extLst>
          </p:cNvPr>
          <p:cNvCxnSpPr>
            <a:cxnSpLocks/>
          </p:cNvCxnSpPr>
          <p:nvPr/>
        </p:nvCxnSpPr>
        <p:spPr>
          <a:xfrm>
            <a:off x="9436231" y="3346515"/>
            <a:ext cx="103695" cy="452487"/>
          </a:xfrm>
          <a:prstGeom prst="line">
            <a:avLst/>
          </a:prstGeom>
          <a:ln w="28575">
            <a:solidFill>
              <a:srgbClr val="FFC000"/>
            </a:solidFill>
            <a:prstDash val="sysDot"/>
          </a:ln>
        </p:spPr>
        <p:style>
          <a:lnRef idx="1">
            <a:schemeClr val="accent2"/>
          </a:lnRef>
          <a:fillRef idx="0">
            <a:schemeClr val="accent2"/>
          </a:fillRef>
          <a:effectRef idx="0">
            <a:schemeClr val="accent2"/>
          </a:effectRef>
          <a:fontRef idx="minor">
            <a:schemeClr val="tx1"/>
          </a:fontRef>
        </p:style>
      </p:cxnSp>
      <p:cxnSp>
        <p:nvCxnSpPr>
          <p:cNvPr id="42" name="直接连接符 41">
            <a:extLst>
              <a:ext uri="{FF2B5EF4-FFF2-40B4-BE49-F238E27FC236}">
                <a16:creationId xmlns:a16="http://schemas.microsoft.com/office/drawing/2014/main" id="{3A8B0939-2B31-406B-A914-20DFE882FCF1}"/>
              </a:ext>
            </a:extLst>
          </p:cNvPr>
          <p:cNvCxnSpPr>
            <a:cxnSpLocks/>
          </p:cNvCxnSpPr>
          <p:nvPr/>
        </p:nvCxnSpPr>
        <p:spPr>
          <a:xfrm flipH="1">
            <a:off x="9040305" y="3346515"/>
            <a:ext cx="395926" cy="367646"/>
          </a:xfrm>
          <a:prstGeom prst="line">
            <a:avLst/>
          </a:prstGeom>
          <a:ln w="28575">
            <a:solidFill>
              <a:srgbClr val="FFC000"/>
            </a:solidFill>
            <a:prstDash val="solid"/>
          </a:ln>
        </p:spPr>
        <p:style>
          <a:lnRef idx="1">
            <a:schemeClr val="accent2"/>
          </a:lnRef>
          <a:fillRef idx="0">
            <a:schemeClr val="accent2"/>
          </a:fillRef>
          <a:effectRef idx="0">
            <a:schemeClr val="accent2"/>
          </a:effectRef>
          <a:fontRef idx="minor">
            <a:schemeClr val="tx1"/>
          </a:fontRef>
        </p:style>
      </p:cxnSp>
      <p:cxnSp>
        <p:nvCxnSpPr>
          <p:cNvPr id="45" name="直接连接符 44">
            <a:extLst>
              <a:ext uri="{FF2B5EF4-FFF2-40B4-BE49-F238E27FC236}">
                <a16:creationId xmlns:a16="http://schemas.microsoft.com/office/drawing/2014/main" id="{AD9627ED-A7C6-4CA6-919C-A5EC2C99B601}"/>
              </a:ext>
            </a:extLst>
          </p:cNvPr>
          <p:cNvCxnSpPr>
            <a:cxnSpLocks/>
          </p:cNvCxnSpPr>
          <p:nvPr/>
        </p:nvCxnSpPr>
        <p:spPr>
          <a:xfrm>
            <a:off x="9040305" y="3714161"/>
            <a:ext cx="499621" cy="84841"/>
          </a:xfrm>
          <a:prstGeom prst="line">
            <a:avLst/>
          </a:prstGeom>
          <a:ln w="28575">
            <a:solidFill>
              <a:srgbClr val="FFC000"/>
            </a:solidFill>
            <a:prstDash val="solid"/>
          </a:ln>
        </p:spPr>
        <p:style>
          <a:lnRef idx="1">
            <a:schemeClr val="accent2"/>
          </a:lnRef>
          <a:fillRef idx="0">
            <a:schemeClr val="accent2"/>
          </a:fillRef>
          <a:effectRef idx="0">
            <a:schemeClr val="accent2"/>
          </a:effectRef>
          <a:fontRef idx="minor">
            <a:schemeClr val="tx1"/>
          </a:fontRef>
        </p:style>
      </p:cxnSp>
      <p:cxnSp>
        <p:nvCxnSpPr>
          <p:cNvPr id="48" name="直接连接符 47">
            <a:extLst>
              <a:ext uri="{FF2B5EF4-FFF2-40B4-BE49-F238E27FC236}">
                <a16:creationId xmlns:a16="http://schemas.microsoft.com/office/drawing/2014/main" id="{EE574598-6A67-4C14-B9FF-0D3F18D01E89}"/>
              </a:ext>
            </a:extLst>
          </p:cNvPr>
          <p:cNvCxnSpPr>
            <a:cxnSpLocks/>
          </p:cNvCxnSpPr>
          <p:nvPr/>
        </p:nvCxnSpPr>
        <p:spPr>
          <a:xfrm flipH="1" flipV="1">
            <a:off x="9436231" y="3586899"/>
            <a:ext cx="103696" cy="212103"/>
          </a:xfrm>
          <a:prstGeom prst="line">
            <a:avLst/>
          </a:prstGeom>
          <a:ln w="28575">
            <a:solidFill>
              <a:srgbClr val="FFC000"/>
            </a:solidFill>
            <a:prstDash val="solid"/>
          </a:ln>
        </p:spPr>
        <p:style>
          <a:lnRef idx="1">
            <a:schemeClr val="accent2"/>
          </a:lnRef>
          <a:fillRef idx="0">
            <a:schemeClr val="accent2"/>
          </a:fillRef>
          <a:effectRef idx="0">
            <a:schemeClr val="accent2"/>
          </a:effectRef>
          <a:fontRef idx="minor">
            <a:schemeClr val="tx1"/>
          </a:fontRef>
        </p:style>
      </p:cxnSp>
      <p:cxnSp>
        <p:nvCxnSpPr>
          <p:cNvPr id="51" name="直接连接符 50">
            <a:extLst>
              <a:ext uri="{FF2B5EF4-FFF2-40B4-BE49-F238E27FC236}">
                <a16:creationId xmlns:a16="http://schemas.microsoft.com/office/drawing/2014/main" id="{15596D5E-D16A-47F7-9378-74E3C2EF30C3}"/>
              </a:ext>
            </a:extLst>
          </p:cNvPr>
          <p:cNvCxnSpPr>
            <a:cxnSpLocks/>
          </p:cNvCxnSpPr>
          <p:nvPr/>
        </p:nvCxnSpPr>
        <p:spPr>
          <a:xfrm>
            <a:off x="9436231" y="3346515"/>
            <a:ext cx="0" cy="240384"/>
          </a:xfrm>
          <a:prstGeom prst="line">
            <a:avLst/>
          </a:prstGeom>
          <a:ln w="28575">
            <a:solidFill>
              <a:srgbClr val="FFC000"/>
            </a:solidFill>
            <a:prstDash val="solid"/>
          </a:ln>
        </p:spPr>
        <p:style>
          <a:lnRef idx="1">
            <a:schemeClr val="accent2"/>
          </a:lnRef>
          <a:fillRef idx="0">
            <a:schemeClr val="accent2"/>
          </a:fillRef>
          <a:effectRef idx="0">
            <a:schemeClr val="accent2"/>
          </a:effectRef>
          <a:fontRef idx="minor">
            <a:schemeClr val="tx1"/>
          </a:fontRef>
        </p:style>
      </p:cxnSp>
      <p:cxnSp>
        <p:nvCxnSpPr>
          <p:cNvPr id="55" name="直接连接符 54">
            <a:extLst>
              <a:ext uri="{FF2B5EF4-FFF2-40B4-BE49-F238E27FC236}">
                <a16:creationId xmlns:a16="http://schemas.microsoft.com/office/drawing/2014/main" id="{FE42E47B-C08D-4331-934A-BD2A41300E66}"/>
              </a:ext>
            </a:extLst>
          </p:cNvPr>
          <p:cNvCxnSpPr>
            <a:cxnSpLocks/>
          </p:cNvCxnSpPr>
          <p:nvPr/>
        </p:nvCxnSpPr>
        <p:spPr>
          <a:xfrm flipH="1">
            <a:off x="9040305" y="3586899"/>
            <a:ext cx="395926" cy="127262"/>
          </a:xfrm>
          <a:prstGeom prst="line">
            <a:avLst/>
          </a:prstGeom>
          <a:ln w="28575">
            <a:solidFill>
              <a:srgbClr val="FFC000"/>
            </a:solidFill>
            <a:prstDash val="soli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781162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L. Black Hole</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题解</a:t>
            </a: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4"/>
          <a:stretch>
            <a:fillRect/>
          </a:stretch>
        </p:blipFill>
        <p:spPr>
          <a:xfrm>
            <a:off x="8681286" y="460895"/>
            <a:ext cx="3069843" cy="343430"/>
          </a:xfrm>
          <a:prstGeom prst="rect">
            <a:avLst/>
          </a:prstGeom>
        </p:spPr>
      </p:pic>
      <p:sp>
        <p:nvSpPr>
          <p:cNvPr id="13" name="标题 1">
            <a:extLst>
              <a:ext uri="{FF2B5EF4-FFF2-40B4-BE49-F238E27FC236}">
                <a16:creationId xmlns:a16="http://schemas.microsoft.com/office/drawing/2014/main" id="{445EA487-47F7-4CF3-9BA7-75B786BEF1B9}"/>
              </a:ext>
            </a:extLst>
          </p:cNvPr>
          <p:cNvSpPr txBox="1">
            <a:spLocks/>
          </p:cNvSpPr>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zh-CN" sz="1800" dirty="0">
              <a:solidFill>
                <a:schemeClr val="tx2"/>
              </a:solidFill>
              <a:latin typeface="HarmonyOS Sans SC Light" pitchFamily="2" charset="-122"/>
              <a:ea typeface="HarmonyOS Sans SC Light" pitchFamily="2" charset="-122"/>
            </a:endParaRPr>
          </a:p>
        </p:txBody>
      </p:sp>
      <p:sp>
        <p:nvSpPr>
          <p:cNvPr id="14" name="标题 1">
            <a:extLst>
              <a:ext uri="{FF2B5EF4-FFF2-40B4-BE49-F238E27FC236}">
                <a16:creationId xmlns:a16="http://schemas.microsoft.com/office/drawing/2014/main" id="{A89FD03A-1110-4F68-AA36-E6F3C7CC70C1}"/>
              </a:ext>
            </a:extLst>
          </p:cNvPr>
          <p:cNvSpPr txBox="1">
            <a:spLocks/>
          </p:cNvSpPr>
          <p:nvPr/>
        </p:nvSpPr>
        <p:spPr>
          <a:xfrm>
            <a:off x="670560" y="2069551"/>
            <a:ext cx="10515600" cy="4705390"/>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en-US" altLang="zh-CN" sz="1800" dirty="0">
                <a:solidFill>
                  <a:schemeClr val="accent1"/>
                </a:solidFill>
                <a:latin typeface="HarmonyOS Sans SC Medium" pitchFamily="2" charset="-122"/>
                <a:ea typeface="HarmonyOS Sans SC Medium" pitchFamily="2" charset="-122"/>
              </a:rPr>
              <a:t>2</a:t>
            </a:r>
            <a:r>
              <a:rPr kumimoji="1" lang="zh-CN" altLang="en-US" sz="1800" b="0" i="0" spc="0" dirty="0">
                <a:solidFill>
                  <a:schemeClr val="accent1"/>
                </a:solidFill>
                <a:latin typeface="HarmonyOS Sans SC Medium" pitchFamily="2" charset="-122"/>
                <a:ea typeface="HarmonyOS Sans SC Medium" pitchFamily="2" charset="-122"/>
              </a:rPr>
              <a:t>、立体几何求解</a:t>
            </a:r>
            <a:endParaRPr kumimoji="1" lang="en-US" altLang="zh-CN" sz="1800" b="0" i="0" spc="0" dirty="0">
              <a:solidFill>
                <a:schemeClr val="accent1"/>
              </a:solidFill>
              <a:latin typeface="HarmonyOS Sans SC Medium" pitchFamily="2" charset="-122"/>
              <a:ea typeface="HarmonyOS Sans SC Medium" pitchFamily="2" charset="-122"/>
            </a:endParaRPr>
          </a:p>
          <a:p>
            <a:pPr>
              <a:lnSpc>
                <a:spcPct val="120000"/>
              </a:lnSpc>
              <a:defRPr/>
            </a:pPr>
            <a:r>
              <a:rPr kumimoji="1" lang="zh-CN" altLang="en-US" sz="1800" b="0" i="0" spc="0" dirty="0">
                <a:solidFill>
                  <a:schemeClr val="tx2"/>
                </a:solidFill>
                <a:latin typeface="HarmonyOS Sans SC Light" pitchFamily="2" charset="-122"/>
                <a:ea typeface="HarmonyOS Sans SC Light" pitchFamily="2" charset="-122"/>
              </a:rPr>
              <a:t>下面详解正十二面体部分，</a:t>
            </a:r>
            <a:r>
              <a:rPr kumimoji="1" lang="en-US" altLang="zh-CN" sz="1800" b="0" i="0" spc="0" dirty="0">
                <a:solidFill>
                  <a:schemeClr val="tx2"/>
                </a:solidFill>
                <a:latin typeface="HarmonyOS Sans SC Light" pitchFamily="2" charset="-122"/>
                <a:ea typeface="HarmonyOS Sans SC Light" pitchFamily="2" charset="-122"/>
              </a:rPr>
              <a:t>DB</a:t>
            </a:r>
            <a:r>
              <a:rPr kumimoji="1" lang="zh-CN" altLang="en-US" sz="1800" b="0" i="0" spc="0" dirty="0">
                <a:solidFill>
                  <a:schemeClr val="tx2"/>
                </a:solidFill>
                <a:latin typeface="HarmonyOS Sans SC Light" pitchFamily="2" charset="-122"/>
                <a:ea typeface="HarmonyOS Sans SC Light" pitchFamily="2" charset="-122"/>
              </a:rPr>
              <a:t>为中心，</a:t>
            </a:r>
            <a:r>
              <a:rPr kumimoji="1" lang="en-US" altLang="zh-CN" sz="1800" b="0" i="0" spc="0" dirty="0">
                <a:solidFill>
                  <a:schemeClr val="tx2"/>
                </a:solidFill>
                <a:latin typeface="HarmonyOS Sans SC Light" pitchFamily="2" charset="-122"/>
                <a:ea typeface="HarmonyOS Sans SC Light" pitchFamily="2" charset="-122"/>
              </a:rPr>
              <a:t>CEF</a:t>
            </a:r>
            <a:r>
              <a:rPr kumimoji="1" lang="zh-CN" altLang="en-US" sz="1800" b="0" i="0" spc="0" dirty="0">
                <a:solidFill>
                  <a:schemeClr val="tx2"/>
                </a:solidFill>
                <a:latin typeface="HarmonyOS Sans SC Light" pitchFamily="2" charset="-122"/>
                <a:ea typeface="HarmonyOS Sans SC Light" pitchFamily="2" charset="-122"/>
              </a:rPr>
              <a:t>为中点，</a:t>
            </a:r>
            <a:r>
              <a:rPr kumimoji="1" lang="en-US" altLang="zh-CN" sz="1800" b="0" i="0" spc="0" dirty="0">
                <a:solidFill>
                  <a:schemeClr val="tx2"/>
                </a:solidFill>
                <a:latin typeface="HarmonyOS Sans SC Light" pitchFamily="2" charset="-122"/>
                <a:ea typeface="HarmonyOS Sans SC Light" pitchFamily="2" charset="-122"/>
              </a:rPr>
              <a:t>AGHI</a:t>
            </a:r>
            <a:r>
              <a:rPr kumimoji="1" lang="zh-CN" altLang="en-US" sz="1800" b="0" i="0" spc="0" dirty="0">
                <a:solidFill>
                  <a:schemeClr val="tx2"/>
                </a:solidFill>
                <a:latin typeface="HarmonyOS Sans SC Light" pitchFamily="2" charset="-122"/>
                <a:ea typeface="HarmonyOS Sans SC Light" pitchFamily="2" charset="-122"/>
              </a:rPr>
              <a:t>为顶点</a:t>
            </a: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p:pic>
        <p:nvPicPr>
          <p:cNvPr id="27" name="图片 26">
            <a:extLst>
              <a:ext uri="{FF2B5EF4-FFF2-40B4-BE49-F238E27FC236}">
                <a16:creationId xmlns:a16="http://schemas.microsoft.com/office/drawing/2014/main" id="{962BE8FA-0793-4587-B321-CE7C8155BC21}"/>
              </a:ext>
            </a:extLst>
          </p:cNvPr>
          <p:cNvPicPr>
            <a:picLocks noChangeAspect="1"/>
          </p:cNvPicPr>
          <p:nvPr/>
        </p:nvPicPr>
        <p:blipFill>
          <a:blip r:embed="rId5"/>
          <a:stretch>
            <a:fillRect/>
          </a:stretch>
        </p:blipFill>
        <p:spPr>
          <a:xfrm>
            <a:off x="670560" y="2902984"/>
            <a:ext cx="3713749" cy="3038523"/>
          </a:xfrm>
          <a:prstGeom prst="rect">
            <a:avLst/>
          </a:prstGeom>
        </p:spPr>
      </p:pic>
      <p:sp>
        <p:nvSpPr>
          <p:cNvPr id="37" name="标题 1">
            <a:extLst>
              <a:ext uri="{FF2B5EF4-FFF2-40B4-BE49-F238E27FC236}">
                <a16:creationId xmlns:a16="http://schemas.microsoft.com/office/drawing/2014/main" id="{8F5AEBE5-EA5E-4F3A-AFA3-A0F8F895FE5C}"/>
              </a:ext>
            </a:extLst>
          </p:cNvPr>
          <p:cNvSpPr txBox="1">
            <a:spLocks/>
          </p:cNvSpPr>
          <p:nvPr/>
        </p:nvSpPr>
        <p:spPr>
          <a:xfrm>
            <a:off x="1943523" y="3371276"/>
            <a:ext cx="395394" cy="432093"/>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a:lnSpc>
                <a:spcPct val="120000"/>
              </a:lnSpc>
              <a:defRPr/>
            </a:pPr>
            <a:r>
              <a:rPr kumimoji="1" lang="en-US" altLang="zh-CN" sz="1800" b="0" i="0" spc="0" dirty="0">
                <a:solidFill>
                  <a:srgbClr val="FFC000"/>
                </a:solidFill>
                <a:latin typeface="HarmonyOS Sans SC Light" pitchFamily="2" charset="-122"/>
                <a:ea typeface="HarmonyOS Sans SC Light" pitchFamily="2" charset="-122"/>
              </a:rPr>
              <a:t>A</a:t>
            </a: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p:sp>
        <p:nvSpPr>
          <p:cNvPr id="38" name="标题 1">
            <a:extLst>
              <a:ext uri="{FF2B5EF4-FFF2-40B4-BE49-F238E27FC236}">
                <a16:creationId xmlns:a16="http://schemas.microsoft.com/office/drawing/2014/main" id="{B94E6D10-A5AE-487A-BE00-03FBA74FC045}"/>
              </a:ext>
            </a:extLst>
          </p:cNvPr>
          <p:cNvSpPr txBox="1">
            <a:spLocks/>
          </p:cNvSpPr>
          <p:nvPr/>
        </p:nvSpPr>
        <p:spPr>
          <a:xfrm>
            <a:off x="2811780" y="3307629"/>
            <a:ext cx="395394" cy="432093"/>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a:lnSpc>
                <a:spcPct val="120000"/>
              </a:lnSpc>
              <a:defRPr/>
            </a:pPr>
            <a:r>
              <a:rPr kumimoji="1" lang="en-US" altLang="zh-CN" sz="1800" dirty="0">
                <a:solidFill>
                  <a:srgbClr val="FFC000"/>
                </a:solidFill>
                <a:latin typeface="HarmonyOS Sans SC Medium" pitchFamily="2" charset="-122"/>
                <a:ea typeface="HarmonyOS Sans SC Light" pitchFamily="2" charset="-122"/>
              </a:rPr>
              <a:t>B</a:t>
            </a: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p:sp>
        <p:nvSpPr>
          <p:cNvPr id="40" name="标题 1">
            <a:extLst>
              <a:ext uri="{FF2B5EF4-FFF2-40B4-BE49-F238E27FC236}">
                <a16:creationId xmlns:a16="http://schemas.microsoft.com/office/drawing/2014/main" id="{21310FBC-79EF-469C-9AE3-FC53C376349F}"/>
              </a:ext>
            </a:extLst>
          </p:cNvPr>
          <p:cNvSpPr txBox="1">
            <a:spLocks/>
          </p:cNvSpPr>
          <p:nvPr/>
        </p:nvSpPr>
        <p:spPr>
          <a:xfrm>
            <a:off x="2729787" y="3781561"/>
            <a:ext cx="395394" cy="432093"/>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a:lnSpc>
                <a:spcPct val="120000"/>
              </a:lnSpc>
              <a:defRPr/>
            </a:pPr>
            <a:r>
              <a:rPr kumimoji="1" lang="en-US" altLang="zh-CN" sz="1800" dirty="0">
                <a:solidFill>
                  <a:srgbClr val="FFC000"/>
                </a:solidFill>
                <a:latin typeface="HarmonyOS Sans SC Medium" pitchFamily="2" charset="-122"/>
                <a:ea typeface="HarmonyOS Sans SC Light" pitchFamily="2" charset="-122"/>
              </a:rPr>
              <a:t>C</a:t>
            </a: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p:sp>
        <p:nvSpPr>
          <p:cNvPr id="41" name="标题 1">
            <a:extLst>
              <a:ext uri="{FF2B5EF4-FFF2-40B4-BE49-F238E27FC236}">
                <a16:creationId xmlns:a16="http://schemas.microsoft.com/office/drawing/2014/main" id="{A63DC1C3-A0E4-4E74-8275-50F5D2926A35}"/>
              </a:ext>
            </a:extLst>
          </p:cNvPr>
          <p:cNvSpPr txBox="1">
            <a:spLocks/>
          </p:cNvSpPr>
          <p:nvPr/>
        </p:nvSpPr>
        <p:spPr>
          <a:xfrm>
            <a:off x="2338917" y="4528181"/>
            <a:ext cx="395394" cy="432093"/>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a:lnSpc>
                <a:spcPct val="120000"/>
              </a:lnSpc>
              <a:defRPr/>
            </a:pPr>
            <a:r>
              <a:rPr kumimoji="1" lang="en-US" altLang="zh-CN" sz="1800" dirty="0">
                <a:solidFill>
                  <a:srgbClr val="FFC000"/>
                </a:solidFill>
                <a:latin typeface="HarmonyOS Sans SC Medium" pitchFamily="2" charset="-122"/>
                <a:ea typeface="HarmonyOS Sans SC Light" pitchFamily="2" charset="-122"/>
              </a:rPr>
              <a:t>D</a:t>
            </a: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mc:AlternateContent xmlns:mc="http://schemas.openxmlformats.org/markup-compatibility/2006" xmlns:a14="http://schemas.microsoft.com/office/drawing/2010/main">
        <mc:Choice Requires="a14">
          <p:sp>
            <p:nvSpPr>
              <p:cNvPr id="43" name="标题 1">
                <a:extLst>
                  <a:ext uri="{FF2B5EF4-FFF2-40B4-BE49-F238E27FC236}">
                    <a16:creationId xmlns:a16="http://schemas.microsoft.com/office/drawing/2014/main" id="{084A7A17-080A-445C-8BF1-C9157AB8A96A}"/>
                  </a:ext>
                </a:extLst>
              </p:cNvPr>
              <p:cNvSpPr txBox="1">
                <a:spLocks/>
              </p:cNvSpPr>
              <p:nvPr/>
            </p:nvSpPr>
            <p:spPr>
              <a:xfrm>
                <a:off x="4625898" y="2948711"/>
                <a:ext cx="5408158" cy="3038524"/>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a:lnSpc>
                    <a:spcPct val="120000"/>
                  </a:lnSpc>
                  <a:defRPr/>
                </a:pPr>
                <a14:m>
                  <m:oMathPara xmlns:m="http://schemas.openxmlformats.org/officeDocument/2006/math">
                    <m:oMathParaPr>
                      <m:jc m:val="centerGroup"/>
                    </m:oMathParaPr>
                    <m:oMath xmlns:m="http://schemas.openxmlformats.org/officeDocument/2006/math">
                      <m:r>
                        <a:rPr kumimoji="1" lang="en-US" altLang="zh-CN" sz="1800" b="0" i="1" spc="0" smtClean="0">
                          <a:solidFill>
                            <a:schemeClr val="tx2"/>
                          </a:solidFill>
                          <a:latin typeface="Cambria Math" panose="02040503050406030204" pitchFamily="18" charset="0"/>
                          <a:ea typeface="HarmonyOS Sans SC Light" pitchFamily="2" charset="-122"/>
                        </a:rPr>
                        <m:t>𝐴𝐶</m:t>
                      </m:r>
                      <m:r>
                        <a:rPr kumimoji="1" lang="en-US" altLang="zh-CN" sz="1800" b="0" i="1" spc="0" smtClean="0">
                          <a:solidFill>
                            <a:schemeClr val="tx2"/>
                          </a:solidFill>
                          <a:latin typeface="Cambria Math" panose="02040503050406030204" pitchFamily="18" charset="0"/>
                          <a:ea typeface="HarmonyOS Sans SC Light" pitchFamily="2" charset="-122"/>
                        </a:rPr>
                        <m:t>=</m:t>
                      </m:r>
                      <m:f>
                        <m:fPr>
                          <m:ctrlPr>
                            <a:rPr kumimoji="1" lang="en-US" altLang="zh-CN" sz="1800" b="0" i="1" spc="0" smtClean="0">
                              <a:solidFill>
                                <a:schemeClr val="tx2"/>
                              </a:solidFill>
                              <a:latin typeface="Cambria Math" panose="02040503050406030204" pitchFamily="18" charset="0"/>
                              <a:ea typeface="HarmonyOS Sans SC Light" pitchFamily="2" charset="-122"/>
                            </a:rPr>
                          </m:ctrlPr>
                        </m:fPr>
                        <m:num>
                          <m:r>
                            <a:rPr kumimoji="1" lang="en-US" altLang="zh-CN" sz="1800" b="0" i="1" spc="0" smtClean="0">
                              <a:solidFill>
                                <a:schemeClr val="tx2"/>
                              </a:solidFill>
                              <a:latin typeface="Cambria Math" panose="02040503050406030204" pitchFamily="18" charset="0"/>
                              <a:ea typeface="HarmonyOS Sans SC Light" pitchFamily="2" charset="-122"/>
                            </a:rPr>
                            <m:t>𝑎</m:t>
                          </m:r>
                        </m:num>
                        <m:den>
                          <m:r>
                            <a:rPr kumimoji="1" lang="en-US" altLang="zh-CN" sz="1800" b="0" i="1" spc="0" smtClean="0">
                              <a:solidFill>
                                <a:schemeClr val="tx2"/>
                              </a:solidFill>
                              <a:latin typeface="Cambria Math" panose="02040503050406030204" pitchFamily="18" charset="0"/>
                              <a:ea typeface="HarmonyOS Sans SC Light" pitchFamily="2" charset="-122"/>
                            </a:rPr>
                            <m:t>2</m:t>
                          </m:r>
                        </m:den>
                      </m:f>
                      <m:r>
                        <a:rPr kumimoji="1" lang="en-US" altLang="zh-CN" sz="1800" b="0" i="1" spc="0" smtClean="0">
                          <a:solidFill>
                            <a:schemeClr val="tx2"/>
                          </a:solidFill>
                          <a:latin typeface="Cambria Math" panose="02040503050406030204" pitchFamily="18" charset="0"/>
                          <a:ea typeface="HarmonyOS Sans SC Light" pitchFamily="2" charset="-122"/>
                        </a:rPr>
                        <m:t>,</m:t>
                      </m:r>
                      <m:r>
                        <a:rPr kumimoji="1" lang="en-US" altLang="zh-CN" sz="1800" b="0" i="1" spc="0" smtClean="0">
                          <a:solidFill>
                            <a:schemeClr val="tx2"/>
                          </a:solidFill>
                          <a:latin typeface="Cambria Math" panose="02040503050406030204" pitchFamily="18" charset="0"/>
                          <a:ea typeface="HarmonyOS Sans SC Light" pitchFamily="2" charset="-122"/>
                        </a:rPr>
                        <m:t>𝐴𝐸</m:t>
                      </m:r>
                      <m:r>
                        <a:rPr kumimoji="1" lang="en-US" altLang="zh-CN" sz="1800" b="0" i="1" spc="0" smtClean="0">
                          <a:solidFill>
                            <a:schemeClr val="tx2"/>
                          </a:solidFill>
                          <a:latin typeface="Cambria Math" panose="02040503050406030204" pitchFamily="18" charset="0"/>
                          <a:ea typeface="HarmonyOS Sans SC Light" pitchFamily="2" charset="-122"/>
                        </a:rPr>
                        <m:t>=</m:t>
                      </m:r>
                      <m:r>
                        <a:rPr kumimoji="1" lang="en-US" altLang="zh-CN" sz="1800" b="0" i="1" spc="0" smtClean="0">
                          <a:solidFill>
                            <a:schemeClr val="tx2"/>
                          </a:solidFill>
                          <a:latin typeface="Cambria Math" panose="02040503050406030204" pitchFamily="18" charset="0"/>
                          <a:ea typeface="HarmonyOS Sans SC Light" pitchFamily="2" charset="-122"/>
                        </a:rPr>
                        <m:t>𝑎𝑠𝑖𝑛</m:t>
                      </m:r>
                      <m:r>
                        <a:rPr kumimoji="1" lang="en-US" altLang="zh-CN" sz="1800" b="0" i="1" spc="0" smtClean="0">
                          <a:solidFill>
                            <a:schemeClr val="tx2"/>
                          </a:solidFill>
                          <a:latin typeface="Cambria Math" panose="02040503050406030204" pitchFamily="18" charset="0"/>
                          <a:ea typeface="HarmonyOS Sans SC Light" pitchFamily="2" charset="-122"/>
                        </a:rPr>
                        <m:t>36°,</m:t>
                      </m:r>
                      <m:r>
                        <a:rPr kumimoji="1" lang="en-US" altLang="zh-CN" sz="1800" b="0" i="1" spc="0" smtClean="0">
                          <a:solidFill>
                            <a:schemeClr val="tx2"/>
                          </a:solidFill>
                          <a:latin typeface="Cambria Math" panose="02040503050406030204" pitchFamily="18" charset="0"/>
                          <a:ea typeface="Cambria Math" panose="02040503050406030204" pitchFamily="18" charset="0"/>
                        </a:rPr>
                        <m:t>𝐸𝐹</m:t>
                      </m:r>
                      <m:r>
                        <a:rPr kumimoji="1" lang="en-US" altLang="zh-CN" sz="1800" b="0" i="1" spc="0" smtClean="0">
                          <a:solidFill>
                            <a:schemeClr val="tx2"/>
                          </a:solidFill>
                          <a:latin typeface="Cambria Math" panose="02040503050406030204" pitchFamily="18" charset="0"/>
                          <a:ea typeface="Cambria Math" panose="02040503050406030204" pitchFamily="18" charset="0"/>
                        </a:rPr>
                        <m:t>=</m:t>
                      </m:r>
                      <m:f>
                        <m:fPr>
                          <m:ctrlPr>
                            <a:rPr kumimoji="1" lang="en-US" altLang="zh-CN" sz="1800" b="0" i="1" spc="0" smtClean="0">
                              <a:solidFill>
                                <a:schemeClr val="tx2"/>
                              </a:solidFill>
                              <a:latin typeface="Cambria Math" panose="02040503050406030204" pitchFamily="18" charset="0"/>
                              <a:ea typeface="Cambria Math" panose="02040503050406030204" pitchFamily="18" charset="0"/>
                            </a:rPr>
                          </m:ctrlPr>
                        </m:fPr>
                        <m:num>
                          <m:r>
                            <a:rPr kumimoji="1" lang="en-US" altLang="zh-CN" sz="1800" b="0" i="1" spc="0" smtClean="0">
                              <a:solidFill>
                                <a:schemeClr val="tx2"/>
                              </a:solidFill>
                              <a:latin typeface="Cambria Math" panose="02040503050406030204" pitchFamily="18" charset="0"/>
                              <a:ea typeface="Cambria Math" panose="02040503050406030204" pitchFamily="18" charset="0"/>
                            </a:rPr>
                            <m:t>𝐺𝐻</m:t>
                          </m:r>
                        </m:num>
                        <m:den>
                          <m:r>
                            <a:rPr kumimoji="1" lang="en-US" altLang="zh-CN" sz="1800" b="0" i="1" spc="0" smtClean="0">
                              <a:solidFill>
                                <a:schemeClr val="tx2"/>
                              </a:solidFill>
                              <a:latin typeface="Cambria Math" panose="02040503050406030204" pitchFamily="18" charset="0"/>
                              <a:ea typeface="Cambria Math" panose="02040503050406030204" pitchFamily="18" charset="0"/>
                            </a:rPr>
                            <m:t>2</m:t>
                          </m:r>
                        </m:den>
                      </m:f>
                      <m:r>
                        <a:rPr kumimoji="1" lang="en-US" altLang="zh-CN" sz="1800" b="0" i="1" spc="0" smtClean="0">
                          <a:solidFill>
                            <a:schemeClr val="tx2"/>
                          </a:solidFill>
                          <a:latin typeface="Cambria Math" panose="02040503050406030204" pitchFamily="18" charset="0"/>
                          <a:ea typeface="Cambria Math" panose="02040503050406030204" pitchFamily="18" charset="0"/>
                        </a:rPr>
                        <m:t>=</m:t>
                      </m:r>
                      <m:r>
                        <a:rPr kumimoji="1" lang="en-US" altLang="zh-CN" sz="1800" b="0" i="1" spc="0" smtClean="0">
                          <a:solidFill>
                            <a:schemeClr val="tx2"/>
                          </a:solidFill>
                          <a:latin typeface="Cambria Math" panose="02040503050406030204" pitchFamily="18" charset="0"/>
                          <a:ea typeface="Cambria Math" panose="02040503050406030204" pitchFamily="18" charset="0"/>
                        </a:rPr>
                        <m:t>𝑎𝑐𝑜𝑠</m:t>
                      </m:r>
                      <m:r>
                        <a:rPr kumimoji="1" lang="en-US" altLang="zh-CN" sz="1800" b="0" i="1" spc="0" smtClean="0">
                          <a:solidFill>
                            <a:schemeClr val="tx2"/>
                          </a:solidFill>
                          <a:latin typeface="Cambria Math" panose="02040503050406030204" pitchFamily="18" charset="0"/>
                          <a:ea typeface="Cambria Math" panose="02040503050406030204" pitchFamily="18" charset="0"/>
                        </a:rPr>
                        <m:t>36°</m:t>
                      </m:r>
                    </m:oMath>
                  </m:oMathPara>
                </a14:m>
                <a:endParaRPr kumimoji="1" lang="en-US" altLang="zh-CN" sz="1800" b="0" spc="0" dirty="0">
                  <a:solidFill>
                    <a:schemeClr val="tx2"/>
                  </a:solidFill>
                  <a:latin typeface="HarmonyOS Sans SC Medium" pitchFamily="2" charset="-122"/>
                  <a:ea typeface="Cambria Math" panose="02040503050406030204" pitchFamily="18" charset="0"/>
                </a:endParaRPr>
              </a:p>
              <a:p>
                <a:pPr>
                  <a:lnSpc>
                    <a:spcPct val="120000"/>
                  </a:lnSpc>
                  <a:defRPr/>
                </a:pPr>
                <a14:m>
                  <m:oMathPara xmlns:m="http://schemas.openxmlformats.org/officeDocument/2006/math">
                    <m:oMathParaPr>
                      <m:jc m:val="centerGroup"/>
                    </m:oMathParaPr>
                    <m:oMath xmlns:m="http://schemas.openxmlformats.org/officeDocument/2006/math">
                      <m:r>
                        <a:rPr kumimoji="1" lang="zh-CN" altLang="en-US" sz="1800" i="1" dirty="0">
                          <a:solidFill>
                            <a:schemeClr val="tx2"/>
                          </a:solidFill>
                          <a:latin typeface="Cambria Math" panose="02040503050406030204" pitchFamily="18" charset="0"/>
                          <a:ea typeface="HarmonyOS Sans SC Light" pitchFamily="2" charset="-122"/>
                        </a:rPr>
                        <m:t>而</m:t>
                      </m:r>
                      <m:r>
                        <a:rPr kumimoji="1" lang="zh-CN" altLang="en-US" sz="1800" i="1" dirty="0" smtClean="0">
                          <a:solidFill>
                            <a:schemeClr val="tx2"/>
                          </a:solidFill>
                          <a:latin typeface="Cambria Math" panose="02040503050406030204" pitchFamily="18" charset="0"/>
                          <a:ea typeface="HarmonyOS Sans SC Light" pitchFamily="2" charset="-122"/>
                        </a:rPr>
                        <m:t>∆</m:t>
                      </m:r>
                      <m:r>
                        <a:rPr kumimoji="1" lang="en-US" altLang="zh-CN" sz="1800" b="0" i="1" dirty="0" smtClean="0">
                          <a:solidFill>
                            <a:schemeClr val="tx2"/>
                          </a:solidFill>
                          <a:latin typeface="Cambria Math" panose="02040503050406030204" pitchFamily="18" charset="0"/>
                          <a:ea typeface="HarmonyOS Sans SC Light" pitchFamily="2" charset="-122"/>
                        </a:rPr>
                        <m:t>𝐴𝐸𝐹</m:t>
                      </m:r>
                      <m:r>
                        <a:rPr kumimoji="1" lang="en-US" altLang="zh-CN" sz="1800" b="0" i="1" dirty="0" smtClean="0">
                          <a:solidFill>
                            <a:schemeClr val="tx2"/>
                          </a:solidFill>
                          <a:latin typeface="Cambria Math" panose="02040503050406030204" pitchFamily="18" charset="0"/>
                          <a:ea typeface="Cambria Math" panose="02040503050406030204" pitchFamily="18" charset="0"/>
                        </a:rPr>
                        <m:t>~∆</m:t>
                      </m:r>
                      <m:r>
                        <a:rPr kumimoji="1" lang="en-US" altLang="zh-CN" sz="1800" b="0" i="1" dirty="0" smtClean="0">
                          <a:solidFill>
                            <a:schemeClr val="tx2"/>
                          </a:solidFill>
                          <a:latin typeface="Cambria Math" panose="02040503050406030204" pitchFamily="18" charset="0"/>
                          <a:ea typeface="Cambria Math" panose="02040503050406030204" pitchFamily="18" charset="0"/>
                        </a:rPr>
                        <m:t>𝐴𝐷𝐵</m:t>
                      </m:r>
                    </m:oMath>
                  </m:oMathPara>
                </a14:m>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14:m>
                  <m:oMathPara xmlns:m="http://schemas.openxmlformats.org/officeDocument/2006/math">
                    <m:oMathParaPr>
                      <m:jc m:val="centerGroup"/>
                    </m:oMathParaPr>
                    <m:oMath xmlns:m="http://schemas.openxmlformats.org/officeDocument/2006/math">
                      <m:r>
                        <a:rPr kumimoji="1" lang="zh-CN" altLang="en-US" sz="1800" b="0" i="1" spc="0" dirty="0" smtClean="0">
                          <a:solidFill>
                            <a:schemeClr val="tx2"/>
                          </a:solidFill>
                          <a:latin typeface="Cambria Math" panose="02040503050406030204" pitchFamily="18" charset="0"/>
                          <a:ea typeface="HarmonyOS Sans SC Light" pitchFamily="2" charset="-122"/>
                        </a:rPr>
                        <m:t>因此</m:t>
                      </m:r>
                      <m:f>
                        <m:fPr>
                          <m:ctrlPr>
                            <a:rPr kumimoji="1" lang="en-US" altLang="zh-CN" sz="1800" b="0" i="1" spc="0" dirty="0" smtClean="0">
                              <a:solidFill>
                                <a:schemeClr val="tx2"/>
                              </a:solidFill>
                              <a:latin typeface="Cambria Math" panose="02040503050406030204" pitchFamily="18" charset="0"/>
                              <a:ea typeface="HarmonyOS Sans SC Light" pitchFamily="2" charset="-122"/>
                            </a:rPr>
                          </m:ctrlPr>
                        </m:fPr>
                        <m:num>
                          <m:r>
                            <a:rPr kumimoji="1" lang="en-US" altLang="zh-CN" sz="1800" b="0" i="1" spc="0" dirty="0" smtClean="0">
                              <a:solidFill>
                                <a:schemeClr val="tx2"/>
                              </a:solidFill>
                              <a:latin typeface="Cambria Math" panose="02040503050406030204" pitchFamily="18" charset="0"/>
                              <a:ea typeface="HarmonyOS Sans SC Light" pitchFamily="2" charset="-122"/>
                            </a:rPr>
                            <m:t>𝐴𝐷</m:t>
                          </m:r>
                        </m:num>
                        <m:den>
                          <m:r>
                            <a:rPr kumimoji="1" lang="en-US" altLang="zh-CN" sz="1800" b="0" i="1" spc="0" dirty="0" smtClean="0">
                              <a:solidFill>
                                <a:schemeClr val="tx2"/>
                              </a:solidFill>
                              <a:latin typeface="Cambria Math" panose="02040503050406030204" pitchFamily="18" charset="0"/>
                              <a:ea typeface="HarmonyOS Sans SC Light" pitchFamily="2" charset="-122"/>
                            </a:rPr>
                            <m:t>𝐷𝐵</m:t>
                          </m:r>
                        </m:den>
                      </m:f>
                      <m:r>
                        <a:rPr kumimoji="1" lang="en-US" altLang="zh-CN" sz="1800" b="0" i="1" spc="0" dirty="0" smtClean="0">
                          <a:solidFill>
                            <a:schemeClr val="tx2"/>
                          </a:solidFill>
                          <a:latin typeface="Cambria Math" panose="02040503050406030204" pitchFamily="18" charset="0"/>
                          <a:ea typeface="HarmonyOS Sans SC Light" pitchFamily="2" charset="-122"/>
                        </a:rPr>
                        <m:t>=</m:t>
                      </m:r>
                      <m:f>
                        <m:fPr>
                          <m:ctrlPr>
                            <a:rPr kumimoji="1" lang="en-US" altLang="zh-CN" sz="1800" b="0" i="1" spc="0" dirty="0" smtClean="0">
                              <a:solidFill>
                                <a:schemeClr val="tx2"/>
                              </a:solidFill>
                              <a:latin typeface="Cambria Math" panose="02040503050406030204" pitchFamily="18" charset="0"/>
                              <a:ea typeface="HarmonyOS Sans SC Light" pitchFamily="2" charset="-122"/>
                            </a:rPr>
                          </m:ctrlPr>
                        </m:fPr>
                        <m:num>
                          <m:r>
                            <a:rPr kumimoji="1" lang="en-US" altLang="zh-CN" sz="1800" b="0" i="1" spc="0" dirty="0" smtClean="0">
                              <a:solidFill>
                                <a:schemeClr val="tx2"/>
                              </a:solidFill>
                              <a:latin typeface="Cambria Math" panose="02040503050406030204" pitchFamily="18" charset="0"/>
                              <a:ea typeface="HarmonyOS Sans SC Light" pitchFamily="2" charset="-122"/>
                            </a:rPr>
                            <m:t>𝐴𝐸</m:t>
                          </m:r>
                        </m:num>
                        <m:den>
                          <m:r>
                            <a:rPr kumimoji="1" lang="en-US" altLang="zh-CN" sz="1800" b="0" i="1" spc="0" dirty="0" smtClean="0">
                              <a:solidFill>
                                <a:schemeClr val="tx2"/>
                              </a:solidFill>
                              <a:latin typeface="Cambria Math" panose="02040503050406030204" pitchFamily="18" charset="0"/>
                              <a:ea typeface="HarmonyOS Sans SC Light" pitchFamily="2" charset="-122"/>
                            </a:rPr>
                            <m:t>𝐸𝐹</m:t>
                          </m:r>
                        </m:den>
                      </m:f>
                      <m:r>
                        <a:rPr kumimoji="1" lang="en-US" altLang="zh-CN" sz="1800" b="0" i="1" spc="0" dirty="0" smtClean="0">
                          <a:solidFill>
                            <a:schemeClr val="tx2"/>
                          </a:solidFill>
                          <a:latin typeface="Cambria Math" panose="02040503050406030204" pitchFamily="18" charset="0"/>
                          <a:ea typeface="HarmonyOS Sans SC Light" pitchFamily="2" charset="-122"/>
                        </a:rPr>
                        <m:t>=</m:t>
                      </m:r>
                      <m:r>
                        <a:rPr kumimoji="1" lang="en-US" altLang="zh-CN" sz="1800" b="0" i="1" spc="0" dirty="0" smtClean="0">
                          <a:solidFill>
                            <a:schemeClr val="tx2"/>
                          </a:solidFill>
                          <a:latin typeface="Cambria Math" panose="02040503050406030204" pitchFamily="18" charset="0"/>
                          <a:ea typeface="HarmonyOS Sans SC Light" pitchFamily="2" charset="-122"/>
                        </a:rPr>
                        <m:t>𝑡𝑎𝑛</m:t>
                      </m:r>
                      <m:r>
                        <a:rPr kumimoji="1" lang="en-US" altLang="zh-CN" sz="1800" b="0" i="1" spc="0" dirty="0" smtClean="0">
                          <a:solidFill>
                            <a:schemeClr val="tx2"/>
                          </a:solidFill>
                          <a:latin typeface="Cambria Math" panose="02040503050406030204" pitchFamily="18" charset="0"/>
                          <a:ea typeface="HarmonyOS Sans SC Light" pitchFamily="2" charset="-122"/>
                        </a:rPr>
                        <m:t>36°</m:t>
                      </m:r>
                    </m:oMath>
                  </m:oMathPara>
                </a14:m>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14:m>
                  <m:oMathPara xmlns:m="http://schemas.openxmlformats.org/officeDocument/2006/math">
                    <m:oMathParaPr>
                      <m:jc m:val="centerGroup"/>
                    </m:oMathParaPr>
                    <m:oMath xmlns:m="http://schemas.openxmlformats.org/officeDocument/2006/math">
                      <m:r>
                        <a:rPr kumimoji="1" lang="zh-CN" altLang="en-US" sz="1800" i="1" dirty="0" smtClean="0">
                          <a:solidFill>
                            <a:schemeClr val="tx2"/>
                          </a:solidFill>
                          <a:latin typeface="Cambria Math" panose="02040503050406030204" pitchFamily="18" charset="0"/>
                          <a:ea typeface="HarmonyOS Sans SC Light" pitchFamily="2" charset="-122"/>
                        </a:rPr>
                        <m:t>又</m:t>
                      </m:r>
                      <m:r>
                        <a:rPr kumimoji="1" lang="zh-CN" altLang="en-US" sz="1800" i="1" dirty="0">
                          <a:solidFill>
                            <a:schemeClr val="tx2"/>
                          </a:solidFill>
                          <a:latin typeface="Cambria Math" panose="02040503050406030204" pitchFamily="18" charset="0"/>
                          <a:ea typeface="HarmonyOS Sans SC Light" pitchFamily="2" charset="-122"/>
                        </a:rPr>
                        <m:t>∠</m:t>
                      </m:r>
                      <m:r>
                        <a:rPr kumimoji="1" lang="en-US" altLang="zh-CN" sz="1800" b="0" i="1" dirty="0" smtClean="0">
                          <a:solidFill>
                            <a:schemeClr val="tx2"/>
                          </a:solidFill>
                          <a:latin typeface="Cambria Math" panose="02040503050406030204" pitchFamily="18" charset="0"/>
                          <a:ea typeface="HarmonyOS Sans SC Light" pitchFamily="2" charset="-122"/>
                        </a:rPr>
                        <m:t>𝐴𝐷𝐶</m:t>
                      </m:r>
                      <m:r>
                        <a:rPr kumimoji="1" lang="en-US" altLang="zh-CN" sz="1800" b="0" i="1" dirty="0" smtClean="0">
                          <a:solidFill>
                            <a:schemeClr val="tx2"/>
                          </a:solidFill>
                          <a:latin typeface="Cambria Math" panose="02040503050406030204" pitchFamily="18" charset="0"/>
                          <a:ea typeface="HarmonyOS Sans SC Light" pitchFamily="2" charset="-122"/>
                        </a:rPr>
                        <m:t>=36°,</m:t>
                      </m:r>
                      <m:r>
                        <a:rPr kumimoji="1" lang="en-US" altLang="zh-CN" sz="1800" b="0" i="1" dirty="0" smtClean="0">
                          <a:solidFill>
                            <a:schemeClr val="tx2"/>
                          </a:solidFill>
                          <a:latin typeface="Cambria Math" panose="02040503050406030204" pitchFamily="18" charset="0"/>
                          <a:ea typeface="HarmonyOS Sans SC Light" pitchFamily="2" charset="-122"/>
                        </a:rPr>
                        <m:t>𝐴𝐷</m:t>
                      </m:r>
                      <m:r>
                        <a:rPr kumimoji="1" lang="en-US" altLang="zh-CN" sz="1800" b="0" i="1" dirty="0" smtClean="0">
                          <a:solidFill>
                            <a:schemeClr val="tx2"/>
                          </a:solidFill>
                          <a:latin typeface="Cambria Math" panose="02040503050406030204" pitchFamily="18" charset="0"/>
                          <a:ea typeface="HarmonyOS Sans SC Light" pitchFamily="2" charset="-122"/>
                        </a:rPr>
                        <m:t>=</m:t>
                      </m:r>
                      <m:f>
                        <m:fPr>
                          <m:ctrlPr>
                            <a:rPr kumimoji="1" lang="en-US" altLang="zh-CN" sz="1800" b="0" i="1" dirty="0" smtClean="0">
                              <a:solidFill>
                                <a:schemeClr val="tx2"/>
                              </a:solidFill>
                              <a:latin typeface="Cambria Math" panose="02040503050406030204" pitchFamily="18" charset="0"/>
                              <a:ea typeface="HarmonyOS Sans SC Light" pitchFamily="2" charset="-122"/>
                            </a:rPr>
                          </m:ctrlPr>
                        </m:fPr>
                        <m:num>
                          <m:r>
                            <a:rPr kumimoji="1" lang="en-US" altLang="zh-CN" sz="1800" b="0" i="1" dirty="0" smtClean="0">
                              <a:solidFill>
                                <a:schemeClr val="tx2"/>
                              </a:solidFill>
                              <a:latin typeface="Cambria Math" panose="02040503050406030204" pitchFamily="18" charset="0"/>
                              <a:ea typeface="HarmonyOS Sans SC Light" pitchFamily="2" charset="-122"/>
                            </a:rPr>
                            <m:t>𝑎</m:t>
                          </m:r>
                        </m:num>
                        <m:den>
                          <m:r>
                            <a:rPr kumimoji="1" lang="en-US" altLang="zh-CN" sz="1800" b="0" i="1" dirty="0" smtClean="0">
                              <a:solidFill>
                                <a:schemeClr val="tx2"/>
                              </a:solidFill>
                              <a:latin typeface="Cambria Math" panose="02040503050406030204" pitchFamily="18" charset="0"/>
                              <a:ea typeface="HarmonyOS Sans SC Light" pitchFamily="2" charset="-122"/>
                            </a:rPr>
                            <m:t>2</m:t>
                          </m:r>
                          <m:r>
                            <a:rPr kumimoji="1" lang="en-US" altLang="zh-CN" sz="1800" b="0" i="1" dirty="0" smtClean="0">
                              <a:solidFill>
                                <a:schemeClr val="tx2"/>
                              </a:solidFill>
                              <a:latin typeface="Cambria Math" panose="02040503050406030204" pitchFamily="18" charset="0"/>
                              <a:ea typeface="HarmonyOS Sans SC Light" pitchFamily="2" charset="-122"/>
                            </a:rPr>
                            <m:t>𝑠𝑖𝑛</m:t>
                          </m:r>
                          <m:r>
                            <a:rPr kumimoji="1" lang="en-US" altLang="zh-CN" sz="1800" b="0" i="1" dirty="0" smtClean="0">
                              <a:solidFill>
                                <a:schemeClr val="tx2"/>
                              </a:solidFill>
                              <a:latin typeface="Cambria Math" panose="02040503050406030204" pitchFamily="18" charset="0"/>
                              <a:ea typeface="HarmonyOS Sans SC Light" pitchFamily="2" charset="-122"/>
                            </a:rPr>
                            <m:t>36°</m:t>
                          </m:r>
                        </m:den>
                      </m:f>
                    </m:oMath>
                  </m:oMathPara>
                </a14:m>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14:m>
                  <m:oMathPara xmlns:m="http://schemas.openxmlformats.org/officeDocument/2006/math">
                    <m:oMathParaPr>
                      <m:jc m:val="centerGroup"/>
                    </m:oMathParaPr>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𝐵𝐷</m:t>
                      </m:r>
                      <m:r>
                        <a:rPr kumimoji="1" lang="en-US" altLang="zh-CN" sz="1800" b="0" i="1" smtClean="0">
                          <a:solidFill>
                            <a:schemeClr val="tx2"/>
                          </a:solidFill>
                          <a:latin typeface="Cambria Math" panose="02040503050406030204" pitchFamily="18" charset="0"/>
                          <a:ea typeface="HarmonyOS Sans SC Light" pitchFamily="2" charset="-122"/>
                        </a:rPr>
                        <m:t>=</m:t>
                      </m:r>
                      <m:sSup>
                        <m:sSupPr>
                          <m:ctrlPr>
                            <a:rPr kumimoji="1" lang="en-US" altLang="zh-CN" sz="1800" b="0" i="1" smtClean="0">
                              <a:solidFill>
                                <a:schemeClr val="tx2"/>
                              </a:solidFill>
                              <a:latin typeface="Cambria Math" panose="02040503050406030204" pitchFamily="18" charset="0"/>
                              <a:ea typeface="HarmonyOS Sans SC Light" pitchFamily="2" charset="-122"/>
                            </a:rPr>
                          </m:ctrlPr>
                        </m:sSupPr>
                        <m:e>
                          <m:r>
                            <a:rPr kumimoji="1" lang="en-US" altLang="zh-CN" sz="1800" b="0" i="1" smtClean="0">
                              <a:solidFill>
                                <a:schemeClr val="tx2"/>
                              </a:solidFill>
                              <a:latin typeface="Cambria Math" panose="02040503050406030204" pitchFamily="18" charset="0"/>
                              <a:ea typeface="HarmonyOS Sans SC Light" pitchFamily="2" charset="-122"/>
                            </a:rPr>
                            <m:t>𝑎</m:t>
                          </m:r>
                        </m:e>
                        <m:sup>
                          <m:r>
                            <a:rPr kumimoji="1" lang="en-US" altLang="zh-CN" sz="1800" b="0" i="1" smtClean="0">
                              <a:solidFill>
                                <a:schemeClr val="tx2"/>
                              </a:solidFill>
                              <a:latin typeface="Cambria Math" panose="02040503050406030204" pitchFamily="18" charset="0"/>
                              <a:ea typeface="HarmonyOS Sans SC Light" pitchFamily="2" charset="-122"/>
                            </a:rPr>
                            <m:t>′</m:t>
                          </m:r>
                        </m:sup>
                      </m:sSup>
                      <m:r>
                        <a:rPr kumimoji="1" lang="en-US" altLang="zh-CN" sz="1800" b="0" i="1" smtClean="0">
                          <a:solidFill>
                            <a:schemeClr val="tx2"/>
                          </a:solidFill>
                          <a:latin typeface="Cambria Math" panose="02040503050406030204" pitchFamily="18" charset="0"/>
                          <a:ea typeface="HarmonyOS Sans SC Light" pitchFamily="2" charset="-122"/>
                        </a:rPr>
                        <m:t>=</m:t>
                      </m:r>
                      <m:f>
                        <m:fPr>
                          <m:ctrlPr>
                            <a:rPr kumimoji="1" lang="en-US" altLang="zh-CN" sz="1800" b="0" i="1" smtClean="0">
                              <a:solidFill>
                                <a:schemeClr val="tx2"/>
                              </a:solidFill>
                              <a:latin typeface="Cambria Math" panose="02040503050406030204" pitchFamily="18" charset="0"/>
                              <a:ea typeface="HarmonyOS Sans SC Light" pitchFamily="2" charset="-122"/>
                            </a:rPr>
                          </m:ctrlPr>
                        </m:fPr>
                        <m:num>
                          <m:r>
                            <a:rPr kumimoji="1" lang="en-US" altLang="zh-CN" sz="1800" b="0" i="1" smtClean="0">
                              <a:solidFill>
                                <a:schemeClr val="tx2"/>
                              </a:solidFill>
                              <a:latin typeface="Cambria Math" panose="02040503050406030204" pitchFamily="18" charset="0"/>
                              <a:ea typeface="HarmonyOS Sans SC Light" pitchFamily="2" charset="-122"/>
                            </a:rPr>
                            <m:t>𝑎𝑐𝑜𝑠</m:t>
                          </m:r>
                          <m:r>
                            <a:rPr kumimoji="1" lang="en-US" altLang="zh-CN" sz="1800" b="0" i="1" smtClean="0">
                              <a:solidFill>
                                <a:schemeClr val="tx2"/>
                              </a:solidFill>
                              <a:latin typeface="Cambria Math" panose="02040503050406030204" pitchFamily="18" charset="0"/>
                              <a:ea typeface="HarmonyOS Sans SC Light" pitchFamily="2" charset="-122"/>
                            </a:rPr>
                            <m:t>36°</m:t>
                          </m:r>
                        </m:num>
                        <m:den>
                          <m:r>
                            <a:rPr kumimoji="1" lang="en-US" altLang="zh-CN" sz="1800" b="0" i="1" smtClean="0">
                              <a:solidFill>
                                <a:schemeClr val="tx2"/>
                              </a:solidFill>
                              <a:latin typeface="Cambria Math" panose="02040503050406030204" pitchFamily="18" charset="0"/>
                              <a:ea typeface="HarmonyOS Sans SC Light" pitchFamily="2" charset="-122"/>
                            </a:rPr>
                            <m:t>2</m:t>
                          </m:r>
                          <m:func>
                            <m:funcPr>
                              <m:ctrlPr>
                                <a:rPr kumimoji="1" lang="en-US" altLang="zh-CN" sz="1800" b="0" i="1" smtClean="0">
                                  <a:solidFill>
                                    <a:schemeClr val="tx2"/>
                                  </a:solidFill>
                                  <a:latin typeface="Cambria Math" panose="02040503050406030204" pitchFamily="18" charset="0"/>
                                  <a:ea typeface="HarmonyOS Sans SC Light" pitchFamily="2" charset="-122"/>
                                </a:rPr>
                              </m:ctrlPr>
                            </m:funcPr>
                            <m:fName>
                              <m:sSup>
                                <m:sSupPr>
                                  <m:ctrlPr>
                                    <a:rPr kumimoji="1" lang="en-US" altLang="zh-CN" sz="1800" b="0" i="1" smtClean="0">
                                      <a:solidFill>
                                        <a:schemeClr val="tx2"/>
                                      </a:solidFill>
                                      <a:latin typeface="Cambria Math" panose="02040503050406030204" pitchFamily="18" charset="0"/>
                                      <a:ea typeface="HarmonyOS Sans SC Light" pitchFamily="2" charset="-122"/>
                                    </a:rPr>
                                  </m:ctrlPr>
                                </m:sSupPr>
                                <m:e>
                                  <m:r>
                                    <m:rPr>
                                      <m:sty m:val="p"/>
                                    </m:rPr>
                                    <a:rPr kumimoji="1" lang="en-US" altLang="zh-CN" sz="1800" b="0" i="0" smtClean="0">
                                      <a:solidFill>
                                        <a:schemeClr val="tx2"/>
                                      </a:solidFill>
                                      <a:latin typeface="Cambria Math" panose="02040503050406030204" pitchFamily="18" charset="0"/>
                                      <a:ea typeface="HarmonyOS Sans SC Light" pitchFamily="2" charset="-122"/>
                                    </a:rPr>
                                    <m:t>sin</m:t>
                                  </m:r>
                                </m:e>
                                <m:sup>
                                  <m:r>
                                    <a:rPr kumimoji="1" lang="en-US" altLang="zh-CN" sz="1800" b="0" i="1" smtClean="0">
                                      <a:solidFill>
                                        <a:schemeClr val="tx2"/>
                                      </a:solidFill>
                                      <a:latin typeface="Cambria Math" panose="02040503050406030204" pitchFamily="18" charset="0"/>
                                      <a:ea typeface="HarmonyOS Sans SC Light" pitchFamily="2" charset="-122"/>
                                    </a:rPr>
                                    <m:t>2</m:t>
                                  </m:r>
                                </m:sup>
                              </m:sSup>
                            </m:fName>
                            <m:e>
                              <m:r>
                                <a:rPr kumimoji="1" lang="en-US" altLang="zh-CN" sz="1800" b="0" i="1" smtClean="0">
                                  <a:solidFill>
                                    <a:schemeClr val="tx2"/>
                                  </a:solidFill>
                                  <a:latin typeface="Cambria Math" panose="02040503050406030204" pitchFamily="18" charset="0"/>
                                  <a:ea typeface="HarmonyOS Sans SC Light" pitchFamily="2" charset="-122"/>
                                </a:rPr>
                                <m:t>36</m:t>
                              </m:r>
                              <m:r>
                                <a:rPr kumimoji="1" lang="en-US" altLang="zh-CN" sz="1800" b="0" i="1" smtClean="0">
                                  <a:solidFill>
                                    <a:schemeClr val="tx2"/>
                                  </a:solidFill>
                                  <a:latin typeface="Cambria Math" panose="02040503050406030204" pitchFamily="18" charset="0"/>
                                  <a:ea typeface="Cambria Math" panose="02040503050406030204" pitchFamily="18" charset="0"/>
                                </a:rPr>
                                <m:t>°</m:t>
                              </m:r>
                            </m:e>
                          </m:func>
                        </m:den>
                      </m:f>
                      <m:r>
                        <a:rPr kumimoji="1" lang="en-US" altLang="zh-CN" sz="1800" b="0" i="1" smtClean="0">
                          <a:solidFill>
                            <a:schemeClr val="tx2"/>
                          </a:solidFill>
                          <a:latin typeface="Cambria Math" panose="02040503050406030204" pitchFamily="18" charset="0"/>
                          <a:ea typeface="HarmonyOS Sans SC Light" pitchFamily="2" charset="-122"/>
                        </a:rPr>
                        <m:t>=</m:t>
                      </m:r>
                      <m:f>
                        <m:fPr>
                          <m:ctrlPr>
                            <a:rPr kumimoji="1" lang="en-US" altLang="zh-CN" sz="1800" i="1">
                              <a:solidFill>
                                <a:schemeClr val="tx2"/>
                              </a:solidFill>
                              <a:latin typeface="Cambria Math" panose="02040503050406030204" pitchFamily="18" charset="0"/>
                              <a:ea typeface="HarmonyOS Sans SC Light" pitchFamily="2" charset="-122"/>
                            </a:rPr>
                          </m:ctrlPr>
                        </m:fPr>
                        <m:num>
                          <m:r>
                            <a:rPr kumimoji="1" lang="en-US" altLang="zh-CN" sz="1800" i="1">
                              <a:solidFill>
                                <a:schemeClr val="tx2"/>
                              </a:solidFill>
                              <a:latin typeface="Cambria Math" panose="02040503050406030204" pitchFamily="18" charset="0"/>
                              <a:ea typeface="HarmonyOS Sans SC Light" pitchFamily="2" charset="-122"/>
                            </a:rPr>
                            <m:t>(3</m:t>
                          </m:r>
                          <m:rad>
                            <m:radPr>
                              <m:degHide m:val="on"/>
                              <m:ctrlPr>
                                <a:rPr kumimoji="1" lang="en-US" altLang="zh-CN" sz="1800" i="1">
                                  <a:solidFill>
                                    <a:schemeClr val="tx2"/>
                                  </a:solidFill>
                                  <a:latin typeface="Cambria Math" panose="02040503050406030204" pitchFamily="18" charset="0"/>
                                  <a:ea typeface="HarmonyOS Sans SC Light" pitchFamily="2" charset="-122"/>
                                </a:rPr>
                              </m:ctrlPr>
                            </m:radPr>
                            <m:deg/>
                            <m:e>
                              <m:r>
                                <a:rPr kumimoji="1" lang="en-US" altLang="zh-CN" sz="1800" i="1">
                                  <a:solidFill>
                                    <a:schemeClr val="tx2"/>
                                  </a:solidFill>
                                  <a:latin typeface="Cambria Math" panose="02040503050406030204" pitchFamily="18" charset="0"/>
                                  <a:ea typeface="HarmonyOS Sans SC Light" pitchFamily="2" charset="-122"/>
                                </a:rPr>
                                <m:t>5</m:t>
                              </m:r>
                            </m:e>
                          </m:rad>
                          <m:r>
                            <a:rPr kumimoji="1" lang="en-US" altLang="zh-CN" sz="1800" i="1">
                              <a:solidFill>
                                <a:schemeClr val="tx2"/>
                              </a:solidFill>
                              <a:latin typeface="Cambria Math" panose="02040503050406030204" pitchFamily="18" charset="0"/>
                              <a:ea typeface="HarmonyOS Sans SC Light" pitchFamily="2" charset="-122"/>
                            </a:rPr>
                            <m:t>+5)</m:t>
                          </m:r>
                          <m:r>
                            <a:rPr kumimoji="1" lang="en-US" altLang="zh-CN" sz="1800" i="1">
                              <a:solidFill>
                                <a:schemeClr val="tx2"/>
                              </a:solidFill>
                              <a:latin typeface="Cambria Math" panose="02040503050406030204" pitchFamily="18" charset="0"/>
                              <a:ea typeface="HarmonyOS Sans SC Light" pitchFamily="2" charset="-122"/>
                            </a:rPr>
                            <m:t>𝑎</m:t>
                          </m:r>
                        </m:num>
                        <m:den>
                          <m:r>
                            <a:rPr kumimoji="1" lang="en-US" altLang="zh-CN" sz="1800" i="1">
                              <a:solidFill>
                                <a:schemeClr val="tx2"/>
                              </a:solidFill>
                              <a:latin typeface="Cambria Math" panose="02040503050406030204" pitchFamily="18" charset="0"/>
                              <a:ea typeface="HarmonyOS Sans SC Light" pitchFamily="2" charset="-122"/>
                            </a:rPr>
                            <m:t>10</m:t>
                          </m:r>
                        </m:den>
                      </m:f>
                    </m:oMath>
                  </m:oMathPara>
                </a14:m>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mc:Choice>
        <mc:Fallback xmlns="">
          <p:sp>
            <p:nvSpPr>
              <p:cNvPr id="43" name="标题 1">
                <a:extLst>
                  <a:ext uri="{FF2B5EF4-FFF2-40B4-BE49-F238E27FC236}">
                    <a16:creationId xmlns:a16="http://schemas.microsoft.com/office/drawing/2014/main" id="{084A7A17-080A-445C-8BF1-C9157AB8A96A}"/>
                  </a:ext>
                </a:extLst>
              </p:cNvPr>
              <p:cNvSpPr txBox="1">
                <a:spLocks noRot="1" noChangeAspect="1" noMove="1" noResize="1" noEditPoints="1" noAdjustHandles="1" noChangeArrowheads="1" noChangeShapeType="1" noTextEdit="1"/>
              </p:cNvSpPr>
              <p:nvPr/>
            </p:nvSpPr>
            <p:spPr>
              <a:xfrm>
                <a:off x="4625898" y="2948711"/>
                <a:ext cx="5408158" cy="3038524"/>
              </a:xfrm>
              <a:prstGeom prst="rect">
                <a:avLst/>
              </a:prstGeom>
              <a:blipFill>
                <a:blip r:embed="rId6"/>
                <a:stretch>
                  <a:fillRect/>
                </a:stretch>
              </a:blipFill>
            </p:spPr>
            <p:txBody>
              <a:bodyPr/>
              <a:lstStyle/>
              <a:p>
                <a:r>
                  <a:rPr lang="zh-CN" altLang="en-US">
                    <a:noFill/>
                  </a:rPr>
                  <a:t> </a:t>
                </a:r>
              </a:p>
            </p:txBody>
          </p:sp>
        </mc:Fallback>
      </mc:AlternateContent>
      <p:cxnSp>
        <p:nvCxnSpPr>
          <p:cNvPr id="29" name="直接连接符 28">
            <a:extLst>
              <a:ext uri="{FF2B5EF4-FFF2-40B4-BE49-F238E27FC236}">
                <a16:creationId xmlns:a16="http://schemas.microsoft.com/office/drawing/2014/main" id="{D434EE5A-9A6B-4700-A1D9-8A10508281DE}"/>
              </a:ext>
            </a:extLst>
          </p:cNvPr>
          <p:cNvCxnSpPr/>
          <p:nvPr/>
        </p:nvCxnSpPr>
        <p:spPr>
          <a:xfrm flipV="1">
            <a:off x="1489435" y="4213654"/>
            <a:ext cx="1717739" cy="188664"/>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2" name="直接连接符 31">
            <a:extLst>
              <a:ext uri="{FF2B5EF4-FFF2-40B4-BE49-F238E27FC236}">
                <a16:creationId xmlns:a16="http://schemas.microsoft.com/office/drawing/2014/main" id="{1EC3503F-8F1C-476E-A786-A6F6211E916D}"/>
              </a:ext>
            </a:extLst>
          </p:cNvPr>
          <p:cNvCxnSpPr/>
          <p:nvPr/>
        </p:nvCxnSpPr>
        <p:spPr>
          <a:xfrm>
            <a:off x="2338917" y="3195687"/>
            <a:ext cx="868257" cy="1017967"/>
          </a:xfrm>
          <a:prstGeom prst="line">
            <a:avLst/>
          </a:prstGeom>
          <a:ln w="28575">
            <a:solidFill>
              <a:srgbClr val="FFC000"/>
            </a:solidFill>
          </a:ln>
        </p:spPr>
        <p:style>
          <a:lnRef idx="1">
            <a:schemeClr val="accent4"/>
          </a:lnRef>
          <a:fillRef idx="0">
            <a:schemeClr val="accent4"/>
          </a:fillRef>
          <a:effectRef idx="0">
            <a:schemeClr val="accent4"/>
          </a:effectRef>
          <a:fontRef idx="minor">
            <a:schemeClr val="tx1"/>
          </a:fontRef>
        </p:style>
      </p:cxnSp>
      <p:cxnSp>
        <p:nvCxnSpPr>
          <p:cNvPr id="35" name="直接连接符 34">
            <a:extLst>
              <a:ext uri="{FF2B5EF4-FFF2-40B4-BE49-F238E27FC236}">
                <a16:creationId xmlns:a16="http://schemas.microsoft.com/office/drawing/2014/main" id="{546BCA07-F08C-4012-8989-EFB0B951647B}"/>
              </a:ext>
            </a:extLst>
          </p:cNvPr>
          <p:cNvCxnSpPr/>
          <p:nvPr/>
        </p:nvCxnSpPr>
        <p:spPr>
          <a:xfrm flipV="1">
            <a:off x="2338917" y="3638746"/>
            <a:ext cx="390870" cy="688157"/>
          </a:xfrm>
          <a:prstGeom prst="line">
            <a:avLst/>
          </a:prstGeom>
          <a:ln w="28575">
            <a:solidFill>
              <a:srgbClr val="FFC000"/>
            </a:solidFill>
            <a:prstDash val="sysDot"/>
          </a:ln>
        </p:spPr>
        <p:style>
          <a:lnRef idx="1">
            <a:schemeClr val="accent4"/>
          </a:lnRef>
          <a:fillRef idx="0">
            <a:schemeClr val="accent4"/>
          </a:fillRef>
          <a:effectRef idx="0">
            <a:schemeClr val="accent4"/>
          </a:effectRef>
          <a:fontRef idx="minor">
            <a:schemeClr val="tx1"/>
          </a:fontRef>
        </p:style>
      </p:cxnSp>
      <p:sp>
        <p:nvSpPr>
          <p:cNvPr id="49" name="标题 1">
            <a:extLst>
              <a:ext uri="{FF2B5EF4-FFF2-40B4-BE49-F238E27FC236}">
                <a16:creationId xmlns:a16="http://schemas.microsoft.com/office/drawing/2014/main" id="{AB2D886F-70E2-48D1-879F-089644E5C79D}"/>
              </a:ext>
            </a:extLst>
          </p:cNvPr>
          <p:cNvSpPr txBox="1">
            <a:spLocks/>
          </p:cNvSpPr>
          <p:nvPr/>
        </p:nvSpPr>
        <p:spPr>
          <a:xfrm>
            <a:off x="2037313" y="3949423"/>
            <a:ext cx="395394" cy="432093"/>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a:lnSpc>
                <a:spcPct val="120000"/>
              </a:lnSpc>
              <a:defRPr/>
            </a:pPr>
            <a:r>
              <a:rPr kumimoji="1" lang="en-US" altLang="zh-CN" sz="1800" dirty="0">
                <a:solidFill>
                  <a:srgbClr val="FFC000"/>
                </a:solidFill>
                <a:latin typeface="HarmonyOS Sans SC Medium" pitchFamily="2" charset="-122"/>
                <a:ea typeface="HarmonyOS Sans SC Light" pitchFamily="2" charset="-122"/>
              </a:rPr>
              <a:t>E</a:t>
            </a: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p:sp>
        <p:nvSpPr>
          <p:cNvPr id="50" name="标题 1">
            <a:extLst>
              <a:ext uri="{FF2B5EF4-FFF2-40B4-BE49-F238E27FC236}">
                <a16:creationId xmlns:a16="http://schemas.microsoft.com/office/drawing/2014/main" id="{870BDA45-E8DA-4FEA-BEE2-6467210EDAF2}"/>
              </a:ext>
            </a:extLst>
          </p:cNvPr>
          <p:cNvSpPr txBox="1">
            <a:spLocks/>
          </p:cNvSpPr>
          <p:nvPr/>
        </p:nvSpPr>
        <p:spPr>
          <a:xfrm>
            <a:off x="2572339" y="3298471"/>
            <a:ext cx="395394" cy="432093"/>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a:lnSpc>
                <a:spcPct val="120000"/>
              </a:lnSpc>
              <a:defRPr/>
            </a:pPr>
            <a:r>
              <a:rPr kumimoji="1" lang="en-US" altLang="zh-CN" sz="1800" b="0" i="0" spc="0" dirty="0">
                <a:solidFill>
                  <a:srgbClr val="FFC000"/>
                </a:solidFill>
                <a:latin typeface="HarmonyOS Sans SC Light" pitchFamily="2" charset="-122"/>
                <a:ea typeface="HarmonyOS Sans SC Light" pitchFamily="2" charset="-122"/>
              </a:rPr>
              <a:t>F</a:t>
            </a: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p:sp>
        <p:nvSpPr>
          <p:cNvPr id="52" name="标题 1">
            <a:extLst>
              <a:ext uri="{FF2B5EF4-FFF2-40B4-BE49-F238E27FC236}">
                <a16:creationId xmlns:a16="http://schemas.microsoft.com/office/drawing/2014/main" id="{3FDBABA9-F124-4BA4-A8B3-1893DFFC2005}"/>
              </a:ext>
            </a:extLst>
          </p:cNvPr>
          <p:cNvSpPr txBox="1">
            <a:spLocks/>
          </p:cNvSpPr>
          <p:nvPr/>
        </p:nvSpPr>
        <p:spPr>
          <a:xfrm>
            <a:off x="1251726" y="4035880"/>
            <a:ext cx="395394" cy="432093"/>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a:lnSpc>
                <a:spcPct val="120000"/>
              </a:lnSpc>
              <a:defRPr/>
            </a:pPr>
            <a:r>
              <a:rPr kumimoji="1" lang="en-US" altLang="zh-CN" sz="1800" dirty="0">
                <a:solidFill>
                  <a:srgbClr val="FFC000"/>
                </a:solidFill>
                <a:latin typeface="HarmonyOS Sans SC Medium" pitchFamily="2" charset="-122"/>
                <a:ea typeface="HarmonyOS Sans SC Light" pitchFamily="2" charset="-122"/>
              </a:rPr>
              <a:t>G</a:t>
            </a: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p:sp>
        <p:nvSpPr>
          <p:cNvPr id="54" name="标题 1">
            <a:extLst>
              <a:ext uri="{FF2B5EF4-FFF2-40B4-BE49-F238E27FC236}">
                <a16:creationId xmlns:a16="http://schemas.microsoft.com/office/drawing/2014/main" id="{014742F4-AFF8-48AD-8994-ED97C69A8114}"/>
              </a:ext>
            </a:extLst>
          </p:cNvPr>
          <p:cNvSpPr txBox="1">
            <a:spLocks/>
          </p:cNvSpPr>
          <p:nvPr/>
        </p:nvSpPr>
        <p:spPr>
          <a:xfrm>
            <a:off x="3169073" y="3874385"/>
            <a:ext cx="395394" cy="432093"/>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a:lnSpc>
                <a:spcPct val="120000"/>
              </a:lnSpc>
              <a:defRPr/>
            </a:pPr>
            <a:r>
              <a:rPr kumimoji="1" lang="en-US" altLang="zh-CN" sz="1800" b="0" i="0" spc="0" dirty="0">
                <a:solidFill>
                  <a:srgbClr val="FFC000"/>
                </a:solidFill>
                <a:latin typeface="HarmonyOS Sans SC Medium" pitchFamily="2" charset="-122"/>
                <a:ea typeface="HarmonyOS Sans SC Light" pitchFamily="2" charset="-122"/>
              </a:rPr>
              <a:t>H</a:t>
            </a: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p:sp>
        <p:nvSpPr>
          <p:cNvPr id="56" name="标题 1">
            <a:extLst>
              <a:ext uri="{FF2B5EF4-FFF2-40B4-BE49-F238E27FC236}">
                <a16:creationId xmlns:a16="http://schemas.microsoft.com/office/drawing/2014/main" id="{50C737B2-B303-4F02-AD46-41620C882970}"/>
              </a:ext>
            </a:extLst>
          </p:cNvPr>
          <p:cNvSpPr txBox="1">
            <a:spLocks/>
          </p:cNvSpPr>
          <p:nvPr/>
        </p:nvSpPr>
        <p:spPr>
          <a:xfrm>
            <a:off x="2176945" y="2790976"/>
            <a:ext cx="395394" cy="432093"/>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a:lnSpc>
                <a:spcPct val="120000"/>
              </a:lnSpc>
              <a:defRPr/>
            </a:pPr>
            <a:r>
              <a:rPr kumimoji="1" lang="en-US" altLang="zh-CN" sz="1800" b="0" i="0" spc="0" dirty="0">
                <a:solidFill>
                  <a:srgbClr val="FFC000"/>
                </a:solidFill>
                <a:latin typeface="HarmonyOS Sans SC Medium" pitchFamily="2" charset="-122"/>
                <a:ea typeface="HarmonyOS Sans SC Light" pitchFamily="2" charset="-122"/>
              </a:rPr>
              <a:t>I</a:t>
            </a: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mc:AlternateContent xmlns:mc="http://schemas.openxmlformats.org/markup-compatibility/2006" xmlns:a14="http://schemas.microsoft.com/office/drawing/2010/main">
        <mc:Choice Requires="a14">
          <p:sp>
            <p:nvSpPr>
              <p:cNvPr id="57" name="标题 1">
                <a:extLst>
                  <a:ext uri="{FF2B5EF4-FFF2-40B4-BE49-F238E27FC236}">
                    <a16:creationId xmlns:a16="http://schemas.microsoft.com/office/drawing/2014/main" id="{F34F6841-6888-4656-84A4-18EB99AA1C00}"/>
                  </a:ext>
                </a:extLst>
              </p:cNvPr>
              <p:cNvSpPr txBox="1">
                <a:spLocks/>
              </p:cNvSpPr>
              <p:nvPr/>
            </p:nvSpPr>
            <p:spPr>
              <a:xfrm>
                <a:off x="9610928" y="3932563"/>
                <a:ext cx="2039952" cy="892893"/>
              </a:xfrm>
              <a:prstGeom prst="rect">
                <a:avLst/>
              </a:prstGeom>
              <a:solidFill>
                <a:srgbClr val="00B0F0"/>
              </a:solidFill>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a:lnSpc>
                    <a:spcPct val="120000"/>
                  </a:lnSpc>
                  <a:defRPr/>
                </a:pPr>
                <a14:m>
                  <m:oMathPara xmlns:m="http://schemas.openxmlformats.org/officeDocument/2006/math">
                    <m:oMathParaPr>
                      <m:jc m:val="centerGroup"/>
                    </m:oMathParaPr>
                    <m:oMath xmlns:m="http://schemas.openxmlformats.org/officeDocument/2006/math">
                      <m:r>
                        <a:rPr kumimoji="1" lang="en-US" altLang="zh-CN" sz="1800" b="0" i="1" spc="0" smtClean="0">
                          <a:solidFill>
                            <a:schemeClr val="tx2"/>
                          </a:solidFill>
                          <a:latin typeface="Cambria Math" panose="02040503050406030204" pitchFamily="18" charset="0"/>
                          <a:ea typeface="Cambria Math" panose="02040503050406030204" pitchFamily="18" charset="0"/>
                        </a:rPr>
                        <m:t>𝑐𝑜𝑠</m:t>
                      </m:r>
                      <m:r>
                        <a:rPr kumimoji="1" lang="en-US" altLang="zh-CN" sz="1800" b="0" i="1" spc="0" smtClean="0">
                          <a:solidFill>
                            <a:schemeClr val="tx2"/>
                          </a:solidFill>
                          <a:latin typeface="Cambria Math" panose="02040503050406030204" pitchFamily="18" charset="0"/>
                          <a:ea typeface="Cambria Math" panose="02040503050406030204" pitchFamily="18" charset="0"/>
                        </a:rPr>
                        <m:t>36°=</m:t>
                      </m:r>
                      <m:f>
                        <m:fPr>
                          <m:ctrlPr>
                            <a:rPr kumimoji="1" lang="en-US" altLang="zh-CN" sz="1800" b="0" i="1" spc="0" smtClean="0">
                              <a:solidFill>
                                <a:schemeClr val="tx2"/>
                              </a:solidFill>
                              <a:latin typeface="Cambria Math" panose="02040503050406030204" pitchFamily="18" charset="0"/>
                              <a:ea typeface="Cambria Math" panose="02040503050406030204" pitchFamily="18" charset="0"/>
                            </a:rPr>
                          </m:ctrlPr>
                        </m:fPr>
                        <m:num>
                          <m:r>
                            <a:rPr kumimoji="1" lang="en-US" altLang="zh-CN" sz="1800" b="0" i="1" spc="0" smtClean="0">
                              <a:solidFill>
                                <a:schemeClr val="tx2"/>
                              </a:solidFill>
                              <a:latin typeface="Cambria Math" panose="02040503050406030204" pitchFamily="18" charset="0"/>
                              <a:ea typeface="Cambria Math" panose="02040503050406030204" pitchFamily="18" charset="0"/>
                            </a:rPr>
                            <m:t>1+</m:t>
                          </m:r>
                          <m:rad>
                            <m:radPr>
                              <m:degHide m:val="on"/>
                              <m:ctrlPr>
                                <a:rPr kumimoji="1" lang="en-US" altLang="zh-CN" sz="1800" b="0" i="1" spc="0" smtClean="0">
                                  <a:solidFill>
                                    <a:schemeClr val="tx2"/>
                                  </a:solidFill>
                                  <a:latin typeface="Cambria Math" panose="02040503050406030204" pitchFamily="18" charset="0"/>
                                  <a:ea typeface="Cambria Math" panose="02040503050406030204" pitchFamily="18" charset="0"/>
                                </a:rPr>
                              </m:ctrlPr>
                            </m:radPr>
                            <m:deg/>
                            <m:e>
                              <m:r>
                                <a:rPr kumimoji="1" lang="en-US" altLang="zh-CN" sz="1800" b="0" i="1" spc="0" smtClean="0">
                                  <a:solidFill>
                                    <a:schemeClr val="tx2"/>
                                  </a:solidFill>
                                  <a:latin typeface="Cambria Math" panose="02040503050406030204" pitchFamily="18" charset="0"/>
                                  <a:ea typeface="Cambria Math" panose="02040503050406030204" pitchFamily="18" charset="0"/>
                                </a:rPr>
                                <m:t>5</m:t>
                              </m:r>
                            </m:e>
                          </m:rad>
                        </m:num>
                        <m:den>
                          <m:r>
                            <a:rPr kumimoji="1" lang="en-US" altLang="zh-CN" sz="1800" b="0" i="1" spc="0" smtClean="0">
                              <a:solidFill>
                                <a:schemeClr val="tx2"/>
                              </a:solidFill>
                              <a:latin typeface="Cambria Math" panose="02040503050406030204" pitchFamily="18" charset="0"/>
                              <a:ea typeface="Cambria Math" panose="02040503050406030204" pitchFamily="18" charset="0"/>
                            </a:rPr>
                            <m:t>4</m:t>
                          </m:r>
                        </m:den>
                      </m:f>
                    </m:oMath>
                  </m:oMathPara>
                </a14:m>
                <a:endParaRPr kumimoji="1" lang="en-US" altLang="zh-CN" sz="1800" b="0" spc="0" dirty="0">
                  <a:solidFill>
                    <a:schemeClr val="tx2"/>
                  </a:solidFill>
                  <a:latin typeface="HarmonyOS Sans SC Medium" pitchFamily="2" charset="-122"/>
                  <a:ea typeface="Cambria Math" panose="02040503050406030204" pitchFamily="18" charset="0"/>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mc:Choice>
        <mc:Fallback xmlns="">
          <p:sp>
            <p:nvSpPr>
              <p:cNvPr id="57" name="标题 1">
                <a:extLst>
                  <a:ext uri="{FF2B5EF4-FFF2-40B4-BE49-F238E27FC236}">
                    <a16:creationId xmlns:a16="http://schemas.microsoft.com/office/drawing/2014/main" id="{F34F6841-6888-4656-84A4-18EB99AA1C00}"/>
                  </a:ext>
                </a:extLst>
              </p:cNvPr>
              <p:cNvSpPr txBox="1">
                <a:spLocks noRot="1" noChangeAspect="1" noMove="1" noResize="1" noEditPoints="1" noAdjustHandles="1" noChangeArrowheads="1" noChangeShapeType="1" noTextEdit="1"/>
              </p:cNvSpPr>
              <p:nvPr/>
            </p:nvSpPr>
            <p:spPr>
              <a:xfrm>
                <a:off x="9610928" y="3932563"/>
                <a:ext cx="2039952" cy="892893"/>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4688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3"/>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4"/>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4"/>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zh-CN" altLang="en-US" dirty="0"/>
              <a:t>Problem </a:t>
            </a:r>
            <a:r>
              <a:rPr kumimoji="1" lang="en-US" altLang="zh-CN" dirty="0"/>
              <a:t>B. 2D Internet Angel</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题目大意</a:t>
            </a:r>
          </a:p>
        </p:txBody>
      </p:sp>
      <mc:AlternateContent xmlns:mc="http://schemas.openxmlformats.org/markup-compatibility/2006" xmlns:a14="http://schemas.microsoft.com/office/drawing/2010/main">
        <mc:Choice Requires="a14">
          <p:sp>
            <p:nvSpPr>
              <p:cNvPr id="11" name="标题 1">
                <a:extLst>
                  <a:ext uri="{FF2B5EF4-FFF2-40B4-BE49-F238E27FC236}">
                    <a16:creationId xmlns:a16="http://schemas.microsoft.com/office/drawing/2014/main" id="{01001809-243E-C77D-3569-750ED697BBCF}"/>
                  </a:ext>
                </a:extLst>
              </p:cNvPr>
              <p:cNvSpPr txBox="1">
                <a:spLocks/>
              </p:cNvSpPr>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b="0" i="0" spc="0" dirty="0">
                    <a:solidFill>
                      <a:schemeClr val="tx2"/>
                    </a:solidFill>
                    <a:latin typeface="HarmonyOS Sans SC Light" pitchFamily="2" charset="-122"/>
                    <a:ea typeface="HarmonyOS Sans SC Light" pitchFamily="2" charset="-122"/>
                  </a:rPr>
                  <a:t>给出两个同心圆，内圆给出</a:t>
                </a:r>
                <a14:m>
                  <m:oMath xmlns:m="http://schemas.openxmlformats.org/officeDocument/2006/math">
                    <m:r>
                      <a:rPr kumimoji="1" lang="en-US" altLang="zh-CN" sz="1800" b="0" i="1" spc="0" smtClean="0">
                        <a:solidFill>
                          <a:schemeClr val="tx2"/>
                        </a:solidFill>
                        <a:latin typeface="Cambria Math" panose="02040503050406030204" pitchFamily="18" charset="0"/>
                        <a:ea typeface="HarmonyOS Sans SC Light" pitchFamily="2" charset="-122"/>
                      </a:rPr>
                      <m:t>𝑛</m:t>
                    </m:r>
                  </m:oMath>
                </a14:m>
                <a:r>
                  <a:rPr kumimoji="1" lang="zh-CN" altLang="en-US" sz="1800" b="0" i="0" spc="0" dirty="0">
                    <a:solidFill>
                      <a:schemeClr val="tx2"/>
                    </a:solidFill>
                    <a:latin typeface="HarmonyOS Sans SC Light" pitchFamily="2" charset="-122"/>
                    <a:ea typeface="HarmonyOS Sans SC Light" pitchFamily="2" charset="-122"/>
                  </a:rPr>
                  <a:t>个切点构成的凸多边形，现在在凸多边形与外圆之间随机均匀地选择一个点，求出这个点到这</a:t>
                </a:r>
                <a14:m>
                  <m:oMath xmlns:m="http://schemas.openxmlformats.org/officeDocument/2006/math">
                    <m:r>
                      <a:rPr kumimoji="1" lang="en-US" altLang="zh-CN" sz="1800" b="0" i="1" spc="0" smtClean="0">
                        <a:solidFill>
                          <a:schemeClr val="tx2"/>
                        </a:solidFill>
                        <a:latin typeface="Cambria Math" panose="02040503050406030204" pitchFamily="18" charset="0"/>
                        <a:ea typeface="HarmonyOS Sans SC Light" pitchFamily="2" charset="-122"/>
                      </a:rPr>
                      <m:t>𝑛</m:t>
                    </m:r>
                  </m:oMath>
                </a14:m>
                <a:r>
                  <a:rPr kumimoji="1" lang="zh-CN" altLang="en-US" sz="1800" b="0" i="0" spc="0" dirty="0">
                    <a:solidFill>
                      <a:schemeClr val="tx2"/>
                    </a:solidFill>
                    <a:latin typeface="HarmonyOS Sans SC Light" pitchFamily="2" charset="-122"/>
                    <a:ea typeface="HarmonyOS Sans SC Light" pitchFamily="2" charset="-122"/>
                  </a:rPr>
                  <a:t>个切点之中最小的距离（路径不跨过任何边界）</a:t>
                </a:r>
                <a14:m>
                  <m:oMath xmlns:m="http://schemas.openxmlformats.org/officeDocument/2006/math">
                    <m:r>
                      <a:rPr kumimoji="1" lang="en-US" altLang="zh-CN" sz="1800" b="0" i="1" spc="0" smtClean="0">
                        <a:solidFill>
                          <a:schemeClr val="tx2"/>
                        </a:solidFill>
                        <a:latin typeface="Cambria Math" panose="02040503050406030204" pitchFamily="18" charset="0"/>
                        <a:ea typeface="HarmonyOS Sans SC Light" pitchFamily="2" charset="-122"/>
                      </a:rPr>
                      <m:t>𝑋</m:t>
                    </m:r>
                  </m:oMath>
                </a14:m>
                <a:r>
                  <a:rPr kumimoji="1" lang="zh-CN" altLang="en-US" sz="1800" b="0" i="0" spc="0" dirty="0">
                    <a:solidFill>
                      <a:schemeClr val="tx2"/>
                    </a:solidFill>
                    <a:latin typeface="HarmonyOS Sans SC Light" pitchFamily="2" charset="-122"/>
                    <a:ea typeface="HarmonyOS Sans SC Light" pitchFamily="2" charset="-122"/>
                  </a:rPr>
                  <a:t>，求</a:t>
                </a:r>
                <a14:m>
                  <m:oMath xmlns:m="http://schemas.openxmlformats.org/officeDocument/2006/math">
                    <m:r>
                      <a:rPr kumimoji="1" lang="en-US" altLang="zh-CN" sz="1800" b="0" i="1" spc="0" smtClean="0">
                        <a:solidFill>
                          <a:schemeClr val="tx2"/>
                        </a:solidFill>
                        <a:latin typeface="Cambria Math" panose="02040503050406030204" pitchFamily="18" charset="0"/>
                        <a:ea typeface="HarmonyOS Sans SC Light" pitchFamily="2" charset="-122"/>
                      </a:rPr>
                      <m:t>𝐸</m:t>
                    </m:r>
                    <m:d>
                      <m:dPr>
                        <m:ctrlPr>
                          <a:rPr kumimoji="1" lang="en-US" altLang="zh-CN" sz="1800" b="0" i="1" spc="0" smtClean="0">
                            <a:solidFill>
                              <a:schemeClr val="tx2"/>
                            </a:solidFill>
                            <a:latin typeface="Cambria Math" panose="02040503050406030204" pitchFamily="18" charset="0"/>
                            <a:ea typeface="HarmonyOS Sans SC Light" pitchFamily="2" charset="-122"/>
                          </a:rPr>
                        </m:ctrlPr>
                      </m:dPr>
                      <m:e>
                        <m:sSup>
                          <m:sSupPr>
                            <m:ctrlPr>
                              <a:rPr kumimoji="1" lang="en-US" altLang="zh-CN" sz="1800" b="0" i="1" spc="0" smtClean="0">
                                <a:solidFill>
                                  <a:schemeClr val="tx2"/>
                                </a:solidFill>
                                <a:latin typeface="Cambria Math" panose="02040503050406030204" pitchFamily="18" charset="0"/>
                                <a:ea typeface="HarmonyOS Sans SC Light" pitchFamily="2" charset="-122"/>
                              </a:rPr>
                            </m:ctrlPr>
                          </m:sSupPr>
                          <m:e>
                            <m:r>
                              <a:rPr kumimoji="1" lang="en-US" altLang="zh-CN" sz="1800" b="0" i="1" spc="0" smtClean="0">
                                <a:solidFill>
                                  <a:schemeClr val="tx2"/>
                                </a:solidFill>
                                <a:latin typeface="Cambria Math" panose="02040503050406030204" pitchFamily="18" charset="0"/>
                                <a:ea typeface="HarmonyOS Sans SC Light" pitchFamily="2" charset="-122"/>
                              </a:rPr>
                              <m:t>𝑋</m:t>
                            </m:r>
                          </m:e>
                          <m:sup>
                            <m:r>
                              <a:rPr kumimoji="1" lang="en-US" altLang="zh-CN" sz="1800" b="0" i="1" spc="0" smtClean="0">
                                <a:solidFill>
                                  <a:schemeClr val="tx2"/>
                                </a:solidFill>
                                <a:latin typeface="Cambria Math" panose="02040503050406030204" pitchFamily="18" charset="0"/>
                                <a:ea typeface="HarmonyOS Sans SC Light" pitchFamily="2" charset="-122"/>
                              </a:rPr>
                              <m:t>2</m:t>
                            </m:r>
                          </m:sup>
                        </m:sSup>
                      </m:e>
                    </m:d>
                  </m:oMath>
                </a14:m>
                <a:endParaRPr kumimoji="1" lang="en-US" altLang="zh-CN" sz="1800" b="0" i="0" spc="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zh-CN" altLang="en-US" sz="1800" b="0" i="0" spc="0" dirty="0">
                  <a:solidFill>
                    <a:schemeClr val="tx2"/>
                  </a:solidFill>
                  <a:latin typeface="HarmonyOS Sans SC Light" pitchFamily="2" charset="-122"/>
                  <a:ea typeface="HarmonyOS Sans SC Light" pitchFamily="2" charset="-122"/>
                </a:endParaRPr>
              </a:p>
            </p:txBody>
          </p:sp>
        </mc:Choice>
        <mc:Fallback xmlns="">
          <p:sp>
            <p:nvSpPr>
              <p:cNvPr id="11" name="标题 1">
                <a:extLst>
                  <a:ext uri="{FF2B5EF4-FFF2-40B4-BE49-F238E27FC236}">
                    <a16:creationId xmlns:a16="http://schemas.microsoft.com/office/drawing/2014/main" id="{01001809-243E-C77D-3569-750ED697BBCF}"/>
                  </a:ext>
                </a:extLst>
              </p:cNvPr>
              <p:cNvSpPr txBox="1">
                <a:spLocks noRot="1" noChangeAspect="1" noMove="1" noResize="1" noEditPoints="1" noAdjustHandles="1" noChangeArrowheads="1" noChangeShapeType="1" noTextEdit="1"/>
              </p:cNvSpPr>
              <p:nvPr/>
            </p:nvSpPr>
            <p:spPr>
              <a:xfrm>
                <a:off x="838200" y="2645098"/>
                <a:ext cx="10515600" cy="3320602"/>
              </a:xfrm>
              <a:prstGeom prst="rect">
                <a:avLst/>
              </a:prstGeom>
              <a:blipFill>
                <a:blip r:embed="rId5"/>
                <a:stretch>
                  <a:fillRect l="-522" t="-183"/>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6"/>
          <a:stretch>
            <a:fillRect/>
          </a:stretch>
        </p:blipFill>
        <p:spPr>
          <a:xfrm>
            <a:off x="8681286" y="460895"/>
            <a:ext cx="3069843" cy="343430"/>
          </a:xfrm>
          <a:prstGeom prst="rect">
            <a:avLst/>
          </a:prstGeom>
        </p:spPr>
      </p:pic>
      <p:pic>
        <p:nvPicPr>
          <p:cNvPr id="13" name="图片 12">
            <a:extLst>
              <a:ext uri="{FF2B5EF4-FFF2-40B4-BE49-F238E27FC236}">
                <a16:creationId xmlns:a16="http://schemas.microsoft.com/office/drawing/2014/main" id="{6A50BF70-0887-BD9A-B785-6DA4B98EBC00}"/>
              </a:ext>
            </a:extLst>
          </p:cNvPr>
          <p:cNvPicPr>
            <a:picLocks noChangeAspect="1"/>
          </p:cNvPicPr>
          <p:nvPr/>
        </p:nvPicPr>
        <p:blipFill>
          <a:blip r:embed="rId7"/>
          <a:stretch>
            <a:fillRect/>
          </a:stretch>
        </p:blipFill>
        <p:spPr>
          <a:xfrm>
            <a:off x="4485584" y="3478359"/>
            <a:ext cx="3220832" cy="2710960"/>
          </a:xfrm>
          <a:prstGeom prst="rect">
            <a:avLst/>
          </a:prstGeom>
        </p:spPr>
      </p:pic>
    </p:spTree>
    <p:extLst>
      <p:ext uri="{BB962C8B-B14F-4D97-AF65-F5344CB8AC3E}">
        <p14:creationId xmlns:p14="http://schemas.microsoft.com/office/powerpoint/2010/main" val="1278976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pic>
        <p:nvPicPr>
          <p:cNvPr id="11" name="图片 10">
            <a:extLst>
              <a:ext uri="{FF2B5EF4-FFF2-40B4-BE49-F238E27FC236}">
                <a16:creationId xmlns:a16="http://schemas.microsoft.com/office/drawing/2014/main" id="{F3012926-25FB-4648-AD3B-68EA516AAC37}"/>
              </a:ext>
            </a:extLst>
          </p:cNvPr>
          <p:cNvPicPr>
            <a:picLocks noChangeAspect="1"/>
          </p:cNvPicPr>
          <p:nvPr/>
        </p:nvPicPr>
        <p:blipFill>
          <a:blip r:embed="rId4"/>
          <a:stretch>
            <a:fillRect/>
          </a:stretch>
        </p:blipFill>
        <p:spPr>
          <a:xfrm>
            <a:off x="904623" y="2961478"/>
            <a:ext cx="3487213" cy="3173364"/>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L. Black Hole</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题解</a:t>
            </a: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5"/>
          <a:stretch>
            <a:fillRect/>
          </a:stretch>
        </p:blipFill>
        <p:spPr>
          <a:xfrm>
            <a:off x="8681286" y="460895"/>
            <a:ext cx="3069843" cy="343430"/>
          </a:xfrm>
          <a:prstGeom prst="rect">
            <a:avLst/>
          </a:prstGeom>
        </p:spPr>
      </p:pic>
      <p:sp>
        <p:nvSpPr>
          <p:cNvPr id="13" name="标题 1">
            <a:extLst>
              <a:ext uri="{FF2B5EF4-FFF2-40B4-BE49-F238E27FC236}">
                <a16:creationId xmlns:a16="http://schemas.microsoft.com/office/drawing/2014/main" id="{445EA487-47F7-4CF3-9BA7-75B786BEF1B9}"/>
              </a:ext>
            </a:extLst>
          </p:cNvPr>
          <p:cNvSpPr txBox="1">
            <a:spLocks/>
          </p:cNvSpPr>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zh-CN" sz="1800" dirty="0">
              <a:solidFill>
                <a:schemeClr val="tx2"/>
              </a:solidFill>
              <a:latin typeface="HarmonyOS Sans SC Light" pitchFamily="2" charset="-122"/>
              <a:ea typeface="HarmonyOS Sans SC Light" pitchFamily="2" charset="-122"/>
            </a:endParaRPr>
          </a:p>
        </p:txBody>
      </p:sp>
      <p:sp>
        <p:nvSpPr>
          <p:cNvPr id="14" name="标题 1">
            <a:extLst>
              <a:ext uri="{FF2B5EF4-FFF2-40B4-BE49-F238E27FC236}">
                <a16:creationId xmlns:a16="http://schemas.microsoft.com/office/drawing/2014/main" id="{A89FD03A-1110-4F68-AA36-E6F3C7CC70C1}"/>
              </a:ext>
            </a:extLst>
          </p:cNvPr>
          <p:cNvSpPr txBox="1">
            <a:spLocks/>
          </p:cNvSpPr>
          <p:nvPr/>
        </p:nvSpPr>
        <p:spPr>
          <a:xfrm>
            <a:off x="670560" y="2069551"/>
            <a:ext cx="10515600" cy="4705390"/>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en-US" altLang="zh-CN" sz="1800" dirty="0">
                <a:solidFill>
                  <a:schemeClr val="accent1"/>
                </a:solidFill>
                <a:latin typeface="HarmonyOS Sans SC Medium" pitchFamily="2" charset="-122"/>
                <a:ea typeface="HarmonyOS Sans SC Medium" pitchFamily="2" charset="-122"/>
              </a:rPr>
              <a:t>2</a:t>
            </a:r>
            <a:r>
              <a:rPr kumimoji="1" lang="zh-CN" altLang="en-US" sz="1800" b="0" i="0" spc="0" dirty="0">
                <a:solidFill>
                  <a:schemeClr val="accent1"/>
                </a:solidFill>
                <a:latin typeface="HarmonyOS Sans SC Medium" pitchFamily="2" charset="-122"/>
                <a:ea typeface="HarmonyOS Sans SC Medium" pitchFamily="2" charset="-122"/>
              </a:rPr>
              <a:t>、立体几何求解</a:t>
            </a:r>
            <a:endParaRPr kumimoji="1" lang="en-US" altLang="zh-CN" sz="1800" b="0" i="0" spc="0" dirty="0">
              <a:solidFill>
                <a:schemeClr val="accent1"/>
              </a:solidFill>
              <a:latin typeface="HarmonyOS Sans SC Medium" pitchFamily="2" charset="-122"/>
              <a:ea typeface="HarmonyOS Sans SC Medium" pitchFamily="2" charset="-122"/>
            </a:endParaRPr>
          </a:p>
          <a:p>
            <a:pPr>
              <a:lnSpc>
                <a:spcPct val="120000"/>
              </a:lnSpc>
              <a:defRPr/>
            </a:pPr>
            <a:r>
              <a:rPr kumimoji="1" lang="zh-CN" altLang="en-US" sz="1800" b="0" i="0" spc="0" dirty="0">
                <a:solidFill>
                  <a:schemeClr val="tx2"/>
                </a:solidFill>
                <a:latin typeface="HarmonyOS Sans SC Light" pitchFamily="2" charset="-122"/>
                <a:ea typeface="HarmonyOS Sans SC Light" pitchFamily="2" charset="-122"/>
              </a:rPr>
              <a:t>下面详解正二十面体部分，</a:t>
            </a:r>
            <a:r>
              <a:rPr kumimoji="1" lang="en-US" altLang="zh-CN" sz="1800" b="0" i="0" spc="0" dirty="0">
                <a:solidFill>
                  <a:schemeClr val="tx2"/>
                </a:solidFill>
                <a:latin typeface="HarmonyOS Sans SC Light" pitchFamily="2" charset="-122"/>
                <a:ea typeface="HarmonyOS Sans SC Light" pitchFamily="2" charset="-122"/>
              </a:rPr>
              <a:t>DB</a:t>
            </a:r>
            <a:r>
              <a:rPr kumimoji="1" lang="zh-CN" altLang="en-US" sz="1800" b="0" i="0" spc="0" dirty="0">
                <a:solidFill>
                  <a:schemeClr val="tx2"/>
                </a:solidFill>
                <a:latin typeface="HarmonyOS Sans SC Light" pitchFamily="2" charset="-122"/>
                <a:ea typeface="HarmonyOS Sans SC Light" pitchFamily="2" charset="-122"/>
              </a:rPr>
              <a:t>为中心兼三等分点，</a:t>
            </a:r>
            <a:r>
              <a:rPr kumimoji="1" lang="en-US" altLang="zh-CN" sz="1800" b="0" i="0" spc="0" dirty="0">
                <a:solidFill>
                  <a:schemeClr val="tx2"/>
                </a:solidFill>
                <a:latin typeface="HarmonyOS Sans SC Light" pitchFamily="2" charset="-122"/>
                <a:ea typeface="HarmonyOS Sans SC Light" pitchFamily="2" charset="-122"/>
              </a:rPr>
              <a:t>C</a:t>
            </a:r>
            <a:r>
              <a:rPr kumimoji="1" lang="zh-CN" altLang="en-US" sz="1800" b="0" i="0" spc="0" dirty="0">
                <a:solidFill>
                  <a:schemeClr val="tx2"/>
                </a:solidFill>
                <a:latin typeface="HarmonyOS Sans SC Light" pitchFamily="2" charset="-122"/>
                <a:ea typeface="HarmonyOS Sans SC Light" pitchFamily="2" charset="-122"/>
              </a:rPr>
              <a:t>为中点，</a:t>
            </a:r>
            <a:r>
              <a:rPr kumimoji="1" lang="en-US" altLang="zh-CN" sz="1800" b="0" i="0" spc="0" dirty="0">
                <a:solidFill>
                  <a:schemeClr val="tx2"/>
                </a:solidFill>
                <a:latin typeface="HarmonyOS Sans SC Light" pitchFamily="2" charset="-122"/>
                <a:ea typeface="HarmonyOS Sans SC Light" pitchFamily="2" charset="-122"/>
              </a:rPr>
              <a:t>AEFH</a:t>
            </a:r>
            <a:r>
              <a:rPr kumimoji="1" lang="zh-CN" altLang="en-US" sz="1800" b="0" i="0" spc="0" dirty="0">
                <a:solidFill>
                  <a:schemeClr val="tx2"/>
                </a:solidFill>
                <a:latin typeface="HarmonyOS Sans SC Light" pitchFamily="2" charset="-122"/>
                <a:ea typeface="HarmonyOS Sans SC Light" pitchFamily="2" charset="-122"/>
              </a:rPr>
              <a:t>为顶点</a:t>
            </a: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p:sp>
        <p:nvSpPr>
          <p:cNvPr id="37" name="标题 1">
            <a:extLst>
              <a:ext uri="{FF2B5EF4-FFF2-40B4-BE49-F238E27FC236}">
                <a16:creationId xmlns:a16="http://schemas.microsoft.com/office/drawing/2014/main" id="{8F5AEBE5-EA5E-4F3A-AFA3-A0F8F895FE5C}"/>
              </a:ext>
            </a:extLst>
          </p:cNvPr>
          <p:cNvSpPr txBox="1">
            <a:spLocks/>
          </p:cNvSpPr>
          <p:nvPr/>
        </p:nvSpPr>
        <p:spPr>
          <a:xfrm>
            <a:off x="1275867" y="4418965"/>
            <a:ext cx="395394" cy="432093"/>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a:lnSpc>
                <a:spcPct val="120000"/>
              </a:lnSpc>
              <a:defRPr/>
            </a:pPr>
            <a:r>
              <a:rPr kumimoji="1" lang="en-US" altLang="zh-CN" sz="1800" b="0" i="0" spc="0" dirty="0">
                <a:solidFill>
                  <a:srgbClr val="FFC000"/>
                </a:solidFill>
                <a:latin typeface="HarmonyOS Sans SC Light" pitchFamily="2" charset="-122"/>
                <a:ea typeface="HarmonyOS Sans SC Light" pitchFamily="2" charset="-122"/>
              </a:rPr>
              <a:t>A</a:t>
            </a: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p:sp>
        <p:nvSpPr>
          <p:cNvPr id="38" name="标题 1">
            <a:extLst>
              <a:ext uri="{FF2B5EF4-FFF2-40B4-BE49-F238E27FC236}">
                <a16:creationId xmlns:a16="http://schemas.microsoft.com/office/drawing/2014/main" id="{B94E6D10-A5AE-487A-BE00-03FBA74FC045}"/>
              </a:ext>
            </a:extLst>
          </p:cNvPr>
          <p:cNvSpPr txBox="1">
            <a:spLocks/>
          </p:cNvSpPr>
          <p:nvPr/>
        </p:nvSpPr>
        <p:spPr>
          <a:xfrm>
            <a:off x="2255038" y="3495795"/>
            <a:ext cx="395394" cy="432093"/>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a:lnSpc>
                <a:spcPct val="120000"/>
              </a:lnSpc>
              <a:defRPr/>
            </a:pPr>
            <a:r>
              <a:rPr kumimoji="1" lang="en-US" altLang="zh-CN" sz="1800" dirty="0">
                <a:solidFill>
                  <a:srgbClr val="FFC000"/>
                </a:solidFill>
                <a:latin typeface="HarmonyOS Sans SC Medium" pitchFamily="2" charset="-122"/>
                <a:ea typeface="HarmonyOS Sans SC Light" pitchFamily="2" charset="-122"/>
              </a:rPr>
              <a:t>B</a:t>
            </a: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p:sp>
        <p:nvSpPr>
          <p:cNvPr id="40" name="标题 1">
            <a:extLst>
              <a:ext uri="{FF2B5EF4-FFF2-40B4-BE49-F238E27FC236}">
                <a16:creationId xmlns:a16="http://schemas.microsoft.com/office/drawing/2014/main" id="{21310FBC-79EF-469C-9AE3-FC53C376349F}"/>
              </a:ext>
            </a:extLst>
          </p:cNvPr>
          <p:cNvSpPr txBox="1">
            <a:spLocks/>
          </p:cNvSpPr>
          <p:nvPr/>
        </p:nvSpPr>
        <p:spPr>
          <a:xfrm>
            <a:off x="2042505" y="4025928"/>
            <a:ext cx="395394" cy="432093"/>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a:lnSpc>
                <a:spcPct val="120000"/>
              </a:lnSpc>
              <a:defRPr/>
            </a:pPr>
            <a:r>
              <a:rPr kumimoji="1" lang="en-US" altLang="zh-CN" sz="1800" dirty="0">
                <a:solidFill>
                  <a:srgbClr val="FFC000"/>
                </a:solidFill>
                <a:latin typeface="HarmonyOS Sans SC Medium" pitchFamily="2" charset="-122"/>
                <a:ea typeface="HarmonyOS Sans SC Light" pitchFamily="2" charset="-122"/>
              </a:rPr>
              <a:t>C</a:t>
            </a: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p:sp>
        <p:nvSpPr>
          <p:cNvPr id="41" name="标题 1">
            <a:extLst>
              <a:ext uri="{FF2B5EF4-FFF2-40B4-BE49-F238E27FC236}">
                <a16:creationId xmlns:a16="http://schemas.microsoft.com/office/drawing/2014/main" id="{A63DC1C3-A0E4-4E74-8275-50F5D2926A35}"/>
              </a:ext>
            </a:extLst>
          </p:cNvPr>
          <p:cNvSpPr txBox="1">
            <a:spLocks/>
          </p:cNvSpPr>
          <p:nvPr/>
        </p:nvSpPr>
        <p:spPr>
          <a:xfrm>
            <a:off x="2538060" y="4514700"/>
            <a:ext cx="395394" cy="432093"/>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a:lnSpc>
                <a:spcPct val="120000"/>
              </a:lnSpc>
              <a:defRPr/>
            </a:pPr>
            <a:r>
              <a:rPr kumimoji="1" lang="en-US" altLang="zh-CN" sz="1800" dirty="0">
                <a:solidFill>
                  <a:srgbClr val="FFC000"/>
                </a:solidFill>
                <a:latin typeface="HarmonyOS Sans SC Medium" pitchFamily="2" charset="-122"/>
                <a:ea typeface="HarmonyOS Sans SC Light" pitchFamily="2" charset="-122"/>
              </a:rPr>
              <a:t>D</a:t>
            </a: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mc:AlternateContent xmlns:mc="http://schemas.openxmlformats.org/markup-compatibility/2006" xmlns:a14="http://schemas.microsoft.com/office/drawing/2010/main">
        <mc:Choice Requires="a14">
          <p:sp>
            <p:nvSpPr>
              <p:cNvPr id="43" name="标题 1">
                <a:extLst>
                  <a:ext uri="{FF2B5EF4-FFF2-40B4-BE49-F238E27FC236}">
                    <a16:creationId xmlns:a16="http://schemas.microsoft.com/office/drawing/2014/main" id="{084A7A17-080A-445C-8BF1-C9157AB8A96A}"/>
                  </a:ext>
                </a:extLst>
              </p:cNvPr>
              <p:cNvSpPr txBox="1">
                <a:spLocks/>
              </p:cNvSpPr>
              <p:nvPr/>
            </p:nvSpPr>
            <p:spPr>
              <a:xfrm>
                <a:off x="4625898" y="2948711"/>
                <a:ext cx="5408158" cy="3038524"/>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a:lnSpc>
                    <a:spcPct val="120000"/>
                  </a:lnSpc>
                  <a:defRPr/>
                </a:pPr>
                <a14:m>
                  <m:oMathPara xmlns:m="http://schemas.openxmlformats.org/officeDocument/2006/math">
                    <m:oMathParaPr>
                      <m:jc m:val="centerGroup"/>
                    </m:oMathParaPr>
                    <m:oMath xmlns:m="http://schemas.openxmlformats.org/officeDocument/2006/math">
                      <m:r>
                        <a:rPr kumimoji="1" lang="en-US" altLang="zh-CN" sz="1800" b="0" i="1" spc="0" smtClean="0">
                          <a:solidFill>
                            <a:schemeClr val="tx2"/>
                          </a:solidFill>
                          <a:latin typeface="Cambria Math" panose="02040503050406030204" pitchFamily="18" charset="0"/>
                          <a:ea typeface="HarmonyOS Sans SC Light" pitchFamily="2" charset="-122"/>
                        </a:rPr>
                        <m:t>𝐴𝐶</m:t>
                      </m:r>
                      <m:r>
                        <a:rPr kumimoji="1" lang="en-US" altLang="zh-CN" sz="1800" b="0" i="1" spc="0" smtClean="0">
                          <a:solidFill>
                            <a:schemeClr val="tx2"/>
                          </a:solidFill>
                          <a:latin typeface="Cambria Math" panose="02040503050406030204" pitchFamily="18" charset="0"/>
                          <a:ea typeface="HarmonyOS Sans SC Light" pitchFamily="2" charset="-122"/>
                        </a:rPr>
                        <m:t>=</m:t>
                      </m:r>
                      <m:f>
                        <m:fPr>
                          <m:ctrlPr>
                            <a:rPr kumimoji="1" lang="en-US" altLang="zh-CN" sz="1800" b="0" i="1" spc="0" smtClean="0">
                              <a:solidFill>
                                <a:schemeClr val="tx2"/>
                              </a:solidFill>
                              <a:latin typeface="Cambria Math" panose="02040503050406030204" pitchFamily="18" charset="0"/>
                              <a:ea typeface="HarmonyOS Sans SC Light" pitchFamily="2" charset="-122"/>
                            </a:rPr>
                          </m:ctrlPr>
                        </m:fPr>
                        <m:num>
                          <m:r>
                            <a:rPr kumimoji="1" lang="en-US" altLang="zh-CN" sz="1800" b="0" i="1" spc="0" smtClean="0">
                              <a:solidFill>
                                <a:schemeClr val="tx2"/>
                              </a:solidFill>
                              <a:latin typeface="Cambria Math" panose="02040503050406030204" pitchFamily="18" charset="0"/>
                              <a:ea typeface="HarmonyOS Sans SC Light" pitchFamily="2" charset="-122"/>
                            </a:rPr>
                            <m:t>𝑎</m:t>
                          </m:r>
                        </m:num>
                        <m:den>
                          <m:r>
                            <a:rPr kumimoji="1" lang="en-US" altLang="zh-CN" sz="1800" b="0" i="1" spc="0" smtClean="0">
                              <a:solidFill>
                                <a:schemeClr val="tx2"/>
                              </a:solidFill>
                              <a:latin typeface="Cambria Math" panose="02040503050406030204" pitchFamily="18" charset="0"/>
                              <a:ea typeface="HarmonyOS Sans SC Light" pitchFamily="2" charset="-122"/>
                            </a:rPr>
                            <m:t>2</m:t>
                          </m:r>
                        </m:den>
                      </m:f>
                      <m:r>
                        <a:rPr kumimoji="1" lang="en-US" altLang="zh-CN" sz="1800" b="0" i="1" spc="0" smtClean="0">
                          <a:solidFill>
                            <a:schemeClr val="tx2"/>
                          </a:solidFill>
                          <a:latin typeface="Cambria Math" panose="02040503050406030204" pitchFamily="18" charset="0"/>
                          <a:ea typeface="HarmonyOS Sans SC Light" pitchFamily="2" charset="-122"/>
                        </a:rPr>
                        <m:t>, </m:t>
                      </m:r>
                      <m:r>
                        <a:rPr kumimoji="1" lang="zh-CN" altLang="en-US" sz="1800" i="1">
                          <a:solidFill>
                            <a:schemeClr val="tx2"/>
                          </a:solidFill>
                          <a:latin typeface="Cambria Math" panose="02040503050406030204" pitchFamily="18" charset="0"/>
                          <a:ea typeface="HarmonyOS Sans SC Light" pitchFamily="2" charset="-122"/>
                        </a:rPr>
                        <m:t>∠</m:t>
                      </m:r>
                      <m:r>
                        <a:rPr kumimoji="1" lang="en-US" altLang="zh-CN" sz="1800" b="0" i="1" spc="0" smtClean="0">
                          <a:solidFill>
                            <a:schemeClr val="tx2"/>
                          </a:solidFill>
                          <a:latin typeface="Cambria Math" panose="02040503050406030204" pitchFamily="18" charset="0"/>
                          <a:ea typeface="Cambria Math" panose="02040503050406030204" pitchFamily="18" charset="0"/>
                        </a:rPr>
                        <m:t>𝐸𝐻𝐹</m:t>
                      </m:r>
                      <m:r>
                        <a:rPr kumimoji="1" lang="en-US" altLang="zh-CN" sz="1800" b="0" i="1" spc="0" smtClean="0">
                          <a:solidFill>
                            <a:schemeClr val="tx2"/>
                          </a:solidFill>
                          <a:latin typeface="Cambria Math" panose="02040503050406030204" pitchFamily="18" charset="0"/>
                          <a:ea typeface="Cambria Math" panose="02040503050406030204" pitchFamily="18" charset="0"/>
                        </a:rPr>
                        <m:t>=108°</m:t>
                      </m:r>
                      <m:d>
                        <m:dPr>
                          <m:ctrlPr>
                            <a:rPr kumimoji="1" lang="en-US" altLang="zh-CN" sz="1800" b="0" i="1" spc="0" smtClean="0">
                              <a:solidFill>
                                <a:schemeClr val="tx2"/>
                              </a:solidFill>
                              <a:latin typeface="Cambria Math" panose="02040503050406030204" pitchFamily="18" charset="0"/>
                              <a:ea typeface="Cambria Math" panose="02040503050406030204" pitchFamily="18" charset="0"/>
                            </a:rPr>
                          </m:ctrlPr>
                        </m:dPr>
                        <m:e>
                          <m:r>
                            <a:rPr kumimoji="1" lang="zh-CN" altLang="en-US" sz="1800" i="1">
                              <a:solidFill>
                                <a:schemeClr val="tx2"/>
                              </a:solidFill>
                              <a:latin typeface="Cambria Math" panose="02040503050406030204" pitchFamily="18" charset="0"/>
                              <a:ea typeface="Cambria Math" panose="02040503050406030204" pitchFamily="18" charset="0"/>
                            </a:rPr>
                            <m:t>正五边形</m:t>
                          </m:r>
                          <m:r>
                            <a:rPr kumimoji="1" lang="zh-CN" altLang="en-US" sz="1800" i="1" smtClean="0">
                              <a:solidFill>
                                <a:schemeClr val="tx2"/>
                              </a:solidFill>
                              <a:latin typeface="Cambria Math" panose="02040503050406030204" pitchFamily="18" charset="0"/>
                              <a:ea typeface="Cambria Math" panose="02040503050406030204" pitchFamily="18" charset="0"/>
                            </a:rPr>
                            <m:t>内角</m:t>
                          </m:r>
                        </m:e>
                      </m:d>
                    </m:oMath>
                  </m:oMathPara>
                </a14:m>
                <a:endParaRPr kumimoji="1" lang="en-US" altLang="zh-CN" sz="1800" b="0" spc="0" dirty="0">
                  <a:solidFill>
                    <a:schemeClr val="tx2"/>
                  </a:solidFill>
                  <a:latin typeface="HarmonyOS Sans SC Medium" pitchFamily="2" charset="-122"/>
                  <a:ea typeface="Cambria Math" panose="02040503050406030204" pitchFamily="18" charset="0"/>
                </a:endParaRPr>
              </a:p>
              <a:p>
                <a:pPr>
                  <a:lnSpc>
                    <a:spcPct val="120000"/>
                  </a:lnSpc>
                  <a:defRPr/>
                </a:pPr>
                <a14:m>
                  <m:oMathPara xmlns:m="http://schemas.openxmlformats.org/officeDocument/2006/math">
                    <m:oMathParaPr>
                      <m:jc m:val="centerGroup"/>
                    </m:oMathParaPr>
                    <m:oMath xmlns:m="http://schemas.openxmlformats.org/officeDocument/2006/math">
                      <m:r>
                        <a:rPr kumimoji="1" lang="en-US" altLang="zh-CN" sz="1800" b="0" i="1" spc="0" smtClean="0">
                          <a:solidFill>
                            <a:schemeClr val="tx2"/>
                          </a:solidFill>
                          <a:latin typeface="Cambria Math" panose="02040503050406030204" pitchFamily="18" charset="0"/>
                          <a:ea typeface="Cambria Math" panose="02040503050406030204" pitchFamily="18" charset="0"/>
                        </a:rPr>
                        <m:t>𝐸𝐹</m:t>
                      </m:r>
                      <m:r>
                        <a:rPr kumimoji="1" lang="en-US" altLang="zh-CN" sz="1800" b="0" i="1" spc="0" smtClean="0">
                          <a:solidFill>
                            <a:schemeClr val="tx2"/>
                          </a:solidFill>
                          <a:latin typeface="Cambria Math" panose="02040503050406030204" pitchFamily="18" charset="0"/>
                          <a:ea typeface="Cambria Math" panose="02040503050406030204" pitchFamily="18" charset="0"/>
                        </a:rPr>
                        <m:t>=2</m:t>
                      </m:r>
                      <m:r>
                        <a:rPr kumimoji="1" lang="en-US" altLang="zh-CN" sz="1800" b="0" i="1" spc="0" smtClean="0">
                          <a:solidFill>
                            <a:schemeClr val="tx2"/>
                          </a:solidFill>
                          <a:latin typeface="Cambria Math" panose="02040503050406030204" pitchFamily="18" charset="0"/>
                          <a:ea typeface="Cambria Math" panose="02040503050406030204" pitchFamily="18" charset="0"/>
                        </a:rPr>
                        <m:t>𝑎𝑐𝑜𝑠</m:t>
                      </m:r>
                      <m:r>
                        <a:rPr kumimoji="1" lang="en-US" altLang="zh-CN" sz="1800" b="0" i="1" spc="0" smtClean="0">
                          <a:solidFill>
                            <a:schemeClr val="tx2"/>
                          </a:solidFill>
                          <a:latin typeface="Cambria Math" panose="02040503050406030204" pitchFamily="18" charset="0"/>
                          <a:ea typeface="Cambria Math" panose="02040503050406030204" pitchFamily="18" charset="0"/>
                        </a:rPr>
                        <m:t>36°,</m:t>
                      </m:r>
                      <m:r>
                        <a:rPr kumimoji="1" lang="en-US" altLang="zh-CN" sz="1800" b="0" i="1" spc="0" smtClean="0">
                          <a:solidFill>
                            <a:schemeClr val="tx2"/>
                          </a:solidFill>
                          <a:latin typeface="Cambria Math" panose="02040503050406030204" pitchFamily="18" charset="0"/>
                          <a:ea typeface="Cambria Math" panose="02040503050406030204" pitchFamily="18" charset="0"/>
                        </a:rPr>
                        <m:t>𝐶𝐸</m:t>
                      </m:r>
                      <m:r>
                        <a:rPr kumimoji="1" lang="en-US" altLang="zh-CN" sz="1800" b="0" i="1" spc="0" smtClean="0">
                          <a:solidFill>
                            <a:schemeClr val="tx2"/>
                          </a:solidFill>
                          <a:latin typeface="Cambria Math" panose="02040503050406030204" pitchFamily="18" charset="0"/>
                          <a:ea typeface="Cambria Math" panose="02040503050406030204" pitchFamily="18" charset="0"/>
                        </a:rPr>
                        <m:t>=</m:t>
                      </m:r>
                      <m:f>
                        <m:fPr>
                          <m:ctrlPr>
                            <a:rPr kumimoji="1" lang="en-US" altLang="zh-CN" sz="1800" b="0" i="1" spc="0" smtClean="0">
                              <a:solidFill>
                                <a:schemeClr val="tx2"/>
                              </a:solidFill>
                              <a:latin typeface="Cambria Math" panose="02040503050406030204" pitchFamily="18" charset="0"/>
                              <a:ea typeface="Cambria Math" panose="02040503050406030204" pitchFamily="18" charset="0"/>
                            </a:rPr>
                          </m:ctrlPr>
                        </m:fPr>
                        <m:num>
                          <m:rad>
                            <m:radPr>
                              <m:degHide m:val="on"/>
                              <m:ctrlPr>
                                <a:rPr kumimoji="1" lang="en-US" altLang="zh-CN" sz="1800" b="0" i="1" spc="0" smtClean="0">
                                  <a:solidFill>
                                    <a:schemeClr val="tx2"/>
                                  </a:solidFill>
                                  <a:latin typeface="Cambria Math" panose="02040503050406030204" pitchFamily="18" charset="0"/>
                                  <a:ea typeface="Cambria Math" panose="02040503050406030204" pitchFamily="18" charset="0"/>
                                </a:rPr>
                              </m:ctrlPr>
                            </m:radPr>
                            <m:deg/>
                            <m:e>
                              <m:r>
                                <a:rPr kumimoji="1" lang="en-US" altLang="zh-CN" sz="1800" b="0" i="1" spc="0" smtClean="0">
                                  <a:solidFill>
                                    <a:schemeClr val="tx2"/>
                                  </a:solidFill>
                                  <a:latin typeface="Cambria Math" panose="02040503050406030204" pitchFamily="18" charset="0"/>
                                  <a:ea typeface="Cambria Math" panose="02040503050406030204" pitchFamily="18" charset="0"/>
                                </a:rPr>
                                <m:t>3</m:t>
                              </m:r>
                            </m:e>
                          </m:rad>
                          <m:r>
                            <a:rPr kumimoji="1" lang="en-US" altLang="zh-CN" sz="1800" b="0" i="1" spc="0" smtClean="0">
                              <a:solidFill>
                                <a:schemeClr val="tx2"/>
                              </a:solidFill>
                              <a:latin typeface="Cambria Math" panose="02040503050406030204" pitchFamily="18" charset="0"/>
                              <a:ea typeface="Cambria Math" panose="02040503050406030204" pitchFamily="18" charset="0"/>
                            </a:rPr>
                            <m:t>𝑎</m:t>
                          </m:r>
                        </m:num>
                        <m:den>
                          <m:r>
                            <a:rPr kumimoji="1" lang="en-US" altLang="zh-CN" sz="1800" b="0" i="1" spc="0" smtClean="0">
                              <a:solidFill>
                                <a:schemeClr val="tx2"/>
                              </a:solidFill>
                              <a:latin typeface="Cambria Math" panose="02040503050406030204" pitchFamily="18" charset="0"/>
                              <a:ea typeface="Cambria Math" panose="02040503050406030204" pitchFamily="18" charset="0"/>
                            </a:rPr>
                            <m:t>2</m:t>
                          </m:r>
                        </m:den>
                      </m:f>
                    </m:oMath>
                  </m:oMathPara>
                </a14:m>
                <a:endParaRPr kumimoji="1" lang="en-US" altLang="zh-CN" sz="1800" b="0" spc="0" dirty="0">
                  <a:solidFill>
                    <a:schemeClr val="tx2"/>
                  </a:solidFill>
                  <a:latin typeface="HarmonyOS Sans SC Medium" pitchFamily="2" charset="-122"/>
                  <a:ea typeface="Cambria Math" panose="02040503050406030204" pitchFamily="18" charset="0"/>
                </a:endParaRPr>
              </a:p>
              <a:p>
                <a:pPr>
                  <a:lnSpc>
                    <a:spcPct val="120000"/>
                  </a:lnSpc>
                  <a:defRPr/>
                </a:pPr>
                <a14:m>
                  <m:oMathPara xmlns:m="http://schemas.openxmlformats.org/officeDocument/2006/math">
                    <m:oMathParaPr>
                      <m:jc m:val="centerGroup"/>
                    </m:oMathParaPr>
                    <m:oMath xmlns:m="http://schemas.openxmlformats.org/officeDocument/2006/math">
                      <m:r>
                        <a:rPr kumimoji="1" lang="zh-CN" altLang="en-US" sz="1800" i="1" dirty="0">
                          <a:solidFill>
                            <a:schemeClr val="tx2"/>
                          </a:solidFill>
                          <a:latin typeface="Cambria Math" panose="02040503050406030204" pitchFamily="18" charset="0"/>
                          <a:ea typeface="HarmonyOS Sans SC Light" pitchFamily="2" charset="-122"/>
                        </a:rPr>
                        <m:t>而</m:t>
                      </m:r>
                      <m:r>
                        <a:rPr kumimoji="1" lang="zh-CN" altLang="en-US" sz="1800" i="1" dirty="0" smtClean="0">
                          <a:solidFill>
                            <a:schemeClr val="tx2"/>
                          </a:solidFill>
                          <a:latin typeface="Cambria Math" panose="02040503050406030204" pitchFamily="18" charset="0"/>
                          <a:ea typeface="HarmonyOS Sans SC Light" pitchFamily="2" charset="-122"/>
                        </a:rPr>
                        <m:t>∆</m:t>
                      </m:r>
                      <m:r>
                        <a:rPr kumimoji="1" lang="en-US" altLang="zh-CN" sz="1800" b="0" i="1" dirty="0" smtClean="0">
                          <a:solidFill>
                            <a:schemeClr val="tx2"/>
                          </a:solidFill>
                          <a:latin typeface="Cambria Math" panose="02040503050406030204" pitchFamily="18" charset="0"/>
                          <a:ea typeface="HarmonyOS Sans SC Light" pitchFamily="2" charset="-122"/>
                        </a:rPr>
                        <m:t>𝐶𝐸𝐹</m:t>
                      </m:r>
                      <m:r>
                        <a:rPr kumimoji="1" lang="en-US" altLang="zh-CN" sz="1800" b="0" i="1" dirty="0" smtClean="0">
                          <a:solidFill>
                            <a:schemeClr val="tx2"/>
                          </a:solidFill>
                          <a:latin typeface="Cambria Math" panose="02040503050406030204" pitchFamily="18" charset="0"/>
                          <a:ea typeface="Cambria Math" panose="02040503050406030204" pitchFamily="18" charset="0"/>
                        </a:rPr>
                        <m:t>~∆</m:t>
                      </m:r>
                      <m:r>
                        <a:rPr kumimoji="1" lang="en-US" altLang="zh-CN" sz="1800" b="0" i="1" dirty="0" smtClean="0">
                          <a:solidFill>
                            <a:schemeClr val="tx2"/>
                          </a:solidFill>
                          <a:latin typeface="Cambria Math" panose="02040503050406030204" pitchFamily="18" charset="0"/>
                          <a:ea typeface="Cambria Math" panose="02040503050406030204" pitchFamily="18" charset="0"/>
                        </a:rPr>
                        <m:t>𝐶𝐵𝐷</m:t>
                      </m:r>
                    </m:oMath>
                  </m:oMathPara>
                </a14:m>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14:m>
                  <m:oMathPara xmlns:m="http://schemas.openxmlformats.org/officeDocument/2006/math">
                    <m:oMathParaPr>
                      <m:jc m:val="centerGroup"/>
                    </m:oMathParaPr>
                    <m:oMath xmlns:m="http://schemas.openxmlformats.org/officeDocument/2006/math">
                      <m:r>
                        <a:rPr kumimoji="1" lang="zh-CN" altLang="en-US" sz="1800" b="0" i="1" spc="0" dirty="0" smtClean="0">
                          <a:solidFill>
                            <a:schemeClr val="tx2"/>
                          </a:solidFill>
                          <a:latin typeface="Cambria Math" panose="02040503050406030204" pitchFamily="18" charset="0"/>
                          <a:ea typeface="HarmonyOS Sans SC Light" pitchFamily="2" charset="-122"/>
                        </a:rPr>
                        <m:t>因此</m:t>
                      </m:r>
                      <m:f>
                        <m:fPr>
                          <m:ctrlPr>
                            <a:rPr kumimoji="1" lang="en-US" altLang="zh-CN" sz="1800" b="0" i="1" spc="0" dirty="0" smtClean="0">
                              <a:solidFill>
                                <a:schemeClr val="tx2"/>
                              </a:solidFill>
                              <a:latin typeface="Cambria Math" panose="02040503050406030204" pitchFamily="18" charset="0"/>
                              <a:ea typeface="HarmonyOS Sans SC Light" pitchFamily="2" charset="-122"/>
                            </a:rPr>
                          </m:ctrlPr>
                        </m:fPr>
                        <m:num>
                          <m:r>
                            <a:rPr kumimoji="1" lang="en-US" altLang="zh-CN" sz="1800" b="0" i="1" spc="0" dirty="0" smtClean="0">
                              <a:solidFill>
                                <a:schemeClr val="tx2"/>
                              </a:solidFill>
                              <a:latin typeface="Cambria Math" panose="02040503050406030204" pitchFamily="18" charset="0"/>
                              <a:ea typeface="HarmonyOS Sans SC Light" pitchFamily="2" charset="-122"/>
                            </a:rPr>
                            <m:t>𝐶𝐵</m:t>
                          </m:r>
                        </m:num>
                        <m:den>
                          <m:r>
                            <a:rPr kumimoji="1" lang="en-US" altLang="zh-CN" sz="1800" b="0" i="1" spc="0" dirty="0" smtClean="0">
                              <a:solidFill>
                                <a:schemeClr val="tx2"/>
                              </a:solidFill>
                              <a:latin typeface="Cambria Math" panose="02040503050406030204" pitchFamily="18" charset="0"/>
                              <a:ea typeface="HarmonyOS Sans SC Light" pitchFamily="2" charset="-122"/>
                            </a:rPr>
                            <m:t>𝐷𝐵</m:t>
                          </m:r>
                        </m:den>
                      </m:f>
                      <m:r>
                        <a:rPr kumimoji="1" lang="en-US" altLang="zh-CN" sz="1800" b="0" i="1" spc="0" dirty="0" smtClean="0">
                          <a:solidFill>
                            <a:schemeClr val="tx2"/>
                          </a:solidFill>
                          <a:latin typeface="Cambria Math" panose="02040503050406030204" pitchFamily="18" charset="0"/>
                          <a:ea typeface="HarmonyOS Sans SC Light" pitchFamily="2" charset="-122"/>
                        </a:rPr>
                        <m:t>=</m:t>
                      </m:r>
                      <m:f>
                        <m:fPr>
                          <m:ctrlPr>
                            <a:rPr kumimoji="1" lang="en-US" altLang="zh-CN" sz="1800" b="0" i="1" spc="0" dirty="0" smtClean="0">
                              <a:solidFill>
                                <a:schemeClr val="tx2"/>
                              </a:solidFill>
                              <a:latin typeface="Cambria Math" panose="02040503050406030204" pitchFamily="18" charset="0"/>
                              <a:ea typeface="HarmonyOS Sans SC Light" pitchFamily="2" charset="-122"/>
                            </a:rPr>
                          </m:ctrlPr>
                        </m:fPr>
                        <m:num>
                          <m:r>
                            <a:rPr kumimoji="1" lang="en-US" altLang="zh-CN" sz="1800" b="0" i="1" spc="0" dirty="0" smtClean="0">
                              <a:solidFill>
                                <a:schemeClr val="tx2"/>
                              </a:solidFill>
                              <a:latin typeface="Cambria Math" panose="02040503050406030204" pitchFamily="18" charset="0"/>
                              <a:ea typeface="HarmonyOS Sans SC Light" pitchFamily="2" charset="-122"/>
                            </a:rPr>
                            <m:t>𝐶𝐸</m:t>
                          </m:r>
                        </m:num>
                        <m:den>
                          <m:r>
                            <a:rPr kumimoji="1" lang="en-US" altLang="zh-CN" sz="1800" b="0" i="1" spc="0" dirty="0" smtClean="0">
                              <a:solidFill>
                                <a:schemeClr val="tx2"/>
                              </a:solidFill>
                              <a:latin typeface="Cambria Math" panose="02040503050406030204" pitchFamily="18" charset="0"/>
                              <a:ea typeface="HarmonyOS Sans SC Light" pitchFamily="2" charset="-122"/>
                            </a:rPr>
                            <m:t>𝐸𝐹</m:t>
                          </m:r>
                        </m:den>
                      </m:f>
                      <m:r>
                        <a:rPr kumimoji="1" lang="en-US" altLang="zh-CN" sz="1800" b="0" i="1" spc="0" dirty="0" smtClean="0">
                          <a:solidFill>
                            <a:schemeClr val="tx2"/>
                          </a:solidFill>
                          <a:latin typeface="Cambria Math" panose="02040503050406030204" pitchFamily="18" charset="0"/>
                          <a:ea typeface="HarmonyOS Sans SC Light" pitchFamily="2" charset="-122"/>
                        </a:rPr>
                        <m:t>=</m:t>
                      </m:r>
                      <m:f>
                        <m:fPr>
                          <m:ctrlPr>
                            <a:rPr kumimoji="1" lang="en-US" altLang="zh-CN" sz="1800" i="1">
                              <a:solidFill>
                                <a:schemeClr val="tx2"/>
                              </a:solidFill>
                              <a:latin typeface="Cambria Math" panose="02040503050406030204" pitchFamily="18" charset="0"/>
                              <a:ea typeface="Cambria Math" panose="02040503050406030204" pitchFamily="18" charset="0"/>
                            </a:rPr>
                          </m:ctrlPr>
                        </m:fPr>
                        <m:num>
                          <m:rad>
                            <m:radPr>
                              <m:degHide m:val="on"/>
                              <m:ctrlPr>
                                <a:rPr kumimoji="1" lang="en-US" altLang="zh-CN" sz="1800" i="1">
                                  <a:solidFill>
                                    <a:schemeClr val="tx2"/>
                                  </a:solidFill>
                                  <a:latin typeface="Cambria Math" panose="02040503050406030204" pitchFamily="18" charset="0"/>
                                  <a:ea typeface="Cambria Math" panose="02040503050406030204" pitchFamily="18" charset="0"/>
                                </a:rPr>
                              </m:ctrlPr>
                            </m:radPr>
                            <m:deg/>
                            <m:e>
                              <m:r>
                                <a:rPr kumimoji="1" lang="en-US" altLang="zh-CN" sz="1800" i="1">
                                  <a:solidFill>
                                    <a:schemeClr val="tx2"/>
                                  </a:solidFill>
                                  <a:latin typeface="Cambria Math" panose="02040503050406030204" pitchFamily="18" charset="0"/>
                                  <a:ea typeface="Cambria Math" panose="02040503050406030204" pitchFamily="18" charset="0"/>
                                </a:rPr>
                                <m:t>3</m:t>
                              </m:r>
                            </m:e>
                          </m:rad>
                        </m:num>
                        <m:den>
                          <m:r>
                            <a:rPr kumimoji="1" lang="en-US" altLang="zh-CN" sz="1800" b="0" i="1" smtClean="0">
                              <a:solidFill>
                                <a:schemeClr val="tx2"/>
                              </a:solidFill>
                              <a:latin typeface="Cambria Math" panose="02040503050406030204" pitchFamily="18" charset="0"/>
                              <a:ea typeface="Cambria Math" panose="02040503050406030204" pitchFamily="18" charset="0"/>
                            </a:rPr>
                            <m:t>4</m:t>
                          </m:r>
                          <m:r>
                            <a:rPr kumimoji="1" lang="en-US" altLang="zh-CN" sz="1800" b="0" i="1" smtClean="0">
                              <a:solidFill>
                                <a:schemeClr val="tx2"/>
                              </a:solidFill>
                              <a:latin typeface="Cambria Math" panose="02040503050406030204" pitchFamily="18" charset="0"/>
                              <a:ea typeface="Cambria Math" panose="02040503050406030204" pitchFamily="18" charset="0"/>
                            </a:rPr>
                            <m:t>𝑐𝑜𝑠</m:t>
                          </m:r>
                          <m:r>
                            <a:rPr kumimoji="1" lang="en-US" altLang="zh-CN" sz="1800" b="0" i="1" smtClean="0">
                              <a:solidFill>
                                <a:schemeClr val="tx2"/>
                              </a:solidFill>
                              <a:latin typeface="Cambria Math" panose="02040503050406030204" pitchFamily="18" charset="0"/>
                              <a:ea typeface="Cambria Math" panose="02040503050406030204" pitchFamily="18" charset="0"/>
                            </a:rPr>
                            <m:t>36°</m:t>
                          </m:r>
                        </m:den>
                      </m:f>
                    </m:oMath>
                  </m:oMathPara>
                </a14:m>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14:m>
                  <m:oMathPara xmlns:m="http://schemas.openxmlformats.org/officeDocument/2006/math">
                    <m:oMathParaPr>
                      <m:jc m:val="centerGroup"/>
                    </m:oMathParaPr>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𝐵𝐷</m:t>
                      </m:r>
                      <m:r>
                        <a:rPr kumimoji="1" lang="en-US" altLang="zh-CN" sz="1800" b="0" i="1" smtClean="0">
                          <a:solidFill>
                            <a:schemeClr val="tx2"/>
                          </a:solidFill>
                          <a:latin typeface="Cambria Math" panose="02040503050406030204" pitchFamily="18" charset="0"/>
                          <a:ea typeface="HarmonyOS Sans SC Light" pitchFamily="2" charset="-122"/>
                        </a:rPr>
                        <m:t>=</m:t>
                      </m:r>
                      <m:sSup>
                        <m:sSupPr>
                          <m:ctrlPr>
                            <a:rPr kumimoji="1" lang="en-US" altLang="zh-CN" sz="1800" b="0" i="1" smtClean="0">
                              <a:solidFill>
                                <a:schemeClr val="tx2"/>
                              </a:solidFill>
                              <a:latin typeface="Cambria Math" panose="02040503050406030204" pitchFamily="18" charset="0"/>
                              <a:ea typeface="HarmonyOS Sans SC Light" pitchFamily="2" charset="-122"/>
                            </a:rPr>
                          </m:ctrlPr>
                        </m:sSupPr>
                        <m:e>
                          <m:r>
                            <a:rPr kumimoji="1" lang="en-US" altLang="zh-CN" sz="1800" b="0" i="1" smtClean="0">
                              <a:solidFill>
                                <a:schemeClr val="tx2"/>
                              </a:solidFill>
                              <a:latin typeface="Cambria Math" panose="02040503050406030204" pitchFamily="18" charset="0"/>
                              <a:ea typeface="HarmonyOS Sans SC Light" pitchFamily="2" charset="-122"/>
                            </a:rPr>
                            <m:t>𝑎</m:t>
                          </m:r>
                        </m:e>
                        <m:sup>
                          <m:r>
                            <a:rPr kumimoji="1" lang="en-US" altLang="zh-CN" sz="1800" b="0" i="1" smtClean="0">
                              <a:solidFill>
                                <a:schemeClr val="tx2"/>
                              </a:solidFill>
                              <a:latin typeface="Cambria Math" panose="02040503050406030204" pitchFamily="18" charset="0"/>
                              <a:ea typeface="HarmonyOS Sans SC Light" pitchFamily="2" charset="-122"/>
                            </a:rPr>
                            <m:t>′</m:t>
                          </m:r>
                        </m:sup>
                      </m:sSup>
                      <m:r>
                        <a:rPr kumimoji="1" lang="en-US" altLang="zh-CN" sz="1800" b="0" i="1" smtClean="0">
                          <a:solidFill>
                            <a:schemeClr val="tx2"/>
                          </a:solidFill>
                          <a:latin typeface="Cambria Math" panose="02040503050406030204" pitchFamily="18" charset="0"/>
                          <a:ea typeface="HarmonyOS Sans SC Light" pitchFamily="2" charset="-122"/>
                        </a:rPr>
                        <m:t>=</m:t>
                      </m:r>
                      <m:f>
                        <m:fPr>
                          <m:ctrlPr>
                            <a:rPr kumimoji="1" lang="en-US" altLang="zh-CN" sz="1800" b="0" i="1" smtClean="0">
                              <a:solidFill>
                                <a:schemeClr val="tx2"/>
                              </a:solidFill>
                              <a:latin typeface="Cambria Math" panose="02040503050406030204" pitchFamily="18" charset="0"/>
                              <a:ea typeface="HarmonyOS Sans SC Light" pitchFamily="2" charset="-122"/>
                            </a:rPr>
                          </m:ctrlPr>
                        </m:fPr>
                        <m:num>
                          <m:r>
                            <a:rPr kumimoji="1" lang="en-US" altLang="zh-CN" sz="1800" b="0" i="1" smtClean="0">
                              <a:solidFill>
                                <a:schemeClr val="tx2"/>
                              </a:solidFill>
                              <a:latin typeface="Cambria Math" panose="02040503050406030204" pitchFamily="18" charset="0"/>
                              <a:ea typeface="HarmonyOS Sans SC Light" pitchFamily="2" charset="-122"/>
                            </a:rPr>
                            <m:t>𝑎</m:t>
                          </m:r>
                        </m:num>
                        <m:den>
                          <m:r>
                            <a:rPr kumimoji="1" lang="en-US" altLang="zh-CN" sz="1800" b="0" i="1" smtClean="0">
                              <a:solidFill>
                                <a:schemeClr val="tx2"/>
                              </a:solidFill>
                              <a:latin typeface="Cambria Math" panose="02040503050406030204" pitchFamily="18" charset="0"/>
                              <a:ea typeface="HarmonyOS Sans SC Light" pitchFamily="2" charset="-122"/>
                            </a:rPr>
                            <m:t>2</m:t>
                          </m:r>
                          <m:rad>
                            <m:radPr>
                              <m:degHide m:val="on"/>
                              <m:ctrlPr>
                                <a:rPr kumimoji="1" lang="en-US" altLang="zh-CN" sz="1800" b="0" i="1" smtClean="0">
                                  <a:solidFill>
                                    <a:schemeClr val="tx2"/>
                                  </a:solidFill>
                                  <a:latin typeface="Cambria Math" panose="02040503050406030204" pitchFamily="18" charset="0"/>
                                  <a:ea typeface="HarmonyOS Sans SC Light" pitchFamily="2" charset="-122"/>
                                </a:rPr>
                              </m:ctrlPr>
                            </m:radPr>
                            <m:deg/>
                            <m:e>
                              <m:r>
                                <a:rPr kumimoji="1" lang="en-US" altLang="zh-CN" sz="1800" b="0" i="1" smtClean="0">
                                  <a:solidFill>
                                    <a:schemeClr val="tx2"/>
                                  </a:solidFill>
                                  <a:latin typeface="Cambria Math" panose="02040503050406030204" pitchFamily="18" charset="0"/>
                                  <a:ea typeface="HarmonyOS Sans SC Light" pitchFamily="2" charset="-122"/>
                                </a:rPr>
                                <m:t>3</m:t>
                              </m:r>
                            </m:e>
                          </m:rad>
                        </m:den>
                      </m:f>
                      <m:r>
                        <a:rPr kumimoji="1" lang="en-US" altLang="zh-CN" sz="1800" b="0" i="1" smtClean="0">
                          <a:solidFill>
                            <a:schemeClr val="tx2"/>
                          </a:solidFill>
                          <a:latin typeface="Cambria Math" panose="02040503050406030204" pitchFamily="18" charset="0"/>
                          <a:ea typeface="HarmonyOS Sans SC Light" pitchFamily="2" charset="-122"/>
                        </a:rPr>
                        <m:t>⋅</m:t>
                      </m:r>
                      <m:f>
                        <m:fPr>
                          <m:ctrlPr>
                            <a:rPr kumimoji="1" lang="en-US" altLang="zh-CN" sz="1800" b="0" i="1" smtClean="0">
                              <a:solidFill>
                                <a:schemeClr val="tx2"/>
                              </a:solidFill>
                              <a:latin typeface="Cambria Math" panose="02040503050406030204" pitchFamily="18" charset="0"/>
                              <a:ea typeface="HarmonyOS Sans SC Light" pitchFamily="2" charset="-122"/>
                            </a:rPr>
                          </m:ctrlPr>
                        </m:fPr>
                        <m:num>
                          <m:r>
                            <a:rPr kumimoji="1" lang="en-US" altLang="zh-CN" sz="1800" b="0" i="1" smtClean="0">
                              <a:solidFill>
                                <a:schemeClr val="tx2"/>
                              </a:solidFill>
                              <a:latin typeface="Cambria Math" panose="02040503050406030204" pitchFamily="18" charset="0"/>
                              <a:ea typeface="HarmonyOS Sans SC Light" pitchFamily="2" charset="-122"/>
                            </a:rPr>
                            <m:t>4</m:t>
                          </m:r>
                          <m:r>
                            <a:rPr kumimoji="1" lang="en-US" altLang="zh-CN" sz="1800" b="0" i="1" smtClean="0">
                              <a:solidFill>
                                <a:schemeClr val="tx2"/>
                              </a:solidFill>
                              <a:latin typeface="Cambria Math" panose="02040503050406030204" pitchFamily="18" charset="0"/>
                              <a:ea typeface="HarmonyOS Sans SC Light" pitchFamily="2" charset="-122"/>
                            </a:rPr>
                            <m:t>𝑐𝑜𝑠</m:t>
                          </m:r>
                          <m:r>
                            <a:rPr kumimoji="1" lang="en-US" altLang="zh-CN" sz="1800" b="0" i="1" smtClean="0">
                              <a:solidFill>
                                <a:schemeClr val="tx2"/>
                              </a:solidFill>
                              <a:latin typeface="Cambria Math" panose="02040503050406030204" pitchFamily="18" charset="0"/>
                              <a:ea typeface="HarmonyOS Sans SC Light" pitchFamily="2" charset="-122"/>
                            </a:rPr>
                            <m:t>36°</m:t>
                          </m:r>
                        </m:num>
                        <m:den>
                          <m:rad>
                            <m:radPr>
                              <m:degHide m:val="on"/>
                              <m:ctrlPr>
                                <a:rPr kumimoji="1" lang="en-US" altLang="zh-CN" sz="1800" b="0" i="1" smtClean="0">
                                  <a:solidFill>
                                    <a:schemeClr val="tx2"/>
                                  </a:solidFill>
                                  <a:latin typeface="Cambria Math" panose="02040503050406030204" pitchFamily="18" charset="0"/>
                                  <a:ea typeface="HarmonyOS Sans SC Light" pitchFamily="2" charset="-122"/>
                                </a:rPr>
                              </m:ctrlPr>
                            </m:radPr>
                            <m:deg/>
                            <m:e>
                              <m:r>
                                <a:rPr kumimoji="1" lang="en-US" altLang="zh-CN" sz="1800" b="0" i="1" smtClean="0">
                                  <a:solidFill>
                                    <a:schemeClr val="tx2"/>
                                  </a:solidFill>
                                  <a:latin typeface="Cambria Math" panose="02040503050406030204" pitchFamily="18" charset="0"/>
                                  <a:ea typeface="HarmonyOS Sans SC Light" pitchFamily="2" charset="-122"/>
                                </a:rPr>
                                <m:t>3</m:t>
                              </m:r>
                            </m:e>
                          </m:rad>
                        </m:den>
                      </m:f>
                      <m:r>
                        <a:rPr kumimoji="1" lang="en-US" altLang="zh-CN" sz="1800" b="0" i="1" smtClean="0">
                          <a:solidFill>
                            <a:schemeClr val="tx2"/>
                          </a:solidFill>
                          <a:latin typeface="Cambria Math" panose="02040503050406030204" pitchFamily="18" charset="0"/>
                          <a:ea typeface="HarmonyOS Sans SC Light" pitchFamily="2" charset="-122"/>
                        </a:rPr>
                        <m:t>=</m:t>
                      </m:r>
                      <m:f>
                        <m:fPr>
                          <m:ctrlPr>
                            <a:rPr kumimoji="1" lang="en-US" altLang="zh-CN" sz="1800" b="0" i="1" smtClean="0">
                              <a:solidFill>
                                <a:schemeClr val="tx2"/>
                              </a:solidFill>
                              <a:latin typeface="Cambria Math" panose="02040503050406030204" pitchFamily="18" charset="0"/>
                              <a:ea typeface="HarmonyOS Sans SC Light" pitchFamily="2" charset="-122"/>
                            </a:rPr>
                          </m:ctrlPr>
                        </m:fPr>
                        <m:num>
                          <m:rad>
                            <m:radPr>
                              <m:degHide m:val="on"/>
                              <m:ctrlPr>
                                <a:rPr kumimoji="1" lang="en-US" altLang="zh-CN" sz="1800" b="0" i="1" smtClean="0">
                                  <a:solidFill>
                                    <a:schemeClr val="tx2"/>
                                  </a:solidFill>
                                  <a:latin typeface="Cambria Math" panose="02040503050406030204" pitchFamily="18" charset="0"/>
                                  <a:ea typeface="HarmonyOS Sans SC Light" pitchFamily="2" charset="-122"/>
                                </a:rPr>
                              </m:ctrlPr>
                            </m:radPr>
                            <m:deg/>
                            <m:e>
                              <m:r>
                                <a:rPr kumimoji="1" lang="en-US" altLang="zh-CN" sz="1800" b="0" i="1" smtClean="0">
                                  <a:solidFill>
                                    <a:schemeClr val="tx2"/>
                                  </a:solidFill>
                                  <a:latin typeface="Cambria Math" panose="02040503050406030204" pitchFamily="18" charset="0"/>
                                  <a:ea typeface="HarmonyOS Sans SC Light" pitchFamily="2" charset="-122"/>
                                </a:rPr>
                                <m:t>5</m:t>
                              </m:r>
                            </m:e>
                          </m:rad>
                          <m:r>
                            <a:rPr kumimoji="1" lang="en-US" altLang="zh-CN" sz="1800" b="0" i="1" smtClean="0">
                              <a:solidFill>
                                <a:schemeClr val="tx2"/>
                              </a:solidFill>
                              <a:latin typeface="Cambria Math" panose="02040503050406030204" pitchFamily="18" charset="0"/>
                              <a:ea typeface="HarmonyOS Sans SC Light" pitchFamily="2" charset="-122"/>
                            </a:rPr>
                            <m:t>+1</m:t>
                          </m:r>
                        </m:num>
                        <m:den>
                          <m:r>
                            <a:rPr kumimoji="1" lang="en-US" altLang="zh-CN" sz="1800" b="0" i="1" smtClean="0">
                              <a:solidFill>
                                <a:schemeClr val="tx2"/>
                              </a:solidFill>
                              <a:latin typeface="Cambria Math" panose="02040503050406030204" pitchFamily="18" charset="0"/>
                              <a:ea typeface="HarmonyOS Sans SC Light" pitchFamily="2" charset="-122"/>
                            </a:rPr>
                            <m:t>6</m:t>
                          </m:r>
                        </m:den>
                      </m:f>
                      <m:r>
                        <a:rPr kumimoji="1" lang="en-US" altLang="zh-CN" sz="1800" b="0" i="1" smtClean="0">
                          <a:solidFill>
                            <a:schemeClr val="tx2"/>
                          </a:solidFill>
                          <a:latin typeface="Cambria Math" panose="02040503050406030204" pitchFamily="18" charset="0"/>
                          <a:ea typeface="HarmonyOS Sans SC Light" pitchFamily="2" charset="-122"/>
                        </a:rPr>
                        <m:t>𝑎</m:t>
                      </m:r>
                    </m:oMath>
                  </m:oMathPara>
                </a14:m>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mc:Choice>
        <mc:Fallback xmlns="">
          <p:sp>
            <p:nvSpPr>
              <p:cNvPr id="43" name="标题 1">
                <a:extLst>
                  <a:ext uri="{FF2B5EF4-FFF2-40B4-BE49-F238E27FC236}">
                    <a16:creationId xmlns:a16="http://schemas.microsoft.com/office/drawing/2014/main" id="{084A7A17-080A-445C-8BF1-C9157AB8A96A}"/>
                  </a:ext>
                </a:extLst>
              </p:cNvPr>
              <p:cNvSpPr txBox="1">
                <a:spLocks noRot="1" noChangeAspect="1" noMove="1" noResize="1" noEditPoints="1" noAdjustHandles="1" noChangeArrowheads="1" noChangeShapeType="1" noTextEdit="1"/>
              </p:cNvSpPr>
              <p:nvPr/>
            </p:nvSpPr>
            <p:spPr>
              <a:xfrm>
                <a:off x="4625898" y="2948711"/>
                <a:ext cx="5408158" cy="3038524"/>
              </a:xfrm>
              <a:prstGeom prst="rect">
                <a:avLst/>
              </a:prstGeom>
              <a:blipFill>
                <a:blip r:embed="rId6"/>
                <a:stretch>
                  <a:fillRect b="-1205"/>
                </a:stretch>
              </a:blipFill>
            </p:spPr>
            <p:txBody>
              <a:bodyPr/>
              <a:lstStyle/>
              <a:p>
                <a:r>
                  <a:rPr lang="zh-CN" altLang="en-US">
                    <a:noFill/>
                  </a:rPr>
                  <a:t> </a:t>
                </a:r>
              </a:p>
            </p:txBody>
          </p:sp>
        </mc:Fallback>
      </mc:AlternateContent>
      <p:sp>
        <p:nvSpPr>
          <p:cNvPr id="49" name="标题 1">
            <a:extLst>
              <a:ext uri="{FF2B5EF4-FFF2-40B4-BE49-F238E27FC236}">
                <a16:creationId xmlns:a16="http://schemas.microsoft.com/office/drawing/2014/main" id="{AB2D886F-70E2-48D1-879F-089644E5C79D}"/>
              </a:ext>
            </a:extLst>
          </p:cNvPr>
          <p:cNvSpPr txBox="1">
            <a:spLocks/>
          </p:cNvSpPr>
          <p:nvPr/>
        </p:nvSpPr>
        <p:spPr>
          <a:xfrm>
            <a:off x="2057341" y="2809849"/>
            <a:ext cx="395394" cy="432093"/>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a:lnSpc>
                <a:spcPct val="120000"/>
              </a:lnSpc>
              <a:defRPr/>
            </a:pPr>
            <a:r>
              <a:rPr kumimoji="1" lang="en-US" altLang="zh-CN" sz="1800" dirty="0">
                <a:solidFill>
                  <a:srgbClr val="FFC000"/>
                </a:solidFill>
                <a:latin typeface="HarmonyOS Sans SC Medium" pitchFamily="2" charset="-122"/>
                <a:ea typeface="HarmonyOS Sans SC Light" pitchFamily="2" charset="-122"/>
              </a:rPr>
              <a:t>E</a:t>
            </a: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p:sp>
        <p:nvSpPr>
          <p:cNvPr id="50" name="标题 1">
            <a:extLst>
              <a:ext uri="{FF2B5EF4-FFF2-40B4-BE49-F238E27FC236}">
                <a16:creationId xmlns:a16="http://schemas.microsoft.com/office/drawing/2014/main" id="{870BDA45-E8DA-4FEA-BEE2-6467210EDAF2}"/>
              </a:ext>
            </a:extLst>
          </p:cNvPr>
          <p:cNvSpPr txBox="1">
            <a:spLocks/>
          </p:cNvSpPr>
          <p:nvPr/>
        </p:nvSpPr>
        <p:spPr>
          <a:xfrm>
            <a:off x="2773679" y="5749653"/>
            <a:ext cx="395394" cy="432093"/>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a:lnSpc>
                <a:spcPct val="120000"/>
              </a:lnSpc>
              <a:defRPr/>
            </a:pPr>
            <a:r>
              <a:rPr kumimoji="1" lang="en-US" altLang="zh-CN" sz="1800" b="0" i="0" spc="0" dirty="0">
                <a:solidFill>
                  <a:srgbClr val="FFC000"/>
                </a:solidFill>
                <a:latin typeface="HarmonyOS Sans SC Light" pitchFamily="2" charset="-122"/>
                <a:ea typeface="HarmonyOS Sans SC Light" pitchFamily="2" charset="-122"/>
              </a:rPr>
              <a:t>F</a:t>
            </a: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p:sp>
        <p:nvSpPr>
          <p:cNvPr id="54" name="标题 1">
            <a:extLst>
              <a:ext uri="{FF2B5EF4-FFF2-40B4-BE49-F238E27FC236}">
                <a16:creationId xmlns:a16="http://schemas.microsoft.com/office/drawing/2014/main" id="{014742F4-AFF8-48AD-8994-ED97C69A8114}"/>
              </a:ext>
            </a:extLst>
          </p:cNvPr>
          <p:cNvSpPr txBox="1">
            <a:spLocks/>
          </p:cNvSpPr>
          <p:nvPr/>
        </p:nvSpPr>
        <p:spPr>
          <a:xfrm>
            <a:off x="3169073" y="3874385"/>
            <a:ext cx="395394" cy="432093"/>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a:lnSpc>
                <a:spcPct val="120000"/>
              </a:lnSpc>
              <a:defRPr/>
            </a:pPr>
            <a:r>
              <a:rPr kumimoji="1" lang="en-US" altLang="zh-CN" sz="1800" b="0" i="0" spc="0" dirty="0">
                <a:solidFill>
                  <a:srgbClr val="FFC000"/>
                </a:solidFill>
                <a:latin typeface="HarmonyOS Sans SC Medium" pitchFamily="2" charset="-122"/>
                <a:ea typeface="HarmonyOS Sans SC Light" pitchFamily="2" charset="-122"/>
              </a:rPr>
              <a:t>H</a:t>
            </a: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mc:AlternateContent xmlns:mc="http://schemas.openxmlformats.org/markup-compatibility/2006" xmlns:a14="http://schemas.microsoft.com/office/drawing/2010/main">
        <mc:Choice Requires="a14">
          <p:sp>
            <p:nvSpPr>
              <p:cNvPr id="57" name="标题 1">
                <a:extLst>
                  <a:ext uri="{FF2B5EF4-FFF2-40B4-BE49-F238E27FC236}">
                    <a16:creationId xmlns:a16="http://schemas.microsoft.com/office/drawing/2014/main" id="{F34F6841-6888-4656-84A4-18EB99AA1C00}"/>
                  </a:ext>
                </a:extLst>
              </p:cNvPr>
              <p:cNvSpPr txBox="1">
                <a:spLocks/>
              </p:cNvSpPr>
              <p:nvPr/>
            </p:nvSpPr>
            <p:spPr>
              <a:xfrm>
                <a:off x="9610928" y="3932563"/>
                <a:ext cx="2039952" cy="892893"/>
              </a:xfrm>
              <a:prstGeom prst="rect">
                <a:avLst/>
              </a:prstGeom>
              <a:solidFill>
                <a:srgbClr val="00B0F0"/>
              </a:solidFill>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a:lnSpc>
                    <a:spcPct val="120000"/>
                  </a:lnSpc>
                  <a:defRPr/>
                </a:pPr>
                <a14:m>
                  <m:oMathPara xmlns:m="http://schemas.openxmlformats.org/officeDocument/2006/math">
                    <m:oMathParaPr>
                      <m:jc m:val="centerGroup"/>
                    </m:oMathParaPr>
                    <m:oMath xmlns:m="http://schemas.openxmlformats.org/officeDocument/2006/math">
                      <m:r>
                        <a:rPr kumimoji="1" lang="en-US" altLang="zh-CN" sz="1800" b="0" i="1" spc="0" smtClean="0">
                          <a:solidFill>
                            <a:schemeClr val="tx2"/>
                          </a:solidFill>
                          <a:latin typeface="Cambria Math" panose="02040503050406030204" pitchFamily="18" charset="0"/>
                          <a:ea typeface="Cambria Math" panose="02040503050406030204" pitchFamily="18" charset="0"/>
                        </a:rPr>
                        <m:t>𝑐𝑜𝑠</m:t>
                      </m:r>
                      <m:r>
                        <a:rPr kumimoji="1" lang="en-US" altLang="zh-CN" sz="1800" b="0" i="1" spc="0" smtClean="0">
                          <a:solidFill>
                            <a:schemeClr val="tx2"/>
                          </a:solidFill>
                          <a:latin typeface="Cambria Math" panose="02040503050406030204" pitchFamily="18" charset="0"/>
                          <a:ea typeface="Cambria Math" panose="02040503050406030204" pitchFamily="18" charset="0"/>
                        </a:rPr>
                        <m:t>36°=</m:t>
                      </m:r>
                      <m:f>
                        <m:fPr>
                          <m:ctrlPr>
                            <a:rPr kumimoji="1" lang="en-US" altLang="zh-CN" sz="1800" b="0" i="1" spc="0" smtClean="0">
                              <a:solidFill>
                                <a:schemeClr val="tx2"/>
                              </a:solidFill>
                              <a:latin typeface="Cambria Math" panose="02040503050406030204" pitchFamily="18" charset="0"/>
                              <a:ea typeface="Cambria Math" panose="02040503050406030204" pitchFamily="18" charset="0"/>
                            </a:rPr>
                          </m:ctrlPr>
                        </m:fPr>
                        <m:num>
                          <m:r>
                            <a:rPr kumimoji="1" lang="en-US" altLang="zh-CN" sz="1800" b="0" i="1" spc="0" smtClean="0">
                              <a:solidFill>
                                <a:schemeClr val="tx2"/>
                              </a:solidFill>
                              <a:latin typeface="Cambria Math" panose="02040503050406030204" pitchFamily="18" charset="0"/>
                              <a:ea typeface="Cambria Math" panose="02040503050406030204" pitchFamily="18" charset="0"/>
                            </a:rPr>
                            <m:t>1+</m:t>
                          </m:r>
                          <m:rad>
                            <m:radPr>
                              <m:degHide m:val="on"/>
                              <m:ctrlPr>
                                <a:rPr kumimoji="1" lang="en-US" altLang="zh-CN" sz="1800" b="0" i="1" spc="0" smtClean="0">
                                  <a:solidFill>
                                    <a:schemeClr val="tx2"/>
                                  </a:solidFill>
                                  <a:latin typeface="Cambria Math" panose="02040503050406030204" pitchFamily="18" charset="0"/>
                                  <a:ea typeface="Cambria Math" panose="02040503050406030204" pitchFamily="18" charset="0"/>
                                </a:rPr>
                              </m:ctrlPr>
                            </m:radPr>
                            <m:deg/>
                            <m:e>
                              <m:r>
                                <a:rPr kumimoji="1" lang="en-US" altLang="zh-CN" sz="1800" b="0" i="1" spc="0" smtClean="0">
                                  <a:solidFill>
                                    <a:schemeClr val="tx2"/>
                                  </a:solidFill>
                                  <a:latin typeface="Cambria Math" panose="02040503050406030204" pitchFamily="18" charset="0"/>
                                  <a:ea typeface="Cambria Math" panose="02040503050406030204" pitchFamily="18" charset="0"/>
                                </a:rPr>
                                <m:t>5</m:t>
                              </m:r>
                            </m:e>
                          </m:rad>
                        </m:num>
                        <m:den>
                          <m:r>
                            <a:rPr kumimoji="1" lang="en-US" altLang="zh-CN" sz="1800" b="0" i="1" spc="0" smtClean="0">
                              <a:solidFill>
                                <a:schemeClr val="tx2"/>
                              </a:solidFill>
                              <a:latin typeface="Cambria Math" panose="02040503050406030204" pitchFamily="18" charset="0"/>
                              <a:ea typeface="Cambria Math" panose="02040503050406030204" pitchFamily="18" charset="0"/>
                            </a:rPr>
                            <m:t>4</m:t>
                          </m:r>
                        </m:den>
                      </m:f>
                    </m:oMath>
                  </m:oMathPara>
                </a14:m>
                <a:endParaRPr kumimoji="1" lang="en-US" altLang="zh-CN" sz="1800" b="0" spc="0" dirty="0">
                  <a:solidFill>
                    <a:schemeClr val="tx2"/>
                  </a:solidFill>
                  <a:latin typeface="HarmonyOS Sans SC Medium" pitchFamily="2" charset="-122"/>
                  <a:ea typeface="Cambria Math" panose="02040503050406030204" pitchFamily="18" charset="0"/>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dirty="0">
                  <a:solidFill>
                    <a:schemeClr val="tx2"/>
                  </a:solidFill>
                  <a:latin typeface="HarmonyOS Sans SC Medium" pitchFamily="2" charset="-122"/>
                  <a:ea typeface="HarmonyOS Sans SC Light" pitchFamily="2" charset="-122"/>
                </a:endParaRPr>
              </a:p>
              <a:p>
                <a:pPr>
                  <a:lnSpc>
                    <a:spcPct val="120000"/>
                  </a:lnSpc>
                  <a:defRPr/>
                </a:pPr>
                <a:endParaRPr kumimoji="1" lang="en-US" altLang="zh-CN" sz="1800" b="0" i="0" spc="0" dirty="0">
                  <a:solidFill>
                    <a:schemeClr val="accent1"/>
                  </a:solidFill>
                  <a:latin typeface="HarmonyOS Sans SC Medium" pitchFamily="2" charset="-122"/>
                  <a:ea typeface="HarmonyOS Sans SC Medium" pitchFamily="2" charset="-122"/>
                </a:endParaRPr>
              </a:p>
            </p:txBody>
          </p:sp>
        </mc:Choice>
        <mc:Fallback xmlns="">
          <p:sp>
            <p:nvSpPr>
              <p:cNvPr id="57" name="标题 1">
                <a:extLst>
                  <a:ext uri="{FF2B5EF4-FFF2-40B4-BE49-F238E27FC236}">
                    <a16:creationId xmlns:a16="http://schemas.microsoft.com/office/drawing/2014/main" id="{F34F6841-6888-4656-84A4-18EB99AA1C00}"/>
                  </a:ext>
                </a:extLst>
              </p:cNvPr>
              <p:cNvSpPr txBox="1">
                <a:spLocks noRot="1" noChangeAspect="1" noMove="1" noResize="1" noEditPoints="1" noAdjustHandles="1" noChangeArrowheads="1" noChangeShapeType="1" noTextEdit="1"/>
              </p:cNvSpPr>
              <p:nvPr/>
            </p:nvSpPr>
            <p:spPr>
              <a:xfrm>
                <a:off x="9610928" y="3932563"/>
                <a:ext cx="2039952" cy="892893"/>
              </a:xfrm>
              <a:prstGeom prst="rect">
                <a:avLst/>
              </a:prstGeom>
              <a:blipFill>
                <a:blip r:embed="rId7"/>
                <a:stretch>
                  <a:fillRect/>
                </a:stretch>
              </a:blipFill>
            </p:spPr>
            <p:txBody>
              <a:bodyPr/>
              <a:lstStyle/>
              <a:p>
                <a:r>
                  <a:rPr lang="zh-CN" altLang="en-US">
                    <a:noFill/>
                  </a:rPr>
                  <a:t> </a:t>
                </a:r>
              </a:p>
            </p:txBody>
          </p:sp>
        </mc:Fallback>
      </mc:AlternateContent>
      <p:cxnSp>
        <p:nvCxnSpPr>
          <p:cNvPr id="30" name="直接连接符 29">
            <a:extLst>
              <a:ext uri="{FF2B5EF4-FFF2-40B4-BE49-F238E27FC236}">
                <a16:creationId xmlns:a16="http://schemas.microsoft.com/office/drawing/2014/main" id="{E91F84FA-6529-4129-89EA-A09FFCEA3A5A}"/>
              </a:ext>
            </a:extLst>
          </p:cNvPr>
          <p:cNvCxnSpPr>
            <a:cxnSpLocks/>
          </p:cNvCxnSpPr>
          <p:nvPr/>
        </p:nvCxnSpPr>
        <p:spPr>
          <a:xfrm>
            <a:off x="2377509" y="4317527"/>
            <a:ext cx="474074" cy="1311897"/>
          </a:xfrm>
          <a:prstGeom prst="line">
            <a:avLst/>
          </a:prstGeom>
          <a:ln w="76200"/>
        </p:spPr>
        <p:style>
          <a:lnRef idx="1">
            <a:schemeClr val="accent4"/>
          </a:lnRef>
          <a:fillRef idx="0">
            <a:schemeClr val="accent4"/>
          </a:fillRef>
          <a:effectRef idx="0">
            <a:schemeClr val="accent4"/>
          </a:effectRef>
          <a:fontRef idx="minor">
            <a:schemeClr val="tx1"/>
          </a:fontRef>
        </p:style>
      </p:cxnSp>
      <p:cxnSp>
        <p:nvCxnSpPr>
          <p:cNvPr id="36" name="直接连接符 35">
            <a:extLst>
              <a:ext uri="{FF2B5EF4-FFF2-40B4-BE49-F238E27FC236}">
                <a16:creationId xmlns:a16="http://schemas.microsoft.com/office/drawing/2014/main" id="{3E41D4DC-1A2B-4E11-9175-F06B04FC83DB}"/>
              </a:ext>
            </a:extLst>
          </p:cNvPr>
          <p:cNvCxnSpPr>
            <a:cxnSpLocks/>
            <a:endCxn id="49" idx="2"/>
          </p:cNvCxnSpPr>
          <p:nvPr/>
        </p:nvCxnSpPr>
        <p:spPr>
          <a:xfrm flipH="1" flipV="1">
            <a:off x="2255038" y="3241942"/>
            <a:ext cx="111092" cy="1064536"/>
          </a:xfrm>
          <a:prstGeom prst="line">
            <a:avLst/>
          </a:prstGeom>
          <a:ln w="76200"/>
        </p:spPr>
        <p:style>
          <a:lnRef idx="1">
            <a:schemeClr val="accent4"/>
          </a:lnRef>
          <a:fillRef idx="0">
            <a:schemeClr val="accent4"/>
          </a:fillRef>
          <a:effectRef idx="0">
            <a:schemeClr val="accent4"/>
          </a:effectRef>
          <a:fontRef idx="minor">
            <a:schemeClr val="tx1"/>
          </a:fontRef>
        </p:style>
      </p:cxnSp>
      <p:cxnSp>
        <p:nvCxnSpPr>
          <p:cNvPr id="39" name="直接连接符 38">
            <a:extLst>
              <a:ext uri="{FF2B5EF4-FFF2-40B4-BE49-F238E27FC236}">
                <a16:creationId xmlns:a16="http://schemas.microsoft.com/office/drawing/2014/main" id="{319EF0B3-1288-407C-A7F1-58567E5758CA}"/>
              </a:ext>
            </a:extLst>
          </p:cNvPr>
          <p:cNvCxnSpPr>
            <a:cxnSpLocks/>
          </p:cNvCxnSpPr>
          <p:nvPr/>
        </p:nvCxnSpPr>
        <p:spPr>
          <a:xfrm>
            <a:off x="2255038" y="3260149"/>
            <a:ext cx="623383" cy="2348242"/>
          </a:xfrm>
          <a:prstGeom prst="line">
            <a:avLst/>
          </a:prstGeom>
          <a:ln w="28575">
            <a:prstDash val="sysDot"/>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131302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M. </a:t>
            </a:r>
            <a:r>
              <a:rPr lang="en-US" altLang="zh-CN" dirty="0"/>
              <a:t>Monotone Chain</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题目大意</a:t>
            </a: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4"/>
          <a:stretch>
            <a:fillRect/>
          </a:stretch>
        </p:blipFill>
        <p:spPr>
          <a:xfrm>
            <a:off x="8681286" y="460895"/>
            <a:ext cx="3069843" cy="343430"/>
          </a:xfrm>
          <a:prstGeom prst="rect">
            <a:avLst/>
          </a:prstGeom>
        </p:spPr>
      </p:pic>
      <p:sp>
        <p:nvSpPr>
          <p:cNvPr id="13" name="标题 1">
            <a:extLst>
              <a:ext uri="{FF2B5EF4-FFF2-40B4-BE49-F238E27FC236}">
                <a16:creationId xmlns:a16="http://schemas.microsoft.com/office/drawing/2014/main" id="{445EA487-47F7-4CF3-9BA7-75B786BEF1B9}"/>
              </a:ext>
            </a:extLst>
          </p:cNvPr>
          <p:cNvSpPr txBox="1">
            <a:spLocks/>
          </p:cNvSpPr>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zh-CN" sz="1800" dirty="0">
              <a:solidFill>
                <a:schemeClr val="tx2"/>
              </a:solidFill>
              <a:latin typeface="HarmonyOS Sans SC Light" pitchFamily="2" charset="-122"/>
              <a:ea typeface="HarmonyOS Sans SC Light" pitchFamily="2" charset="-122"/>
            </a:endParaRPr>
          </a:p>
        </p:txBody>
      </p:sp>
      <p:sp>
        <p:nvSpPr>
          <p:cNvPr id="2" name="文本框 1">
            <a:extLst>
              <a:ext uri="{FF2B5EF4-FFF2-40B4-BE49-F238E27FC236}">
                <a16:creationId xmlns:a16="http://schemas.microsoft.com/office/drawing/2014/main" id="{12BAA0BA-2AA8-5C86-275E-DB1AE84650F7}"/>
              </a:ext>
            </a:extLst>
          </p:cNvPr>
          <p:cNvSpPr txBox="1"/>
          <p:nvPr/>
        </p:nvSpPr>
        <p:spPr>
          <a:xfrm>
            <a:off x="933450" y="2240479"/>
            <a:ext cx="8483600" cy="646331"/>
          </a:xfrm>
          <a:prstGeom prst="rect">
            <a:avLst/>
          </a:prstGeom>
          <a:noFill/>
        </p:spPr>
        <p:txBody>
          <a:bodyPr wrap="square" rtlCol="0">
            <a:spAutoFit/>
          </a:bodyPr>
          <a:lstStyle/>
          <a:p>
            <a:r>
              <a:rPr kumimoji="1" lang="zh-CN" altLang="en-US" dirty="0">
                <a:solidFill>
                  <a:schemeClr val="tx2"/>
                </a:solidFill>
                <a:ea typeface="HarmonyOS Sans SC Light" pitchFamily="2" charset="-122"/>
                <a:cs typeface="+mj-cs"/>
              </a:rPr>
              <a:t>给定一条折线，求一条有向直线使得折线上的各点在直线上的投影是单调的。</a:t>
            </a:r>
            <a:endParaRPr kumimoji="1" lang="en-US" altLang="zh-CN" dirty="0">
              <a:solidFill>
                <a:schemeClr val="tx2"/>
              </a:solidFill>
              <a:ea typeface="HarmonyOS Sans SC Light" pitchFamily="2" charset="-122"/>
              <a:cs typeface="+mj-cs"/>
            </a:endParaRPr>
          </a:p>
          <a:p>
            <a:endParaRPr lang="zh-CN" altLang="en-US" dirty="0"/>
          </a:p>
        </p:txBody>
      </p:sp>
      <p:pic>
        <p:nvPicPr>
          <p:cNvPr id="16" name="图片 15">
            <a:extLst>
              <a:ext uri="{FF2B5EF4-FFF2-40B4-BE49-F238E27FC236}">
                <a16:creationId xmlns:a16="http://schemas.microsoft.com/office/drawing/2014/main" id="{DCB05A6C-5F30-6223-E904-036180B753E4}"/>
              </a:ext>
            </a:extLst>
          </p:cNvPr>
          <p:cNvPicPr>
            <a:picLocks noChangeAspect="1"/>
          </p:cNvPicPr>
          <p:nvPr/>
        </p:nvPicPr>
        <p:blipFill>
          <a:blip r:embed="rId5"/>
          <a:stretch>
            <a:fillRect/>
          </a:stretch>
        </p:blipFill>
        <p:spPr>
          <a:xfrm>
            <a:off x="6001333" y="2843738"/>
            <a:ext cx="3739618" cy="3526581"/>
          </a:xfrm>
          <a:prstGeom prst="rect">
            <a:avLst/>
          </a:prstGeom>
        </p:spPr>
      </p:pic>
    </p:spTree>
    <p:extLst>
      <p:ext uri="{BB962C8B-B14F-4D97-AF65-F5344CB8AC3E}">
        <p14:creationId xmlns:p14="http://schemas.microsoft.com/office/powerpoint/2010/main" val="2621218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M. </a:t>
            </a:r>
            <a:r>
              <a:rPr lang="en-US" altLang="zh-CN" dirty="0"/>
              <a:t>Monotone Chain</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题目大意</a:t>
            </a: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4"/>
          <a:stretch>
            <a:fillRect/>
          </a:stretch>
        </p:blipFill>
        <p:spPr>
          <a:xfrm>
            <a:off x="8681286" y="460895"/>
            <a:ext cx="3069843" cy="343430"/>
          </a:xfrm>
          <a:prstGeom prst="rect">
            <a:avLst/>
          </a:prstGeom>
        </p:spPr>
      </p:pic>
      <p:sp>
        <p:nvSpPr>
          <p:cNvPr id="13" name="标题 1">
            <a:extLst>
              <a:ext uri="{FF2B5EF4-FFF2-40B4-BE49-F238E27FC236}">
                <a16:creationId xmlns:a16="http://schemas.microsoft.com/office/drawing/2014/main" id="{445EA487-47F7-4CF3-9BA7-75B786BEF1B9}"/>
              </a:ext>
            </a:extLst>
          </p:cNvPr>
          <p:cNvSpPr txBox="1">
            <a:spLocks/>
          </p:cNvSpPr>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zh-CN" sz="1800" dirty="0">
              <a:solidFill>
                <a:schemeClr val="tx2"/>
              </a:solidFill>
              <a:latin typeface="HarmonyOS Sans SC Light" pitchFamily="2" charset="-122"/>
              <a:ea typeface="HarmonyOS Sans SC Light" pitchFamily="2" charset="-122"/>
            </a:endParaRPr>
          </a:p>
        </p:txBody>
      </p:sp>
      <p:sp>
        <p:nvSpPr>
          <p:cNvPr id="2" name="文本框 1">
            <a:extLst>
              <a:ext uri="{FF2B5EF4-FFF2-40B4-BE49-F238E27FC236}">
                <a16:creationId xmlns:a16="http://schemas.microsoft.com/office/drawing/2014/main" id="{12BAA0BA-2AA8-5C86-275E-DB1AE84650F7}"/>
              </a:ext>
            </a:extLst>
          </p:cNvPr>
          <p:cNvSpPr txBox="1"/>
          <p:nvPr/>
        </p:nvSpPr>
        <p:spPr>
          <a:xfrm>
            <a:off x="933450" y="2240479"/>
            <a:ext cx="8483600" cy="2363724"/>
          </a:xfrm>
          <a:prstGeom prst="rect">
            <a:avLst/>
          </a:prstGeom>
          <a:noFill/>
        </p:spPr>
        <p:txBody>
          <a:bodyPr wrap="square" rtlCol="0">
            <a:spAutoFit/>
          </a:bodyPr>
          <a:lstStyle/>
          <a:p>
            <a:pPr marL="285750" indent="-285750">
              <a:lnSpc>
                <a:spcPct val="120000"/>
              </a:lnSpc>
              <a:spcBef>
                <a:spcPct val="0"/>
              </a:spcBef>
              <a:buFont typeface="Arial" panose="020B0604020202020204" pitchFamily="34" charset="0"/>
              <a:buChar char="•"/>
              <a:defRPr/>
            </a:pPr>
            <a:r>
              <a:rPr kumimoji="1" lang="zh-CN" altLang="en-US" dirty="0">
                <a:solidFill>
                  <a:schemeClr val="tx2"/>
                </a:solidFill>
                <a:ea typeface="HarmonyOS Sans SC Medium" pitchFamily="2" charset="-122"/>
                <a:cs typeface="+mj-cs"/>
              </a:rPr>
              <a:t>首先可以看出，答案只与直线的方向向量有关，直线的位置可以是任意的，即输出的前两个数是任意的。</a:t>
            </a:r>
            <a:endParaRPr kumimoji="1" lang="en-US" altLang="zh-CN" dirty="0">
              <a:solidFill>
                <a:schemeClr val="tx2"/>
              </a:solidFill>
              <a:ea typeface="HarmonyOS Sans SC Medium" pitchFamily="2" charset="-122"/>
              <a:cs typeface="+mj-cs"/>
            </a:endParaRPr>
          </a:p>
          <a:p>
            <a:pPr marL="285750" indent="-285750">
              <a:lnSpc>
                <a:spcPct val="120000"/>
              </a:lnSpc>
              <a:spcBef>
                <a:spcPct val="0"/>
              </a:spcBef>
              <a:buFont typeface="Arial" panose="020B0604020202020204" pitchFamily="34" charset="0"/>
              <a:buChar char="•"/>
              <a:defRPr/>
            </a:pPr>
            <a:r>
              <a:rPr kumimoji="1" lang="zh-CN" altLang="en-US" dirty="0">
                <a:solidFill>
                  <a:schemeClr val="tx2"/>
                </a:solidFill>
                <a:ea typeface="HarmonyOS Sans SC Medium" pitchFamily="2" charset="-122"/>
                <a:cs typeface="+mj-cs"/>
              </a:rPr>
              <a:t>对于相邻两个点，如果要在有向直线单调，那么直线的方向向量会被限制在一个</a:t>
            </a:r>
            <a:r>
              <a:rPr kumimoji="1" lang="en-US" altLang="zh-CN" dirty="0">
                <a:solidFill>
                  <a:schemeClr val="tx2"/>
                </a:solidFill>
                <a:ea typeface="HarmonyOS Sans SC Medium" pitchFamily="2" charset="-122"/>
                <a:cs typeface="+mj-cs"/>
              </a:rPr>
              <a:t>180°</a:t>
            </a:r>
            <a:r>
              <a:rPr kumimoji="1" lang="zh-CN" altLang="en-US" dirty="0">
                <a:solidFill>
                  <a:schemeClr val="tx2"/>
                </a:solidFill>
                <a:ea typeface="HarmonyOS Sans SC Medium" pitchFamily="2" charset="-122"/>
                <a:cs typeface="+mj-cs"/>
              </a:rPr>
              <a:t>的范围内。</a:t>
            </a:r>
            <a:endParaRPr kumimoji="1" lang="en-US" altLang="zh-CN" dirty="0">
              <a:solidFill>
                <a:schemeClr val="tx2"/>
              </a:solidFill>
              <a:ea typeface="HarmonyOS Sans SC Medium" pitchFamily="2" charset="-122"/>
              <a:cs typeface="+mj-cs"/>
            </a:endParaRPr>
          </a:p>
          <a:p>
            <a:pPr marL="285750" indent="-285750">
              <a:lnSpc>
                <a:spcPct val="120000"/>
              </a:lnSpc>
              <a:spcBef>
                <a:spcPct val="0"/>
              </a:spcBef>
              <a:buFont typeface="Arial" panose="020B0604020202020204" pitchFamily="34" charset="0"/>
              <a:buChar char="•"/>
              <a:defRPr/>
            </a:pPr>
            <a:r>
              <a:rPr kumimoji="1" lang="zh-CN" altLang="en-US" dirty="0">
                <a:solidFill>
                  <a:schemeClr val="tx2"/>
                </a:solidFill>
                <a:ea typeface="HarmonyOS Sans SC Medium" pitchFamily="2" charset="-122"/>
                <a:cs typeface="+mj-cs"/>
              </a:rPr>
              <a:t>对于所有相邻的两点，求出其对应的限制范围，将所有的范围求交，交集中选出一个向量即可。如果交集为空，则不存在。</a:t>
            </a:r>
          </a:p>
          <a:p>
            <a:endParaRPr kumimoji="1" lang="zh-CN" altLang="en-US" dirty="0">
              <a:solidFill>
                <a:schemeClr val="tx2"/>
              </a:solidFill>
              <a:ea typeface="HarmonyOS Sans SC Light" pitchFamily="2" charset="-122"/>
              <a:cs typeface="+mj-cs"/>
            </a:endParaRPr>
          </a:p>
        </p:txBody>
      </p:sp>
      <p:pic>
        <p:nvPicPr>
          <p:cNvPr id="14" name="图片 13">
            <a:extLst>
              <a:ext uri="{FF2B5EF4-FFF2-40B4-BE49-F238E27FC236}">
                <a16:creationId xmlns:a16="http://schemas.microsoft.com/office/drawing/2014/main" id="{5D9D5221-1DAB-404A-21EC-8ECA4B1E3B74}"/>
              </a:ext>
            </a:extLst>
          </p:cNvPr>
          <p:cNvPicPr>
            <a:picLocks noChangeAspect="1"/>
          </p:cNvPicPr>
          <p:nvPr/>
        </p:nvPicPr>
        <p:blipFill>
          <a:blip r:embed="rId5"/>
          <a:stretch>
            <a:fillRect/>
          </a:stretch>
        </p:blipFill>
        <p:spPr>
          <a:xfrm>
            <a:off x="6423861" y="3990470"/>
            <a:ext cx="4514850" cy="2358315"/>
          </a:xfrm>
          <a:prstGeom prst="rect">
            <a:avLst/>
          </a:prstGeom>
        </p:spPr>
      </p:pic>
    </p:spTree>
    <p:extLst>
      <p:ext uri="{BB962C8B-B14F-4D97-AF65-F5344CB8AC3E}">
        <p14:creationId xmlns:p14="http://schemas.microsoft.com/office/powerpoint/2010/main" val="2381587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M. </a:t>
            </a:r>
            <a:r>
              <a:rPr lang="en-US" altLang="zh-CN" dirty="0"/>
              <a:t>Monotone Chain</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题目大意</a:t>
            </a: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4"/>
          <a:stretch>
            <a:fillRect/>
          </a:stretch>
        </p:blipFill>
        <p:spPr>
          <a:xfrm>
            <a:off x="8681286" y="460895"/>
            <a:ext cx="3069843" cy="343430"/>
          </a:xfrm>
          <a:prstGeom prst="rect">
            <a:avLst/>
          </a:prstGeom>
        </p:spPr>
      </p:pic>
      <p:sp>
        <p:nvSpPr>
          <p:cNvPr id="13" name="标题 1">
            <a:extLst>
              <a:ext uri="{FF2B5EF4-FFF2-40B4-BE49-F238E27FC236}">
                <a16:creationId xmlns:a16="http://schemas.microsoft.com/office/drawing/2014/main" id="{445EA487-47F7-4CF3-9BA7-75B786BEF1B9}"/>
              </a:ext>
            </a:extLst>
          </p:cNvPr>
          <p:cNvSpPr txBox="1">
            <a:spLocks/>
          </p:cNvSpPr>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zh-CN" sz="1800" dirty="0">
              <a:solidFill>
                <a:schemeClr val="tx2"/>
              </a:solidFill>
              <a:latin typeface="HarmonyOS Sans SC Light" pitchFamily="2" charset="-122"/>
              <a:ea typeface="HarmonyOS Sans SC Light" pitchFamily="2" charset="-122"/>
            </a:endParaRPr>
          </a:p>
        </p:txBody>
      </p:sp>
      <p:sp>
        <p:nvSpPr>
          <p:cNvPr id="2" name="文本框 1">
            <a:extLst>
              <a:ext uri="{FF2B5EF4-FFF2-40B4-BE49-F238E27FC236}">
                <a16:creationId xmlns:a16="http://schemas.microsoft.com/office/drawing/2014/main" id="{12BAA0BA-2AA8-5C86-275E-DB1AE84650F7}"/>
              </a:ext>
            </a:extLst>
          </p:cNvPr>
          <p:cNvSpPr txBox="1"/>
          <p:nvPr/>
        </p:nvSpPr>
        <p:spPr>
          <a:xfrm>
            <a:off x="933450" y="2240479"/>
            <a:ext cx="8483600" cy="735714"/>
          </a:xfrm>
          <a:prstGeom prst="rect">
            <a:avLst/>
          </a:prstGeom>
          <a:noFill/>
        </p:spPr>
        <p:txBody>
          <a:bodyPr wrap="square" rtlCol="0">
            <a:spAutoFit/>
          </a:bodyPr>
          <a:lstStyle/>
          <a:p>
            <a:pPr marL="285750" indent="-285750">
              <a:lnSpc>
                <a:spcPct val="120000"/>
              </a:lnSpc>
              <a:spcBef>
                <a:spcPct val="0"/>
              </a:spcBef>
              <a:buFont typeface="Arial" panose="020B0604020202020204" pitchFamily="34" charset="0"/>
              <a:buChar char="•"/>
              <a:defRPr/>
            </a:pPr>
            <a:r>
              <a:rPr kumimoji="1" lang="zh-CN" altLang="en-US" dirty="0">
                <a:solidFill>
                  <a:schemeClr val="tx2"/>
                </a:solidFill>
                <a:ea typeface="HarmonyOS Sans SC Medium" pitchFamily="2" charset="-122"/>
                <a:cs typeface="+mj-cs"/>
              </a:rPr>
              <a:t>另解：如果有解，那么所有的相邻两个点对应的向量一定在</a:t>
            </a:r>
            <a:r>
              <a:rPr kumimoji="1" lang="en-US" altLang="zh-CN" dirty="0">
                <a:solidFill>
                  <a:schemeClr val="tx2"/>
                </a:solidFill>
                <a:ea typeface="HarmonyOS Sans SC Medium" pitchFamily="2" charset="-122"/>
                <a:cs typeface="+mj-cs"/>
              </a:rPr>
              <a:t>180°</a:t>
            </a:r>
            <a:r>
              <a:rPr kumimoji="1" lang="zh-CN" altLang="en-US" dirty="0">
                <a:solidFill>
                  <a:schemeClr val="tx2"/>
                </a:solidFill>
                <a:ea typeface="HarmonyOS Sans SC Medium" pitchFamily="2" charset="-122"/>
                <a:cs typeface="+mj-cs"/>
              </a:rPr>
              <a:t>的范围内，如虚线所示，垂直于这条线的向量即是答案。</a:t>
            </a:r>
          </a:p>
        </p:txBody>
      </p:sp>
      <p:pic>
        <p:nvPicPr>
          <p:cNvPr id="15" name="图片 14">
            <a:extLst>
              <a:ext uri="{FF2B5EF4-FFF2-40B4-BE49-F238E27FC236}">
                <a16:creationId xmlns:a16="http://schemas.microsoft.com/office/drawing/2014/main" id="{6B423914-6FD2-0E23-40B1-A5B7657CDEFF}"/>
              </a:ext>
            </a:extLst>
          </p:cNvPr>
          <p:cNvPicPr>
            <a:picLocks noChangeAspect="1"/>
          </p:cNvPicPr>
          <p:nvPr/>
        </p:nvPicPr>
        <p:blipFill>
          <a:blip r:embed="rId5"/>
          <a:stretch>
            <a:fillRect/>
          </a:stretch>
        </p:blipFill>
        <p:spPr>
          <a:xfrm>
            <a:off x="5175250" y="3171811"/>
            <a:ext cx="5761776" cy="2932180"/>
          </a:xfrm>
          <a:prstGeom prst="rect">
            <a:avLst/>
          </a:prstGeom>
        </p:spPr>
      </p:pic>
    </p:spTree>
    <p:extLst>
      <p:ext uri="{BB962C8B-B14F-4D97-AF65-F5344CB8AC3E}">
        <p14:creationId xmlns:p14="http://schemas.microsoft.com/office/powerpoint/2010/main" val="3194652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N. Particle Arts</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题目大意</a:t>
            </a:r>
          </a:p>
        </p:txBody>
      </p:sp>
      <mc:AlternateContent xmlns:mc="http://schemas.openxmlformats.org/markup-compatibility/2006" xmlns:a14="http://schemas.microsoft.com/office/drawing/2010/main">
        <mc:Choice Requires="a14">
          <p:sp>
            <p:nvSpPr>
              <p:cNvPr id="11" name="标题 1">
                <a:extLst>
                  <a:ext uri="{FF2B5EF4-FFF2-40B4-BE49-F238E27FC236}">
                    <a16:creationId xmlns:a16="http://schemas.microsoft.com/office/drawing/2014/main" id="{01001809-243E-C77D-3569-750ED697BBCF}"/>
                  </a:ext>
                </a:extLst>
              </p:cNvPr>
              <p:cNvSpPr txBox="1">
                <a:spLocks/>
              </p:cNvSpPr>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𝑛</m:t>
                    </m:r>
                  </m:oMath>
                </a14:m>
                <a:r>
                  <a:rPr kumimoji="1" lang="zh-CN" altLang="en-US" sz="1800" dirty="0">
                    <a:solidFill>
                      <a:schemeClr val="tx2"/>
                    </a:solidFill>
                    <a:latin typeface="HarmonyOS Sans SC Light" pitchFamily="2" charset="-122"/>
                    <a:ea typeface="HarmonyOS Sans SC Light" pitchFamily="2" charset="-122"/>
                  </a:rPr>
                  <a:t>个粒子，每个粒子有一个能量</a:t>
                </a:r>
                <a14:m>
                  <m:oMath xmlns:m="http://schemas.openxmlformats.org/officeDocument/2006/math">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𝑎</m:t>
                        </m:r>
                      </m:e>
                      <m:sub>
                        <m:r>
                          <a:rPr kumimoji="1" lang="en-US" altLang="zh-CN" sz="1800" b="0" i="1" smtClean="0">
                            <a:solidFill>
                              <a:schemeClr val="tx2"/>
                            </a:solidFill>
                            <a:latin typeface="Cambria Math" panose="02040503050406030204" pitchFamily="18" charset="0"/>
                            <a:ea typeface="HarmonyOS Sans SC Light" pitchFamily="2" charset="-122"/>
                          </a:rPr>
                          <m:t>𝑖</m:t>
                        </m:r>
                      </m:sub>
                    </m:sSub>
                    <m:r>
                      <a:rPr kumimoji="1" lang="zh-CN" altLang="en-US" sz="1800" i="1">
                        <a:solidFill>
                          <a:schemeClr val="tx2"/>
                        </a:solidFill>
                        <a:latin typeface="Cambria Math" panose="02040503050406030204" pitchFamily="18" charset="0"/>
                        <a:ea typeface="HarmonyOS Sans SC Light" pitchFamily="2" charset="-122"/>
                      </a:rPr>
                      <m:t>。</m:t>
                    </m:r>
                  </m:oMath>
                </a14:m>
                <a:r>
                  <a:rPr kumimoji="1" lang="zh-CN" altLang="en-US" sz="1800" dirty="0">
                    <a:solidFill>
                      <a:schemeClr val="tx2"/>
                    </a:solidFill>
                    <a:latin typeface="HarmonyOS Sans SC Light" pitchFamily="2" charset="-122"/>
                    <a:ea typeface="HarmonyOS Sans SC Light" pitchFamily="2" charset="-122"/>
                  </a:rPr>
                  <a:t>两两随机碰撞，每碰撞一次两粒子的能量变为</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𝑎</m:t>
                    </m:r>
                    <m:r>
                      <a:rPr kumimoji="1" lang="en-US" altLang="zh-CN" sz="1800" b="0" i="1" smtClean="0">
                        <a:solidFill>
                          <a:schemeClr val="tx2"/>
                        </a:solidFill>
                        <a:latin typeface="Cambria Math" panose="02040503050406030204" pitchFamily="18" charset="0"/>
                        <a:ea typeface="HarmonyOS Sans SC Light" pitchFamily="2" charset="-122"/>
                      </a:rPr>
                      <m:t>&amp;</m:t>
                    </m:r>
                    <m:r>
                      <a:rPr kumimoji="1" lang="en-US" altLang="zh-CN" sz="1800" b="0" i="1" smtClean="0">
                        <a:solidFill>
                          <a:schemeClr val="tx2"/>
                        </a:solidFill>
                        <a:latin typeface="Cambria Math" panose="02040503050406030204" pitchFamily="18" charset="0"/>
                        <a:ea typeface="HarmonyOS Sans SC Light" pitchFamily="2" charset="-122"/>
                      </a:rPr>
                      <m:t>𝑏</m:t>
                    </m:r>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𝑎</m:t>
                    </m:r>
                    <m:r>
                      <a:rPr kumimoji="1" lang="en-US" altLang="zh-CN" sz="1800" b="0" i="1" smtClean="0">
                        <a:solidFill>
                          <a:schemeClr val="tx2"/>
                        </a:solidFill>
                        <a:latin typeface="Cambria Math" panose="02040503050406030204" pitchFamily="18" charset="0"/>
                        <a:ea typeface="HarmonyOS Sans SC Light" pitchFamily="2" charset="-122"/>
                      </a:rPr>
                      <m:t>|</m:t>
                    </m:r>
                    <m:r>
                      <a:rPr kumimoji="1" lang="en-US" altLang="zh-CN" sz="1800" b="0" i="1" smtClean="0">
                        <a:solidFill>
                          <a:schemeClr val="tx2"/>
                        </a:solidFill>
                        <a:latin typeface="Cambria Math" panose="02040503050406030204" pitchFamily="18" charset="0"/>
                        <a:ea typeface="HarmonyOS Sans SC Light" pitchFamily="2" charset="-122"/>
                      </a:rPr>
                      <m:t>𝑏</m:t>
                    </m:r>
                  </m:oMath>
                </a14:m>
                <a:r>
                  <a:rPr kumimoji="1" lang="zh-CN" altLang="en-US" sz="1800" b="0" i="0" spc="0" dirty="0">
                    <a:solidFill>
                      <a:schemeClr val="tx2"/>
                    </a:solidFill>
                    <a:latin typeface="HarmonyOS Sans SC Light" pitchFamily="2" charset="-122"/>
                    <a:ea typeface="HarmonyOS Sans SC Light" pitchFamily="2" charset="-122"/>
                  </a:rPr>
                  <a:t>。</a:t>
                </a:r>
                <a:endParaRPr kumimoji="1" lang="en-US" altLang="zh-CN" sz="1800" b="0" i="0" spc="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dirty="0">
                    <a:solidFill>
                      <a:schemeClr val="tx2"/>
                    </a:solidFill>
                    <a:latin typeface="HarmonyOS Sans SC Light" pitchFamily="2" charset="-122"/>
                    <a:ea typeface="HarmonyOS Sans SC Light" pitchFamily="2" charset="-122"/>
                  </a:rPr>
                  <a:t>求所有粒子能量稳定后的方差。</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𝑛</m:t>
                    </m:r>
                    <m:r>
                      <a:rPr kumimoji="1" lang="en-US" altLang="zh-CN" sz="1800" b="0" i="1" smtClean="0">
                        <a:solidFill>
                          <a:schemeClr val="tx2"/>
                        </a:solidFill>
                        <a:latin typeface="Cambria Math" panose="02040503050406030204" pitchFamily="18" charset="0"/>
                        <a:ea typeface="HarmonyOS Sans SC Light" pitchFamily="2" charset="-122"/>
                      </a:rPr>
                      <m:t>≤</m:t>
                    </m:r>
                    <m:sSup>
                      <m:sSupPr>
                        <m:ctrlPr>
                          <a:rPr kumimoji="1" lang="en-US" altLang="zh-CN" sz="1800" b="0" i="1" smtClean="0">
                            <a:solidFill>
                              <a:schemeClr val="tx2"/>
                            </a:solidFill>
                            <a:latin typeface="Cambria Math" panose="02040503050406030204" pitchFamily="18" charset="0"/>
                            <a:ea typeface="HarmonyOS Sans SC Light" pitchFamily="2" charset="-122"/>
                          </a:rPr>
                        </m:ctrlPr>
                      </m:sSupPr>
                      <m:e>
                        <m:r>
                          <a:rPr kumimoji="1" lang="en-US" altLang="zh-CN" sz="1800" b="0" i="1" smtClean="0">
                            <a:solidFill>
                              <a:schemeClr val="tx2"/>
                            </a:solidFill>
                            <a:latin typeface="Cambria Math" panose="02040503050406030204" pitchFamily="18" charset="0"/>
                            <a:ea typeface="HarmonyOS Sans SC Light" pitchFamily="2" charset="-122"/>
                          </a:rPr>
                          <m:t>10</m:t>
                        </m:r>
                      </m:e>
                      <m:sup>
                        <m:r>
                          <a:rPr kumimoji="1" lang="en-US" altLang="zh-CN" sz="1800" b="0" i="1" smtClean="0">
                            <a:solidFill>
                              <a:schemeClr val="tx2"/>
                            </a:solidFill>
                            <a:latin typeface="Cambria Math" panose="02040503050406030204" pitchFamily="18" charset="0"/>
                            <a:ea typeface="HarmonyOS Sans SC Light" pitchFamily="2" charset="-122"/>
                          </a:rPr>
                          <m:t>5</m:t>
                        </m:r>
                      </m:sup>
                    </m:sSup>
                    <m:r>
                      <a:rPr kumimoji="1" lang="en-US" altLang="zh-CN" sz="1800" b="0" i="1" smtClean="0">
                        <a:solidFill>
                          <a:schemeClr val="tx2"/>
                        </a:solidFill>
                        <a:latin typeface="Cambria Math" panose="02040503050406030204" pitchFamily="18" charset="0"/>
                        <a:ea typeface="HarmonyOS Sans SC Light" pitchFamily="2" charset="-122"/>
                      </a:rPr>
                      <m:t>,0≤</m:t>
                    </m:r>
                    <m:sSub>
                      <m:sSubPr>
                        <m:ctrlPr>
                          <a:rPr kumimoji="1" lang="en-US" altLang="zh-CN" sz="1800" b="0" i="1" smtClean="0">
                            <a:solidFill>
                              <a:schemeClr val="tx2"/>
                            </a:solidFill>
                            <a:latin typeface="Cambria Math" panose="02040503050406030204" pitchFamily="18" charset="0"/>
                            <a:ea typeface="HarmonyOS Sans SC Light" pitchFamily="2" charset="-122"/>
                          </a:rPr>
                        </m:ctrlPr>
                      </m:sSubPr>
                      <m:e>
                        <m:r>
                          <a:rPr kumimoji="1" lang="en-US" altLang="zh-CN" sz="1800" b="0" i="1" smtClean="0">
                            <a:solidFill>
                              <a:schemeClr val="tx2"/>
                            </a:solidFill>
                            <a:latin typeface="Cambria Math" panose="02040503050406030204" pitchFamily="18" charset="0"/>
                            <a:ea typeface="HarmonyOS Sans SC Light" pitchFamily="2" charset="-122"/>
                          </a:rPr>
                          <m:t>𝑎</m:t>
                        </m:r>
                      </m:e>
                      <m:sub>
                        <m:r>
                          <a:rPr kumimoji="1" lang="en-US" altLang="zh-CN" sz="1800" b="0" i="1" smtClean="0">
                            <a:solidFill>
                              <a:schemeClr val="tx2"/>
                            </a:solidFill>
                            <a:latin typeface="Cambria Math" panose="02040503050406030204" pitchFamily="18" charset="0"/>
                            <a:ea typeface="HarmonyOS Sans SC Light" pitchFamily="2" charset="-122"/>
                          </a:rPr>
                          <m:t>𝑖</m:t>
                        </m:r>
                      </m:sub>
                    </m:sSub>
                    <m:r>
                      <a:rPr kumimoji="1" lang="en-US" altLang="zh-CN" sz="1800" b="0" i="1" smtClean="0">
                        <a:solidFill>
                          <a:schemeClr val="tx2"/>
                        </a:solidFill>
                        <a:latin typeface="Cambria Math" panose="02040503050406030204" pitchFamily="18" charset="0"/>
                        <a:ea typeface="HarmonyOS Sans SC Light" pitchFamily="2" charset="-122"/>
                      </a:rPr>
                      <m:t>&lt;</m:t>
                    </m:r>
                    <m:sSup>
                      <m:sSupPr>
                        <m:ctrlPr>
                          <a:rPr kumimoji="1" lang="en-US" altLang="zh-CN" sz="1800" b="0" i="1" smtClean="0">
                            <a:solidFill>
                              <a:schemeClr val="tx2"/>
                            </a:solidFill>
                            <a:latin typeface="Cambria Math" panose="02040503050406030204" pitchFamily="18" charset="0"/>
                            <a:ea typeface="HarmonyOS Sans SC Light" pitchFamily="2" charset="-122"/>
                          </a:rPr>
                        </m:ctrlPr>
                      </m:sSupPr>
                      <m:e>
                        <m:r>
                          <a:rPr kumimoji="1" lang="en-US" altLang="zh-CN" sz="1800" b="0" i="1" smtClean="0">
                            <a:solidFill>
                              <a:schemeClr val="tx2"/>
                            </a:solidFill>
                            <a:latin typeface="Cambria Math" panose="02040503050406030204" pitchFamily="18" charset="0"/>
                            <a:ea typeface="HarmonyOS Sans SC Light" pitchFamily="2" charset="-122"/>
                          </a:rPr>
                          <m:t>2</m:t>
                        </m:r>
                      </m:e>
                      <m:sup>
                        <m:r>
                          <a:rPr kumimoji="1" lang="en-US" altLang="zh-CN" sz="1800" b="0" i="1" smtClean="0">
                            <a:solidFill>
                              <a:schemeClr val="tx2"/>
                            </a:solidFill>
                            <a:latin typeface="Cambria Math" panose="02040503050406030204" pitchFamily="18" charset="0"/>
                            <a:ea typeface="HarmonyOS Sans SC Light" pitchFamily="2" charset="-122"/>
                          </a:rPr>
                          <m:t>15</m:t>
                        </m:r>
                      </m:sup>
                    </m:sSup>
                  </m:oMath>
                </a14:m>
                <a:endParaRPr kumimoji="1" lang="en-US" altLang="zh-CN" sz="1800" dirty="0">
                  <a:solidFill>
                    <a:schemeClr val="tx2"/>
                  </a:solidFill>
                  <a:latin typeface="HarmonyOS Sans SC Light" pitchFamily="2" charset="-122"/>
                  <a:ea typeface="HarmonyOS Sans SC Light" pitchFamily="2" charset="-122"/>
                </a:endParaRPr>
              </a:p>
            </p:txBody>
          </p:sp>
        </mc:Choice>
        <mc:Fallback xmlns="">
          <p:sp>
            <p:nvSpPr>
              <p:cNvPr id="11" name="标题 1">
                <a:extLst>
                  <a:ext uri="{FF2B5EF4-FFF2-40B4-BE49-F238E27FC236}">
                    <a16:creationId xmlns:a16="http://schemas.microsoft.com/office/drawing/2014/main" id="{01001809-243E-C77D-3569-750ED697BBCF}"/>
                  </a:ext>
                </a:extLst>
              </p:cNvPr>
              <p:cNvSpPr txBox="1">
                <a:spLocks noRot="1" noChangeAspect="1" noMove="1" noResize="1" noEditPoints="1" noAdjustHandles="1" noChangeArrowheads="1" noChangeShapeType="1" noTextEdit="1"/>
              </p:cNvSpPr>
              <p:nvPr/>
            </p:nvSpPr>
            <p:spPr>
              <a:xfrm>
                <a:off x="838200" y="2645098"/>
                <a:ext cx="10515600" cy="3320602"/>
              </a:xfrm>
              <a:prstGeom prst="rect">
                <a:avLst/>
              </a:prstGeom>
              <a:blipFill>
                <a:blip r:embed="rId4"/>
                <a:stretch>
                  <a:fillRect l="-522" t="-183"/>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5"/>
          <a:stretch>
            <a:fillRect/>
          </a:stretch>
        </p:blipFill>
        <p:spPr>
          <a:xfrm>
            <a:off x="8681286" y="460895"/>
            <a:ext cx="3069843" cy="343430"/>
          </a:xfrm>
          <a:prstGeom prst="rect">
            <a:avLst/>
          </a:prstGeom>
        </p:spPr>
      </p:pic>
    </p:spTree>
    <p:extLst>
      <p:ext uri="{BB962C8B-B14F-4D97-AF65-F5344CB8AC3E}">
        <p14:creationId xmlns:p14="http://schemas.microsoft.com/office/powerpoint/2010/main" val="41533603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2"/>
          <a:srcRect l="8168" r="39446" b="59654"/>
          <a:stretch/>
        </p:blipFill>
        <p:spPr>
          <a:xfrm rot="10800000">
            <a:off x="-75414" y="-1"/>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3"/>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3"/>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Problem N. Particle Arts</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2"/>
                </a:solidFill>
              </a:rPr>
              <a:t>题解</a:t>
            </a:r>
          </a:p>
        </p:txBody>
      </p:sp>
      <mc:AlternateContent xmlns:mc="http://schemas.openxmlformats.org/markup-compatibility/2006" xmlns:a14="http://schemas.microsoft.com/office/drawing/2010/main">
        <mc:Choice Requires="a14">
          <p:sp>
            <p:nvSpPr>
              <p:cNvPr id="11" name="标题 1">
                <a:extLst>
                  <a:ext uri="{FF2B5EF4-FFF2-40B4-BE49-F238E27FC236}">
                    <a16:creationId xmlns:a16="http://schemas.microsoft.com/office/drawing/2014/main" id="{01001809-243E-C77D-3569-750ED697BBCF}"/>
                  </a:ext>
                </a:extLst>
              </p:cNvPr>
              <p:cNvSpPr txBox="1">
                <a:spLocks/>
              </p:cNvSpPr>
              <p:nvPr/>
            </p:nvSpPr>
            <p:spPr>
              <a:xfrm>
                <a:off x="838200" y="2348387"/>
                <a:ext cx="10515600" cy="5069227"/>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fontAlgn="auto">
                  <a:lnSpc>
                    <a:spcPct val="120000"/>
                  </a:lnSpc>
                  <a:spcAft>
                    <a:spcPts val="0"/>
                  </a:spcAft>
                  <a:buClrTx/>
                  <a:buSzTx/>
                  <a:buFont typeface="Arial" panose="020B0604020202020204" pitchFamily="34" charset="0"/>
                  <a:buChar char="•"/>
                  <a:tabLst/>
                  <a:defRPr/>
                </a:pPr>
                <a14:m>
                  <m:oMath xmlns:m="http://schemas.openxmlformats.org/officeDocument/2006/math">
                    <m:r>
                      <a:rPr kumimoji="1" lang="zh-CN" altLang="en-US" sz="1800" smtClean="0">
                        <a:solidFill>
                          <a:schemeClr val="tx2"/>
                        </a:solidFill>
                        <a:latin typeface="Cambria Math" panose="02040503050406030204" pitchFamily="18" charset="0"/>
                        <a:ea typeface="HarmonyOS Sans SC Medium" pitchFamily="2" charset="-122"/>
                      </a:rPr>
                      <m:t>本场</m:t>
                    </m:r>
                  </m:oMath>
                </a14:m>
                <a:r>
                  <a:rPr kumimoji="1" lang="zh-CN" altLang="en-US" sz="1800" dirty="0">
                    <a:solidFill>
                      <a:schemeClr val="tx2"/>
                    </a:solidFill>
                    <a:ea typeface="HarmonyOS Sans SC Medium" pitchFamily="2" charset="-122"/>
                  </a:rPr>
                  <a:t>签到题</a:t>
                </a:r>
                <a:endParaRPr kumimoji="1" lang="en-US" altLang="zh-CN" sz="1800" dirty="0">
                  <a:solidFill>
                    <a:schemeClr val="tx2"/>
                  </a:solidFill>
                  <a:ea typeface="HarmonyOS Sans SC Medium" pitchFamily="2" charset="-122"/>
                </a:endParaRPr>
              </a:p>
              <a:p>
                <a:pPr marL="285750" marR="0" lvl="0" indent="-285750" fontAlgn="auto">
                  <a:lnSpc>
                    <a:spcPct val="120000"/>
                  </a:lnSpc>
                  <a:spcAft>
                    <a:spcPts val="0"/>
                  </a:spcAft>
                  <a:buClrTx/>
                  <a:buSzTx/>
                  <a:buFont typeface="Arial" panose="020B0604020202020204" pitchFamily="34" charset="0"/>
                  <a:buChar char="•"/>
                  <a:tabLst/>
                  <a:defRPr/>
                </a:pPr>
                <a:r>
                  <a:rPr kumimoji="1" lang="zh-CN" altLang="en-US" sz="1800" dirty="0">
                    <a:solidFill>
                      <a:schemeClr val="tx2"/>
                    </a:solidFill>
                    <a:ea typeface="HarmonyOS Sans SC Medium" pitchFamily="2" charset="-122"/>
                  </a:rPr>
                  <a:t>考虑什么时候稳定</a:t>
                </a:r>
                <a:endParaRPr kumimoji="1" lang="en-US" altLang="zh-CN" sz="1800" dirty="0">
                  <a:solidFill>
                    <a:schemeClr val="tx2"/>
                  </a:solidFill>
                  <a:ea typeface="HarmonyOS Sans SC Medium" pitchFamily="2" charset="-122"/>
                </a:endParaRPr>
              </a:p>
              <a:p>
                <a:pPr marL="285750" marR="0" lvl="0" indent="-285750" fontAlgn="auto">
                  <a:lnSpc>
                    <a:spcPct val="120000"/>
                  </a:lnSpc>
                  <a:spcAft>
                    <a:spcPts val="0"/>
                  </a:spcAft>
                  <a:buClrTx/>
                  <a:buSzTx/>
                  <a:buFont typeface="Arial" panose="020B0604020202020204" pitchFamily="34" charset="0"/>
                  <a:buChar char="•"/>
                  <a:tabLst/>
                  <a:defRPr/>
                </a:pPr>
                <a:r>
                  <a:rPr kumimoji="1" lang="zh-CN" altLang="en-US" sz="1800" dirty="0">
                    <a:solidFill>
                      <a:schemeClr val="tx2"/>
                    </a:solidFill>
                    <a:ea typeface="HarmonyOS Sans SC Medium" pitchFamily="2" charset="-122"/>
                  </a:rPr>
                  <a:t>粒子稳定当且仅当任意操作无意义，即</a:t>
                </a:r>
                <a14:m>
                  <m:oMath xmlns:m="http://schemas.openxmlformats.org/officeDocument/2006/math">
                    <m:r>
                      <a:rPr kumimoji="1" lang="en-US" altLang="zh-CN" sz="1800">
                        <a:solidFill>
                          <a:schemeClr val="tx2"/>
                        </a:solidFill>
                        <a:latin typeface="Cambria Math" panose="02040503050406030204" pitchFamily="18" charset="0"/>
                        <a:ea typeface="HarmonyOS Sans SC Medium" pitchFamily="2" charset="-122"/>
                      </a:rPr>
                      <m:t>𝑎</m:t>
                    </m:r>
                    <m:r>
                      <a:rPr kumimoji="1" lang="en-US" altLang="zh-CN" sz="1800">
                        <a:solidFill>
                          <a:schemeClr val="tx2"/>
                        </a:solidFill>
                        <a:latin typeface="Cambria Math" panose="02040503050406030204" pitchFamily="18" charset="0"/>
                        <a:ea typeface="HarmonyOS Sans SC Medium" pitchFamily="2" charset="-122"/>
                      </a:rPr>
                      <m:t>,</m:t>
                    </m:r>
                    <m:r>
                      <a:rPr kumimoji="1" lang="en-US" altLang="zh-CN" sz="1800">
                        <a:solidFill>
                          <a:schemeClr val="tx2"/>
                        </a:solidFill>
                        <a:latin typeface="Cambria Math" panose="02040503050406030204" pitchFamily="18" charset="0"/>
                        <a:ea typeface="HarmonyOS Sans SC Medium" pitchFamily="2" charset="-122"/>
                      </a:rPr>
                      <m:t>𝑏</m:t>
                    </m:r>
                  </m:oMath>
                </a14:m>
                <a:r>
                  <a:rPr kumimoji="1" lang="zh-CN" altLang="en-US" sz="1800" dirty="0">
                    <a:solidFill>
                      <a:schemeClr val="tx2"/>
                    </a:solidFill>
                    <a:ea typeface="HarmonyOS Sans SC Medium" pitchFamily="2" charset="-122"/>
                  </a:rPr>
                  <a:t>操作后再次得到</a:t>
                </a:r>
                <a14:m>
                  <m:oMath xmlns:m="http://schemas.openxmlformats.org/officeDocument/2006/math">
                    <m:r>
                      <a:rPr kumimoji="1" lang="en-US" altLang="zh-CN" sz="1800">
                        <a:solidFill>
                          <a:schemeClr val="tx2"/>
                        </a:solidFill>
                        <a:latin typeface="Cambria Math" panose="02040503050406030204" pitchFamily="18" charset="0"/>
                        <a:ea typeface="HarmonyOS Sans SC Medium" pitchFamily="2" charset="-122"/>
                      </a:rPr>
                      <m:t>𝑎</m:t>
                    </m:r>
                    <m:r>
                      <a:rPr kumimoji="1" lang="en-US" altLang="zh-CN" sz="1800">
                        <a:solidFill>
                          <a:schemeClr val="tx2"/>
                        </a:solidFill>
                        <a:latin typeface="Cambria Math" panose="02040503050406030204" pitchFamily="18" charset="0"/>
                        <a:ea typeface="HarmonyOS Sans SC Medium" pitchFamily="2" charset="-122"/>
                      </a:rPr>
                      <m:t>,</m:t>
                    </m:r>
                    <m:r>
                      <a:rPr kumimoji="1" lang="en-US" altLang="zh-CN" sz="1800">
                        <a:solidFill>
                          <a:schemeClr val="tx2"/>
                        </a:solidFill>
                        <a:latin typeface="Cambria Math" panose="02040503050406030204" pitchFamily="18" charset="0"/>
                        <a:ea typeface="HarmonyOS Sans SC Medium" pitchFamily="2" charset="-122"/>
                      </a:rPr>
                      <m:t>𝑏</m:t>
                    </m:r>
                  </m:oMath>
                </a14:m>
                <a:endParaRPr kumimoji="1" lang="en-US" altLang="zh-CN" sz="1800" dirty="0">
                  <a:solidFill>
                    <a:schemeClr val="tx2"/>
                  </a:solidFill>
                  <a:ea typeface="HarmonyOS Sans SC Medium" pitchFamily="2" charset="-122"/>
                </a:endParaRPr>
              </a:p>
              <a:p>
                <a:pPr marL="285750" marR="0" lvl="0" indent="-285750" fontAlgn="auto">
                  <a:lnSpc>
                    <a:spcPct val="120000"/>
                  </a:lnSpc>
                  <a:spcAft>
                    <a:spcPts val="0"/>
                  </a:spcAft>
                  <a:buClrTx/>
                  <a:buSzTx/>
                  <a:buFont typeface="Arial" panose="020B0604020202020204" pitchFamily="34" charset="0"/>
                  <a:buChar char="•"/>
                  <a:tabLst/>
                  <a:defRPr/>
                </a:pPr>
                <a:r>
                  <a:rPr kumimoji="1" lang="zh-CN" altLang="en-US" sz="1800" dirty="0">
                    <a:solidFill>
                      <a:schemeClr val="tx2"/>
                    </a:solidFill>
                    <a:ea typeface="HarmonyOS Sans SC Medium" pitchFamily="2" charset="-122"/>
                  </a:rPr>
                  <a:t>不难发现此时必有</a:t>
                </a:r>
                <a14:m>
                  <m:oMath xmlns:m="http://schemas.openxmlformats.org/officeDocument/2006/math">
                    <m:r>
                      <a:rPr kumimoji="1" lang="en-US" altLang="zh-CN" sz="1800">
                        <a:solidFill>
                          <a:schemeClr val="tx2"/>
                        </a:solidFill>
                        <a:latin typeface="Cambria Math" panose="02040503050406030204" pitchFamily="18" charset="0"/>
                        <a:ea typeface="HarmonyOS Sans SC Medium" pitchFamily="2" charset="-122"/>
                      </a:rPr>
                      <m:t>𝑎</m:t>
                    </m:r>
                    <m:r>
                      <a:rPr kumimoji="1" lang="en-US" altLang="zh-CN" sz="1800">
                        <a:solidFill>
                          <a:schemeClr val="tx2"/>
                        </a:solidFill>
                        <a:latin typeface="Cambria Math" panose="02040503050406030204" pitchFamily="18" charset="0"/>
                        <a:ea typeface="HarmonyOS Sans SC Medium" pitchFamily="2" charset="-122"/>
                      </a:rPr>
                      <m:t>&amp;</m:t>
                    </m:r>
                    <m:r>
                      <a:rPr kumimoji="1" lang="en-US" altLang="zh-CN" sz="1800">
                        <a:solidFill>
                          <a:schemeClr val="tx2"/>
                        </a:solidFill>
                        <a:latin typeface="Cambria Math" panose="02040503050406030204" pitchFamily="18" charset="0"/>
                        <a:ea typeface="HarmonyOS Sans SC Medium" pitchFamily="2" charset="-122"/>
                      </a:rPr>
                      <m:t>𝑏</m:t>
                    </m:r>
                    <m:r>
                      <a:rPr kumimoji="1" lang="en-US" altLang="zh-CN" sz="1800">
                        <a:solidFill>
                          <a:schemeClr val="tx2"/>
                        </a:solidFill>
                        <a:latin typeface="Cambria Math" panose="02040503050406030204" pitchFamily="18" charset="0"/>
                        <a:ea typeface="HarmonyOS Sans SC Medium" pitchFamily="2" charset="-122"/>
                      </a:rPr>
                      <m:t>=</m:t>
                    </m:r>
                    <m:r>
                      <a:rPr kumimoji="1" lang="en-US" altLang="zh-CN" sz="1800">
                        <a:solidFill>
                          <a:schemeClr val="tx2"/>
                        </a:solidFill>
                        <a:latin typeface="Cambria Math" panose="02040503050406030204" pitchFamily="18" charset="0"/>
                        <a:ea typeface="HarmonyOS Sans SC Medium" pitchFamily="2" charset="-122"/>
                      </a:rPr>
                      <m:t>𝑎</m:t>
                    </m:r>
                  </m:oMath>
                </a14:m>
                <a:r>
                  <a:rPr kumimoji="1" lang="zh-CN" altLang="en-US" sz="1800" dirty="0">
                    <a:solidFill>
                      <a:schemeClr val="tx2"/>
                    </a:solidFill>
                    <a:ea typeface="HarmonyOS Sans SC Medium" pitchFamily="2" charset="-122"/>
                  </a:rPr>
                  <a:t>或者</a:t>
                </a:r>
                <a14:m>
                  <m:oMath xmlns:m="http://schemas.openxmlformats.org/officeDocument/2006/math">
                    <m:r>
                      <a:rPr kumimoji="1" lang="en-US" altLang="zh-CN" sz="1800" dirty="0">
                        <a:solidFill>
                          <a:schemeClr val="tx2"/>
                        </a:solidFill>
                        <a:latin typeface="Cambria Math" panose="02040503050406030204" pitchFamily="18" charset="0"/>
                        <a:ea typeface="HarmonyOS Sans SC Medium" pitchFamily="2" charset="-122"/>
                      </a:rPr>
                      <m:t>𝑎</m:t>
                    </m:r>
                    <m:r>
                      <a:rPr kumimoji="1" lang="en-US" altLang="zh-CN" sz="1800" dirty="0">
                        <a:solidFill>
                          <a:schemeClr val="tx2"/>
                        </a:solidFill>
                        <a:latin typeface="Cambria Math" panose="02040503050406030204" pitchFamily="18" charset="0"/>
                        <a:ea typeface="HarmonyOS Sans SC Medium" pitchFamily="2" charset="-122"/>
                      </a:rPr>
                      <m:t>&amp;</m:t>
                    </m:r>
                    <m:r>
                      <a:rPr kumimoji="1" lang="en-US" altLang="zh-CN" sz="1800" dirty="0">
                        <a:solidFill>
                          <a:schemeClr val="tx2"/>
                        </a:solidFill>
                        <a:latin typeface="Cambria Math" panose="02040503050406030204" pitchFamily="18" charset="0"/>
                        <a:ea typeface="HarmonyOS Sans SC Medium" pitchFamily="2" charset="-122"/>
                      </a:rPr>
                      <m:t>𝑏</m:t>
                    </m:r>
                    <m:r>
                      <a:rPr kumimoji="1" lang="en-US" altLang="zh-CN" sz="1800" dirty="0">
                        <a:solidFill>
                          <a:schemeClr val="tx2"/>
                        </a:solidFill>
                        <a:latin typeface="Cambria Math" panose="02040503050406030204" pitchFamily="18" charset="0"/>
                        <a:ea typeface="HarmonyOS Sans SC Medium" pitchFamily="2" charset="-122"/>
                      </a:rPr>
                      <m:t>=</m:t>
                    </m:r>
                    <m:r>
                      <a:rPr kumimoji="1" lang="en-US" altLang="zh-CN" sz="1800" dirty="0">
                        <a:solidFill>
                          <a:schemeClr val="tx2"/>
                        </a:solidFill>
                        <a:latin typeface="Cambria Math" panose="02040503050406030204" pitchFamily="18" charset="0"/>
                        <a:ea typeface="HarmonyOS Sans SC Medium" pitchFamily="2" charset="-122"/>
                      </a:rPr>
                      <m:t>𝑏</m:t>
                    </m:r>
                  </m:oMath>
                </a14:m>
                <a:r>
                  <a:rPr kumimoji="1" lang="zh-CN" altLang="en-US" sz="1800" dirty="0">
                    <a:solidFill>
                      <a:schemeClr val="tx2"/>
                    </a:solidFill>
                    <a:ea typeface="HarmonyOS Sans SC Medium" pitchFamily="2" charset="-122"/>
                  </a:rPr>
                  <a:t>，即任意两数的二进制</a:t>
                </a:r>
                <a:r>
                  <a:rPr kumimoji="1" lang="en-US" altLang="zh-CN" sz="1800" dirty="0">
                    <a:solidFill>
                      <a:schemeClr val="tx2"/>
                    </a:solidFill>
                    <a:ea typeface="HarmonyOS Sans SC Medium" pitchFamily="2" charset="-122"/>
                  </a:rPr>
                  <a:t>mask</a:t>
                </a:r>
                <a:r>
                  <a:rPr kumimoji="1" lang="zh-CN" altLang="en-US" sz="1800" dirty="0">
                    <a:solidFill>
                      <a:schemeClr val="tx2"/>
                    </a:solidFill>
                    <a:ea typeface="HarmonyOS Sans SC Medium" pitchFamily="2" charset="-122"/>
                  </a:rPr>
                  <a:t>都有包含关系</a:t>
                </a:r>
                <a:endParaRPr kumimoji="1" lang="en-US" altLang="zh-CN" sz="1800" dirty="0">
                  <a:solidFill>
                    <a:schemeClr val="tx2"/>
                  </a:solidFill>
                  <a:ea typeface="HarmonyOS Sans SC Medium" pitchFamily="2" charset="-122"/>
                </a:endParaRPr>
              </a:p>
              <a:p>
                <a:pPr marL="285750" marR="0" lvl="0" indent="-285750" fontAlgn="auto">
                  <a:lnSpc>
                    <a:spcPct val="120000"/>
                  </a:lnSpc>
                  <a:spcAft>
                    <a:spcPts val="0"/>
                  </a:spcAft>
                  <a:buClrTx/>
                  <a:buSzTx/>
                  <a:buFont typeface="Arial" panose="020B0604020202020204" pitchFamily="34" charset="0"/>
                  <a:buChar char="•"/>
                  <a:tabLst/>
                  <a:defRPr/>
                </a:pPr>
                <a:r>
                  <a:rPr kumimoji="1" lang="zh-CN" altLang="en-US" sz="1800" dirty="0">
                    <a:solidFill>
                      <a:schemeClr val="tx2"/>
                    </a:solidFill>
                    <a:ea typeface="HarmonyOS Sans SC Medium" pitchFamily="2" charset="-122"/>
                  </a:rPr>
                  <a:t>将此时的</a:t>
                </a:r>
                <a14:m>
                  <m:oMath xmlns:m="http://schemas.openxmlformats.org/officeDocument/2006/math">
                    <m:sSub>
                      <m:sSubPr>
                        <m:ctrlPr>
                          <a:rPr kumimoji="1" lang="en-US" altLang="zh-CN" sz="1800" i="1">
                            <a:solidFill>
                              <a:schemeClr val="tx2"/>
                            </a:solidFill>
                            <a:latin typeface="Cambria Math" panose="02040503050406030204" pitchFamily="18" charset="0"/>
                            <a:ea typeface="HarmonyOS Sans SC Medium" pitchFamily="2" charset="-122"/>
                          </a:rPr>
                        </m:ctrlPr>
                      </m:sSubPr>
                      <m:e>
                        <m:r>
                          <a:rPr kumimoji="1" lang="en-US" altLang="zh-CN" sz="1800">
                            <a:solidFill>
                              <a:schemeClr val="tx2"/>
                            </a:solidFill>
                            <a:latin typeface="Cambria Math" panose="02040503050406030204" pitchFamily="18" charset="0"/>
                            <a:ea typeface="HarmonyOS Sans SC Medium" pitchFamily="2" charset="-122"/>
                          </a:rPr>
                          <m:t>𝑎</m:t>
                        </m:r>
                      </m:e>
                      <m:sub>
                        <m:r>
                          <a:rPr kumimoji="1" lang="en-US" altLang="zh-CN" sz="1800">
                            <a:solidFill>
                              <a:schemeClr val="tx2"/>
                            </a:solidFill>
                            <a:latin typeface="Cambria Math" panose="02040503050406030204" pitchFamily="18" charset="0"/>
                            <a:ea typeface="HarmonyOS Sans SC Medium" pitchFamily="2" charset="-122"/>
                          </a:rPr>
                          <m:t>𝑖</m:t>
                        </m:r>
                      </m:sub>
                    </m:sSub>
                  </m:oMath>
                </a14:m>
                <a:r>
                  <a:rPr kumimoji="1" lang="zh-CN" altLang="en-US" sz="1800" dirty="0">
                    <a:solidFill>
                      <a:schemeClr val="tx2"/>
                    </a:solidFill>
                    <a:ea typeface="HarmonyOS Sans SC Medium" pitchFamily="2" charset="-122"/>
                  </a:rPr>
                  <a:t>从大到小排序，那么每一个位上必为前一半</a:t>
                </a:r>
                <a:r>
                  <a:rPr kumimoji="1" lang="en-US" altLang="zh-CN" sz="1800" dirty="0">
                    <a:solidFill>
                      <a:schemeClr val="tx2"/>
                    </a:solidFill>
                    <a:ea typeface="HarmonyOS Sans SC Medium" pitchFamily="2" charset="-122"/>
                  </a:rPr>
                  <a:t>1</a:t>
                </a:r>
                <a:r>
                  <a:rPr kumimoji="1" lang="zh-CN" altLang="en-US" sz="1800" dirty="0">
                    <a:solidFill>
                      <a:schemeClr val="tx2"/>
                    </a:solidFill>
                    <a:ea typeface="HarmonyOS Sans SC Medium" pitchFamily="2" charset="-122"/>
                  </a:rPr>
                  <a:t>后一半</a:t>
                </a:r>
                <a:r>
                  <a:rPr kumimoji="1" lang="en-US" altLang="zh-CN" sz="1800" dirty="0">
                    <a:solidFill>
                      <a:schemeClr val="tx2"/>
                    </a:solidFill>
                    <a:ea typeface="HarmonyOS Sans SC Medium" pitchFamily="2" charset="-122"/>
                  </a:rPr>
                  <a:t>0</a:t>
                </a:r>
                <a:r>
                  <a:rPr kumimoji="1" lang="zh-CN" altLang="en-US" sz="1800" dirty="0">
                    <a:solidFill>
                      <a:schemeClr val="tx2"/>
                    </a:solidFill>
                    <a:ea typeface="HarmonyOS Sans SC Medium" pitchFamily="2" charset="-122"/>
                  </a:rPr>
                  <a:t>，否则不满足</a:t>
                </a:r>
                <a14:m>
                  <m:oMath xmlns:m="http://schemas.openxmlformats.org/officeDocument/2006/math">
                    <m:sSub>
                      <m:sSubPr>
                        <m:ctrlPr>
                          <a:rPr kumimoji="1" lang="en-US" altLang="zh-CN" sz="1800" i="1">
                            <a:solidFill>
                              <a:schemeClr val="tx2"/>
                            </a:solidFill>
                            <a:latin typeface="Cambria Math" panose="02040503050406030204" pitchFamily="18" charset="0"/>
                            <a:ea typeface="HarmonyOS Sans SC Medium" pitchFamily="2" charset="-122"/>
                          </a:rPr>
                        </m:ctrlPr>
                      </m:sSubPr>
                      <m:e>
                        <m:r>
                          <a:rPr kumimoji="1" lang="en-US" altLang="zh-CN" sz="1800">
                            <a:solidFill>
                              <a:schemeClr val="tx2"/>
                            </a:solidFill>
                            <a:latin typeface="Cambria Math" panose="02040503050406030204" pitchFamily="18" charset="0"/>
                            <a:ea typeface="HarmonyOS Sans SC Medium" pitchFamily="2" charset="-122"/>
                          </a:rPr>
                          <m:t>𝑎</m:t>
                        </m:r>
                      </m:e>
                      <m:sub>
                        <m:r>
                          <a:rPr kumimoji="1" lang="en-US" altLang="zh-CN" sz="1800">
                            <a:solidFill>
                              <a:schemeClr val="tx2"/>
                            </a:solidFill>
                            <a:latin typeface="Cambria Math" panose="02040503050406030204" pitchFamily="18" charset="0"/>
                            <a:ea typeface="HarmonyOS Sans SC Medium" pitchFamily="2" charset="-122"/>
                          </a:rPr>
                          <m:t>𝑖</m:t>
                        </m:r>
                      </m:sub>
                    </m:sSub>
                    <m:r>
                      <a:rPr kumimoji="1" lang="en-US" altLang="zh-CN" sz="1800">
                        <a:solidFill>
                          <a:schemeClr val="tx2"/>
                        </a:solidFill>
                        <a:latin typeface="Cambria Math" panose="02040503050406030204" pitchFamily="18" charset="0"/>
                        <a:ea typeface="HarmonyOS Sans SC Medium" pitchFamily="2" charset="-122"/>
                      </a:rPr>
                      <m:t>⊃</m:t>
                    </m:r>
                    <m:sSub>
                      <m:sSubPr>
                        <m:ctrlPr>
                          <a:rPr kumimoji="1" lang="en-US" altLang="zh-CN" sz="1800" i="1">
                            <a:solidFill>
                              <a:schemeClr val="tx2"/>
                            </a:solidFill>
                            <a:latin typeface="Cambria Math" panose="02040503050406030204" pitchFamily="18" charset="0"/>
                            <a:ea typeface="HarmonyOS Sans SC Medium" pitchFamily="2" charset="-122"/>
                          </a:rPr>
                        </m:ctrlPr>
                      </m:sSubPr>
                      <m:e>
                        <m:r>
                          <a:rPr kumimoji="1" lang="en-US" altLang="zh-CN" sz="1800">
                            <a:solidFill>
                              <a:schemeClr val="tx2"/>
                            </a:solidFill>
                            <a:latin typeface="Cambria Math" panose="02040503050406030204" pitchFamily="18" charset="0"/>
                            <a:ea typeface="HarmonyOS Sans SC Medium" pitchFamily="2" charset="-122"/>
                          </a:rPr>
                          <m:t>𝑎</m:t>
                        </m:r>
                      </m:e>
                      <m:sub>
                        <m:r>
                          <a:rPr kumimoji="1" lang="en-US" altLang="zh-CN" sz="1800">
                            <a:solidFill>
                              <a:schemeClr val="tx2"/>
                            </a:solidFill>
                            <a:latin typeface="Cambria Math" panose="02040503050406030204" pitchFamily="18" charset="0"/>
                            <a:ea typeface="HarmonyOS Sans SC Medium" pitchFamily="2" charset="-122"/>
                          </a:rPr>
                          <m:t>𝑖</m:t>
                        </m:r>
                        <m:r>
                          <a:rPr kumimoji="1" lang="en-US" altLang="zh-CN" sz="1800">
                            <a:solidFill>
                              <a:schemeClr val="tx2"/>
                            </a:solidFill>
                            <a:latin typeface="Cambria Math" panose="02040503050406030204" pitchFamily="18" charset="0"/>
                            <a:ea typeface="HarmonyOS Sans SC Medium" pitchFamily="2" charset="-122"/>
                          </a:rPr>
                          <m:t>+1</m:t>
                        </m:r>
                      </m:sub>
                    </m:sSub>
                  </m:oMath>
                </a14:m>
                <a:r>
                  <a:rPr kumimoji="1" lang="zh-CN" altLang="en-US" sz="1800" dirty="0">
                    <a:solidFill>
                      <a:schemeClr val="tx2"/>
                    </a:solidFill>
                    <a:ea typeface="HarmonyOS Sans SC Medium" pitchFamily="2" charset="-122"/>
                  </a:rPr>
                  <a:t>的关系</a:t>
                </a:r>
                <a:endParaRPr kumimoji="1" lang="en-US" altLang="zh-CN" sz="1800" dirty="0">
                  <a:solidFill>
                    <a:schemeClr val="tx2"/>
                  </a:solidFill>
                  <a:ea typeface="HarmonyOS Sans SC Medium" pitchFamily="2" charset="-122"/>
                </a:endParaRPr>
              </a:p>
              <a:p>
                <a:pPr marL="285750" marR="0" lvl="0" indent="-285750" fontAlgn="auto">
                  <a:lnSpc>
                    <a:spcPct val="120000"/>
                  </a:lnSpc>
                  <a:spcAft>
                    <a:spcPts val="0"/>
                  </a:spcAft>
                  <a:buClrTx/>
                  <a:buSzTx/>
                  <a:buFont typeface="Arial" panose="020B0604020202020204" pitchFamily="34" charset="0"/>
                  <a:buChar char="•"/>
                  <a:tabLst/>
                  <a:defRPr/>
                </a:pPr>
                <a:r>
                  <a:rPr kumimoji="1" lang="zh-CN" altLang="en-US" sz="1800" dirty="0">
                    <a:solidFill>
                      <a:schemeClr val="tx2"/>
                    </a:solidFill>
                    <a:ea typeface="HarmonyOS Sans SC Medium" pitchFamily="2" charset="-122"/>
                  </a:rPr>
                  <a:t>因此很显然，最终稳态只有一种</a:t>
                </a:r>
                <a:endParaRPr kumimoji="1" lang="en-US" altLang="zh-CN" sz="1800" dirty="0">
                  <a:solidFill>
                    <a:schemeClr val="tx2"/>
                  </a:solidFill>
                  <a:ea typeface="HarmonyOS Sans SC Medium" pitchFamily="2" charset="-122"/>
                </a:endParaRPr>
              </a:p>
              <a:p>
                <a:pPr marL="285750" marR="0" lvl="0" indent="-285750" fontAlgn="auto">
                  <a:lnSpc>
                    <a:spcPct val="120000"/>
                  </a:lnSpc>
                  <a:spcAft>
                    <a:spcPts val="0"/>
                  </a:spcAft>
                  <a:buClrTx/>
                  <a:buSzTx/>
                  <a:buFont typeface="Arial" panose="020B0604020202020204" pitchFamily="34" charset="0"/>
                  <a:buChar char="•"/>
                  <a:tabLst/>
                  <a:defRPr/>
                </a:pPr>
                <a:r>
                  <a:rPr kumimoji="1" lang="zh-CN" altLang="en-US" sz="1800" dirty="0">
                    <a:solidFill>
                      <a:schemeClr val="tx2"/>
                    </a:solidFill>
                    <a:ea typeface="HarmonyOS Sans SC Medium" pitchFamily="2" charset="-122"/>
                  </a:rPr>
                  <a:t>同时由于每次碰撞方差不降</a:t>
                </a:r>
                <a:r>
                  <a:rPr kumimoji="1" lang="en-US" altLang="zh-CN" sz="1800" dirty="0">
                    <a:solidFill>
                      <a:schemeClr val="tx2"/>
                    </a:solidFill>
                    <a:ea typeface="HarmonyOS Sans SC Medium" pitchFamily="2" charset="-122"/>
                  </a:rPr>
                  <a:t>(</a:t>
                </a:r>
                <a14:m>
                  <m:oMath xmlns:m="http://schemas.openxmlformats.org/officeDocument/2006/math">
                    <m:r>
                      <a:rPr kumimoji="1" lang="en-US" altLang="zh-CN" sz="1800">
                        <a:solidFill>
                          <a:schemeClr val="tx2"/>
                        </a:solidFill>
                        <a:latin typeface="Cambria Math" panose="02040503050406030204" pitchFamily="18" charset="0"/>
                        <a:ea typeface="HarmonyOS Sans SC Medium" pitchFamily="2" charset="-122"/>
                      </a:rPr>
                      <m:t>𝐷</m:t>
                    </m:r>
                    <m:d>
                      <m:dPr>
                        <m:ctrlPr>
                          <a:rPr kumimoji="1" lang="en-US" altLang="zh-CN" sz="1800" i="1">
                            <a:solidFill>
                              <a:schemeClr val="tx2"/>
                            </a:solidFill>
                            <a:latin typeface="Cambria Math" panose="02040503050406030204" pitchFamily="18" charset="0"/>
                            <a:ea typeface="HarmonyOS Sans SC Medium" pitchFamily="2" charset="-122"/>
                          </a:rPr>
                        </m:ctrlPr>
                      </m:dPr>
                      <m:e>
                        <m:r>
                          <a:rPr kumimoji="1" lang="en-US" altLang="zh-CN" sz="1800">
                            <a:solidFill>
                              <a:schemeClr val="tx2"/>
                            </a:solidFill>
                            <a:latin typeface="Cambria Math" panose="02040503050406030204" pitchFamily="18" charset="0"/>
                            <a:ea typeface="HarmonyOS Sans SC Medium" pitchFamily="2" charset="-122"/>
                          </a:rPr>
                          <m:t>𝑥</m:t>
                        </m:r>
                      </m:e>
                    </m:d>
                    <m:r>
                      <a:rPr kumimoji="1" lang="en-US" altLang="zh-CN" sz="1800">
                        <a:solidFill>
                          <a:schemeClr val="tx2"/>
                        </a:solidFill>
                        <a:latin typeface="Cambria Math" panose="02040503050406030204" pitchFamily="18" charset="0"/>
                        <a:ea typeface="HarmonyOS Sans SC Medium" pitchFamily="2" charset="-122"/>
                      </a:rPr>
                      <m:t>=</m:t>
                    </m:r>
                    <m:r>
                      <a:rPr kumimoji="1" lang="en-US" altLang="zh-CN" sz="1800">
                        <a:solidFill>
                          <a:schemeClr val="tx2"/>
                        </a:solidFill>
                        <a:latin typeface="Cambria Math" panose="02040503050406030204" pitchFamily="18" charset="0"/>
                        <a:ea typeface="HarmonyOS Sans SC Medium" pitchFamily="2" charset="-122"/>
                      </a:rPr>
                      <m:t>𝐸</m:t>
                    </m:r>
                    <m:d>
                      <m:dPr>
                        <m:ctrlPr>
                          <a:rPr kumimoji="1" lang="en-US" altLang="zh-CN" sz="1800" i="1">
                            <a:solidFill>
                              <a:schemeClr val="tx2"/>
                            </a:solidFill>
                            <a:latin typeface="Cambria Math" panose="02040503050406030204" pitchFamily="18" charset="0"/>
                            <a:ea typeface="HarmonyOS Sans SC Medium" pitchFamily="2" charset="-122"/>
                          </a:rPr>
                        </m:ctrlPr>
                      </m:dPr>
                      <m:e>
                        <m:sSup>
                          <m:sSupPr>
                            <m:ctrlPr>
                              <a:rPr kumimoji="1" lang="en-US" altLang="zh-CN" sz="1800" i="1">
                                <a:solidFill>
                                  <a:schemeClr val="tx2"/>
                                </a:solidFill>
                                <a:latin typeface="Cambria Math" panose="02040503050406030204" pitchFamily="18" charset="0"/>
                                <a:ea typeface="HarmonyOS Sans SC Medium" pitchFamily="2" charset="-122"/>
                              </a:rPr>
                            </m:ctrlPr>
                          </m:sSupPr>
                          <m:e>
                            <m:r>
                              <a:rPr kumimoji="1" lang="en-US" altLang="zh-CN" sz="1800">
                                <a:solidFill>
                                  <a:schemeClr val="tx2"/>
                                </a:solidFill>
                                <a:latin typeface="Cambria Math" panose="02040503050406030204" pitchFamily="18" charset="0"/>
                                <a:ea typeface="HarmonyOS Sans SC Medium" pitchFamily="2" charset="-122"/>
                              </a:rPr>
                              <m:t>𝑥</m:t>
                            </m:r>
                          </m:e>
                          <m:sup>
                            <m:r>
                              <a:rPr kumimoji="1" lang="en-US" altLang="zh-CN" sz="1800">
                                <a:solidFill>
                                  <a:schemeClr val="tx2"/>
                                </a:solidFill>
                                <a:latin typeface="Cambria Math" panose="02040503050406030204" pitchFamily="18" charset="0"/>
                                <a:ea typeface="HarmonyOS Sans SC Medium" pitchFamily="2" charset="-122"/>
                              </a:rPr>
                              <m:t>2</m:t>
                            </m:r>
                          </m:sup>
                        </m:sSup>
                      </m:e>
                    </m:d>
                    <m:r>
                      <a:rPr kumimoji="1" lang="en-US" altLang="zh-CN" sz="1800">
                        <a:solidFill>
                          <a:schemeClr val="tx2"/>
                        </a:solidFill>
                        <a:latin typeface="Cambria Math" panose="02040503050406030204" pitchFamily="18" charset="0"/>
                        <a:ea typeface="HarmonyOS Sans SC Medium" pitchFamily="2" charset="-122"/>
                      </a:rPr>
                      <m:t>−</m:t>
                    </m:r>
                    <m:r>
                      <a:rPr kumimoji="1" lang="en-US" altLang="zh-CN" sz="1800">
                        <a:solidFill>
                          <a:schemeClr val="tx2"/>
                        </a:solidFill>
                        <a:latin typeface="Cambria Math" panose="02040503050406030204" pitchFamily="18" charset="0"/>
                        <a:ea typeface="HarmonyOS Sans SC Medium" pitchFamily="2" charset="-122"/>
                      </a:rPr>
                      <m:t>𝐸</m:t>
                    </m:r>
                    <m:sSup>
                      <m:sSupPr>
                        <m:ctrlPr>
                          <a:rPr kumimoji="1" lang="en-US" altLang="zh-CN" sz="1800" i="1">
                            <a:solidFill>
                              <a:schemeClr val="tx2"/>
                            </a:solidFill>
                            <a:latin typeface="Cambria Math" panose="02040503050406030204" pitchFamily="18" charset="0"/>
                            <a:ea typeface="HarmonyOS Sans SC Medium" pitchFamily="2" charset="-122"/>
                          </a:rPr>
                        </m:ctrlPr>
                      </m:sSupPr>
                      <m:e>
                        <m:d>
                          <m:dPr>
                            <m:ctrlPr>
                              <a:rPr kumimoji="1" lang="en-US" altLang="zh-CN" sz="1800" i="1">
                                <a:solidFill>
                                  <a:schemeClr val="tx2"/>
                                </a:solidFill>
                                <a:latin typeface="Cambria Math" panose="02040503050406030204" pitchFamily="18" charset="0"/>
                                <a:ea typeface="HarmonyOS Sans SC Medium" pitchFamily="2" charset="-122"/>
                              </a:rPr>
                            </m:ctrlPr>
                          </m:dPr>
                          <m:e>
                            <m:r>
                              <a:rPr kumimoji="1" lang="en-US" altLang="zh-CN" sz="1800">
                                <a:solidFill>
                                  <a:schemeClr val="tx2"/>
                                </a:solidFill>
                                <a:latin typeface="Cambria Math" panose="02040503050406030204" pitchFamily="18" charset="0"/>
                                <a:ea typeface="HarmonyOS Sans SC Medium" pitchFamily="2" charset="-122"/>
                              </a:rPr>
                              <m:t>𝑥</m:t>
                            </m:r>
                          </m:e>
                        </m:d>
                      </m:e>
                      <m:sup>
                        <m:r>
                          <a:rPr kumimoji="1" lang="en-US" altLang="zh-CN" sz="1800">
                            <a:solidFill>
                              <a:schemeClr val="tx2"/>
                            </a:solidFill>
                            <a:latin typeface="Cambria Math" panose="02040503050406030204" pitchFamily="18" charset="0"/>
                            <a:ea typeface="HarmonyOS Sans SC Medium" pitchFamily="2" charset="-122"/>
                          </a:rPr>
                          <m:t>2</m:t>
                        </m:r>
                      </m:sup>
                    </m:sSup>
                  </m:oMath>
                </a14:m>
                <a:r>
                  <a:rPr kumimoji="1" lang="zh-CN" altLang="en-US" sz="1800" dirty="0">
                    <a:solidFill>
                      <a:schemeClr val="tx2"/>
                    </a:solidFill>
                    <a:ea typeface="HarmonyOS Sans SC Medium" pitchFamily="2" charset="-122"/>
                  </a:rPr>
                  <a:t>由于</a:t>
                </a:r>
                <a14:m>
                  <m:oMath xmlns:m="http://schemas.openxmlformats.org/officeDocument/2006/math">
                    <m:r>
                      <a:rPr kumimoji="1" lang="en-US" altLang="zh-CN" sz="1800">
                        <a:solidFill>
                          <a:schemeClr val="tx2"/>
                        </a:solidFill>
                        <a:latin typeface="Cambria Math" panose="02040503050406030204" pitchFamily="18" charset="0"/>
                        <a:ea typeface="HarmonyOS Sans SC Medium" pitchFamily="2" charset="-122"/>
                      </a:rPr>
                      <m:t>(</m:t>
                    </m:r>
                    <m:r>
                      <m:rPr>
                        <m:sty m:val="p"/>
                      </m:rPr>
                      <a:rPr kumimoji="1" lang="en-US" altLang="zh-CN" sz="1800">
                        <a:solidFill>
                          <a:schemeClr val="tx2"/>
                        </a:solidFill>
                        <a:latin typeface="Cambria Math" panose="02040503050406030204" pitchFamily="18" charset="0"/>
                        <a:ea typeface="HarmonyOS Sans SC Medium" pitchFamily="2" charset="-122"/>
                      </a:rPr>
                      <m:t>a</m:t>
                    </m:r>
                    <m:r>
                      <a:rPr kumimoji="1" lang="en-US" altLang="zh-CN" sz="1800">
                        <a:solidFill>
                          <a:schemeClr val="tx2"/>
                        </a:solidFill>
                        <a:latin typeface="Cambria Math" panose="02040503050406030204" pitchFamily="18" charset="0"/>
                        <a:ea typeface="HarmonyOS Sans SC Medium" pitchFamily="2" charset="-122"/>
                      </a:rPr>
                      <m:t>&amp;</m:t>
                    </m:r>
                    <m:r>
                      <m:rPr>
                        <m:sty m:val="p"/>
                      </m:rPr>
                      <a:rPr kumimoji="1" lang="en-US" altLang="zh-CN" sz="1800">
                        <a:solidFill>
                          <a:schemeClr val="tx2"/>
                        </a:solidFill>
                        <a:latin typeface="Cambria Math" panose="02040503050406030204" pitchFamily="18" charset="0"/>
                        <a:ea typeface="HarmonyOS Sans SC Medium" pitchFamily="2" charset="-122"/>
                      </a:rPr>
                      <m:t>b</m:t>
                    </m:r>
                    <m:r>
                      <a:rPr kumimoji="1" lang="en-US" altLang="zh-CN" sz="1800">
                        <a:solidFill>
                          <a:schemeClr val="tx2"/>
                        </a:solidFill>
                        <a:latin typeface="Cambria Math" panose="02040503050406030204" pitchFamily="18" charset="0"/>
                        <a:ea typeface="HarmonyOS Sans SC Medium" pitchFamily="2" charset="-122"/>
                      </a:rPr>
                      <m:t>)+(</m:t>
                    </m:r>
                    <m:r>
                      <m:rPr>
                        <m:sty m:val="p"/>
                      </m:rPr>
                      <a:rPr kumimoji="1" lang="en-US" altLang="zh-CN" sz="1800">
                        <a:solidFill>
                          <a:schemeClr val="tx2"/>
                        </a:solidFill>
                        <a:latin typeface="Cambria Math" panose="02040503050406030204" pitchFamily="18" charset="0"/>
                        <a:ea typeface="HarmonyOS Sans SC Medium" pitchFamily="2" charset="-122"/>
                      </a:rPr>
                      <m:t>a</m:t>
                    </m:r>
                    <m:r>
                      <a:rPr kumimoji="1" lang="en-US" altLang="zh-CN" sz="1800">
                        <a:solidFill>
                          <a:schemeClr val="tx2"/>
                        </a:solidFill>
                        <a:latin typeface="Cambria Math" panose="02040503050406030204" pitchFamily="18" charset="0"/>
                        <a:ea typeface="HarmonyOS Sans SC Medium" pitchFamily="2" charset="-122"/>
                      </a:rPr>
                      <m:t>|</m:t>
                    </m:r>
                    <m:r>
                      <m:rPr>
                        <m:sty m:val="p"/>
                      </m:rPr>
                      <a:rPr kumimoji="1" lang="en-US" altLang="zh-CN" sz="1800">
                        <a:solidFill>
                          <a:schemeClr val="tx2"/>
                        </a:solidFill>
                        <a:latin typeface="Cambria Math" panose="02040503050406030204" pitchFamily="18" charset="0"/>
                        <a:ea typeface="HarmonyOS Sans SC Medium" pitchFamily="2" charset="-122"/>
                      </a:rPr>
                      <m:t>b</m:t>
                    </m:r>
                    <m:r>
                      <a:rPr kumimoji="1" lang="en-US" altLang="zh-CN" sz="1800">
                        <a:solidFill>
                          <a:schemeClr val="tx2"/>
                        </a:solidFill>
                        <a:latin typeface="Cambria Math" panose="02040503050406030204" pitchFamily="18" charset="0"/>
                        <a:ea typeface="HarmonyOS Sans SC Medium" pitchFamily="2" charset="-122"/>
                      </a:rPr>
                      <m:t>)=</m:t>
                    </m:r>
                    <m:r>
                      <m:rPr>
                        <m:sty m:val="p"/>
                      </m:rPr>
                      <a:rPr kumimoji="1" lang="en-US" altLang="zh-CN" sz="1800">
                        <a:solidFill>
                          <a:schemeClr val="tx2"/>
                        </a:solidFill>
                        <a:latin typeface="Cambria Math" panose="02040503050406030204" pitchFamily="18" charset="0"/>
                        <a:ea typeface="HarmonyOS Sans SC Medium" pitchFamily="2" charset="-122"/>
                      </a:rPr>
                      <m:t>a</m:t>
                    </m:r>
                    <m:r>
                      <a:rPr kumimoji="1" lang="en-US" altLang="zh-CN" sz="1800">
                        <a:solidFill>
                          <a:schemeClr val="tx2"/>
                        </a:solidFill>
                        <a:latin typeface="Cambria Math" panose="02040503050406030204" pitchFamily="18" charset="0"/>
                        <a:ea typeface="HarmonyOS Sans SC Medium" pitchFamily="2" charset="-122"/>
                      </a:rPr>
                      <m:t>+</m:t>
                    </m:r>
                    <m:r>
                      <m:rPr>
                        <m:sty m:val="p"/>
                      </m:rPr>
                      <a:rPr kumimoji="1" lang="en-US" altLang="zh-CN" sz="1800">
                        <a:solidFill>
                          <a:schemeClr val="tx2"/>
                        </a:solidFill>
                        <a:latin typeface="Cambria Math" panose="02040503050406030204" pitchFamily="18" charset="0"/>
                        <a:ea typeface="HarmonyOS Sans SC Medium" pitchFamily="2" charset="-122"/>
                      </a:rPr>
                      <m:t>b</m:t>
                    </m:r>
                  </m:oMath>
                </a14:m>
                <a:r>
                  <a:rPr kumimoji="1" lang="zh-CN" altLang="en-US" sz="1800" dirty="0">
                    <a:solidFill>
                      <a:schemeClr val="tx2"/>
                    </a:solidFill>
                    <a:ea typeface="HarmonyOS Sans SC Medium" pitchFamily="2" charset="-122"/>
                  </a:rPr>
                  <a:t>，</a:t>
                </a:r>
                <a14:m>
                  <m:oMath xmlns:m="http://schemas.openxmlformats.org/officeDocument/2006/math">
                    <m:r>
                      <a:rPr kumimoji="1" lang="en-US" altLang="zh-CN" sz="1800">
                        <a:solidFill>
                          <a:schemeClr val="tx2"/>
                        </a:solidFill>
                        <a:latin typeface="Cambria Math" panose="02040503050406030204" pitchFamily="18" charset="0"/>
                        <a:ea typeface="HarmonyOS Sans SC Medium" pitchFamily="2" charset="-122"/>
                      </a:rPr>
                      <m:t>𝐸</m:t>
                    </m:r>
                    <m:r>
                      <a:rPr kumimoji="1" lang="en-US" altLang="zh-CN" sz="1800">
                        <a:solidFill>
                          <a:schemeClr val="tx2"/>
                        </a:solidFill>
                        <a:latin typeface="Cambria Math" panose="02040503050406030204" pitchFamily="18" charset="0"/>
                        <a:ea typeface="HarmonyOS Sans SC Medium" pitchFamily="2" charset="-122"/>
                      </a:rPr>
                      <m:t>(</m:t>
                    </m:r>
                    <m:r>
                      <a:rPr kumimoji="1" lang="en-US" altLang="zh-CN" sz="1800">
                        <a:solidFill>
                          <a:schemeClr val="tx2"/>
                        </a:solidFill>
                        <a:latin typeface="Cambria Math" panose="02040503050406030204" pitchFamily="18" charset="0"/>
                        <a:ea typeface="HarmonyOS Sans SC Medium" pitchFamily="2" charset="-122"/>
                      </a:rPr>
                      <m:t>𝑥</m:t>
                    </m:r>
                    <m:r>
                      <a:rPr kumimoji="1" lang="en-US" altLang="zh-CN" sz="1800">
                        <a:solidFill>
                          <a:schemeClr val="tx2"/>
                        </a:solidFill>
                        <a:latin typeface="Cambria Math" panose="02040503050406030204" pitchFamily="18" charset="0"/>
                        <a:ea typeface="HarmonyOS Sans SC Medium" pitchFamily="2" charset="-122"/>
                      </a:rPr>
                      <m:t>)</m:t>
                    </m:r>
                  </m:oMath>
                </a14:m>
                <a:r>
                  <a:rPr kumimoji="1" lang="zh-CN" altLang="en-US" sz="1800" dirty="0">
                    <a:solidFill>
                      <a:schemeClr val="tx2"/>
                    </a:solidFill>
                    <a:ea typeface="HarmonyOS Sans SC Medium" pitchFamily="2" charset="-122"/>
                  </a:rPr>
                  <a:t>不变</a:t>
                </a:r>
                <a:r>
                  <a:rPr kumimoji="1" lang="en-US" altLang="zh-CN" sz="1800" dirty="0">
                    <a:solidFill>
                      <a:schemeClr val="tx2"/>
                    </a:solidFill>
                    <a:ea typeface="HarmonyOS Sans SC Medium" pitchFamily="2" charset="-122"/>
                  </a:rPr>
                  <a:t>)</a:t>
                </a:r>
              </a:p>
              <a:p>
                <a:pPr marL="285750" marR="0" lvl="0" indent="-285750" fontAlgn="auto">
                  <a:lnSpc>
                    <a:spcPct val="120000"/>
                  </a:lnSpc>
                  <a:spcAft>
                    <a:spcPts val="0"/>
                  </a:spcAft>
                  <a:buClrTx/>
                  <a:buSzTx/>
                  <a:buFont typeface="Arial" panose="020B0604020202020204" pitchFamily="34" charset="0"/>
                  <a:buChar char="•"/>
                  <a:tabLst/>
                  <a:defRPr/>
                </a:pPr>
                <a:r>
                  <a:rPr kumimoji="1" lang="zh-CN" altLang="en-US" sz="1800" dirty="0">
                    <a:solidFill>
                      <a:schemeClr val="tx2"/>
                    </a:solidFill>
                    <a:ea typeface="HarmonyOS Sans SC Medium" pitchFamily="2" charset="-122"/>
                  </a:rPr>
                  <a:t>易得此时的方差其实也是最大的</a:t>
                </a:r>
                <a:endParaRPr kumimoji="1" lang="en-US" altLang="zh-CN" sz="1800" dirty="0">
                  <a:solidFill>
                    <a:schemeClr val="tx2"/>
                  </a:solidFill>
                  <a:ea typeface="HarmonyOS Sans SC Medium" pitchFamily="2" charset="-122"/>
                </a:endParaRPr>
              </a:p>
              <a:p>
                <a:pPr marL="285750" marR="0" lvl="0" indent="-285750" fontAlgn="auto">
                  <a:lnSpc>
                    <a:spcPct val="120000"/>
                  </a:lnSpc>
                  <a:spcAft>
                    <a:spcPts val="0"/>
                  </a:spcAft>
                  <a:buClrTx/>
                  <a:buSzTx/>
                  <a:buFont typeface="Arial" panose="020B0604020202020204" pitchFamily="34" charset="0"/>
                  <a:buChar char="•"/>
                  <a:tabLst/>
                  <a:defRPr/>
                </a:pPr>
                <a:r>
                  <a:rPr kumimoji="1" lang="zh-CN" altLang="en-US" sz="1800" dirty="0">
                    <a:solidFill>
                      <a:schemeClr val="tx2"/>
                    </a:solidFill>
                    <a:ea typeface="HarmonyOS Sans SC Medium" pitchFamily="2" charset="-122"/>
                  </a:rPr>
                  <a:t>复杂度</a:t>
                </a:r>
                <a14:m>
                  <m:oMath xmlns:m="http://schemas.openxmlformats.org/officeDocument/2006/math">
                    <m:r>
                      <a:rPr kumimoji="1" lang="en-US" altLang="zh-CN" sz="1800">
                        <a:solidFill>
                          <a:schemeClr val="tx2"/>
                        </a:solidFill>
                        <a:latin typeface="Cambria Math" panose="02040503050406030204" pitchFamily="18" charset="0"/>
                        <a:ea typeface="HarmonyOS Sans SC Medium" pitchFamily="2" charset="-122"/>
                      </a:rPr>
                      <m:t>𝑂</m:t>
                    </m:r>
                    <m:r>
                      <a:rPr kumimoji="1" lang="en-US" altLang="zh-CN" sz="1800">
                        <a:solidFill>
                          <a:schemeClr val="tx2"/>
                        </a:solidFill>
                        <a:latin typeface="Cambria Math" panose="02040503050406030204" pitchFamily="18" charset="0"/>
                        <a:ea typeface="HarmonyOS Sans SC Medium" pitchFamily="2" charset="-122"/>
                      </a:rPr>
                      <m:t>(</m:t>
                    </m:r>
                    <m:r>
                      <a:rPr kumimoji="1" lang="en-US" altLang="zh-CN" sz="1800">
                        <a:solidFill>
                          <a:schemeClr val="tx2"/>
                        </a:solidFill>
                        <a:latin typeface="Cambria Math" panose="02040503050406030204" pitchFamily="18" charset="0"/>
                        <a:ea typeface="HarmonyOS Sans SC Medium" pitchFamily="2" charset="-122"/>
                      </a:rPr>
                      <m:t>𝑛</m:t>
                    </m:r>
                    <m:r>
                      <a:rPr kumimoji="1" lang="en-US" altLang="zh-CN" sz="1800" b="0" i="0" smtClean="0">
                        <a:solidFill>
                          <a:schemeClr val="tx2"/>
                        </a:solidFill>
                        <a:latin typeface="Cambria Math" panose="02040503050406030204" pitchFamily="18" charset="0"/>
                        <a:ea typeface="HarmonyOS Sans SC Medium" pitchFamily="2" charset="-122"/>
                      </a:rPr>
                      <m:t> </m:t>
                    </m:r>
                    <m:r>
                      <m:rPr>
                        <m:sty m:val="p"/>
                      </m:rPr>
                      <a:rPr kumimoji="1" lang="en-US" altLang="zh-CN" sz="1800" b="0" i="0" smtClean="0">
                        <a:solidFill>
                          <a:schemeClr val="tx2"/>
                        </a:solidFill>
                        <a:latin typeface="Cambria Math" panose="02040503050406030204" pitchFamily="18" charset="0"/>
                        <a:ea typeface="HarmonyOS Sans SC Medium" pitchFamily="2" charset="-122"/>
                      </a:rPr>
                      <m:t>log</m:t>
                    </m:r>
                    <m:r>
                      <a:rPr kumimoji="1" lang="en-US" altLang="zh-CN" sz="1800" b="0" i="0" smtClean="0">
                        <a:solidFill>
                          <a:schemeClr val="tx2"/>
                        </a:solidFill>
                        <a:latin typeface="Cambria Math" panose="02040503050406030204" pitchFamily="18" charset="0"/>
                        <a:ea typeface="HarmonyOS Sans SC Medium" pitchFamily="2" charset="-122"/>
                      </a:rPr>
                      <m:t> </m:t>
                    </m:r>
                    <m:r>
                      <a:rPr kumimoji="1" lang="en-US" altLang="zh-CN" sz="1800">
                        <a:solidFill>
                          <a:schemeClr val="tx2"/>
                        </a:solidFill>
                        <a:latin typeface="Cambria Math" panose="02040503050406030204" pitchFamily="18" charset="0"/>
                        <a:ea typeface="HarmonyOS Sans SC Medium" pitchFamily="2" charset="-122"/>
                      </a:rPr>
                      <m:t>𝑎</m:t>
                    </m:r>
                    <m:r>
                      <a:rPr kumimoji="1" lang="en-US" altLang="zh-CN" sz="1800">
                        <a:solidFill>
                          <a:schemeClr val="tx2"/>
                        </a:solidFill>
                        <a:latin typeface="Cambria Math" panose="02040503050406030204" pitchFamily="18" charset="0"/>
                        <a:ea typeface="HarmonyOS Sans SC Medium" pitchFamily="2" charset="-122"/>
                      </a:rPr>
                      <m:t>)</m:t>
                    </m:r>
                  </m:oMath>
                </a14:m>
                <a:endParaRPr kumimoji="1" lang="en-US" altLang="zh-CN" sz="1800" dirty="0">
                  <a:solidFill>
                    <a:schemeClr val="tx2"/>
                  </a:solidFill>
                  <a:ea typeface="HarmonyOS Sans SC Medium"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en-US" altLang="zh-CN" sz="1800" dirty="0">
                    <a:solidFill>
                      <a:schemeClr val="tx2"/>
                    </a:solidFill>
                    <a:latin typeface="HarmonyOS Sans SC Light" pitchFamily="2" charset="-122"/>
                    <a:ea typeface="HarmonyOS Sans SC Light" pitchFamily="2" charset="-122"/>
                  </a:rPr>
                  <a:t>p.s.</a:t>
                </a:r>
              </a:p>
              <a:p>
                <a:pPr marL="342900" marR="0" lvl="0" indent="-34290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1" lang="zh-CN" altLang="en-US" sz="1800" b="0" i="0" spc="0" dirty="0">
                    <a:solidFill>
                      <a:schemeClr val="tx2"/>
                    </a:solidFill>
                    <a:latin typeface="HarmonyOS Sans SC Light" pitchFamily="2" charset="-122"/>
                    <a:ea typeface="HarmonyOS Sans SC Light" pitchFamily="2" charset="-122"/>
                  </a:rPr>
                  <a:t>方差公式选择不当可能会溢出</a:t>
                </a:r>
                <a:endParaRPr kumimoji="1" lang="en-US" altLang="zh-CN" sz="1800" b="0" i="0" spc="0" dirty="0">
                  <a:solidFill>
                    <a:schemeClr val="tx2"/>
                  </a:solidFill>
                  <a:latin typeface="HarmonyOS Sans SC Light" pitchFamily="2" charset="-122"/>
                  <a:ea typeface="HarmonyOS Sans SC Light" pitchFamily="2" charset="-122"/>
                </a:endParaRPr>
              </a:p>
              <a:p>
                <a:pPr marR="0" lvl="0" algn="l" defTabSz="914400" rtl="0" eaLnBrk="1" fontAlgn="auto" latinLnBrk="0" hangingPunct="1">
                  <a:lnSpc>
                    <a:spcPct val="120000"/>
                  </a:lnSpc>
                  <a:spcBef>
                    <a:spcPct val="0"/>
                  </a:spcBef>
                  <a:spcAft>
                    <a:spcPts val="0"/>
                  </a:spcAft>
                  <a:buClrTx/>
                  <a:buSzTx/>
                  <a:tabLst/>
                  <a:defRPr/>
                </a:pP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zh-CN" sz="1800" dirty="0">
                  <a:solidFill>
                    <a:schemeClr val="tx2"/>
                  </a:solidFill>
                  <a:latin typeface="HarmonyOS Sans SC Light" pitchFamily="2" charset="-122"/>
                  <a:ea typeface="HarmonyOS Sans SC Light" pitchFamily="2" charset="-122"/>
                </a:endParaRPr>
              </a:p>
            </p:txBody>
          </p:sp>
        </mc:Choice>
        <mc:Fallback xmlns="">
          <p:sp>
            <p:nvSpPr>
              <p:cNvPr id="11" name="标题 1">
                <a:extLst>
                  <a:ext uri="{FF2B5EF4-FFF2-40B4-BE49-F238E27FC236}">
                    <a16:creationId xmlns:a16="http://schemas.microsoft.com/office/drawing/2014/main" id="{01001809-243E-C77D-3569-750ED697BBCF}"/>
                  </a:ext>
                </a:extLst>
              </p:cNvPr>
              <p:cNvSpPr txBox="1">
                <a:spLocks noRot="1" noChangeAspect="1" noMove="1" noResize="1" noEditPoints="1" noAdjustHandles="1" noChangeArrowheads="1" noChangeShapeType="1" noTextEdit="1"/>
              </p:cNvSpPr>
              <p:nvPr/>
            </p:nvSpPr>
            <p:spPr>
              <a:xfrm>
                <a:off x="838200" y="2348387"/>
                <a:ext cx="10515600" cy="5069227"/>
              </a:xfrm>
              <a:prstGeom prst="rect">
                <a:avLst/>
              </a:prstGeom>
              <a:blipFill>
                <a:blip r:embed="rId4"/>
                <a:stretch>
                  <a:fillRect l="-522"/>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5"/>
          <a:stretch>
            <a:fillRect/>
          </a:stretch>
        </p:blipFill>
        <p:spPr>
          <a:xfrm>
            <a:off x="8681286" y="460895"/>
            <a:ext cx="3069843" cy="343430"/>
          </a:xfrm>
          <a:prstGeom prst="rect">
            <a:avLst/>
          </a:prstGeom>
        </p:spPr>
      </p:pic>
    </p:spTree>
    <p:extLst>
      <p:ext uri="{BB962C8B-B14F-4D97-AF65-F5344CB8AC3E}">
        <p14:creationId xmlns:p14="http://schemas.microsoft.com/office/powerpoint/2010/main" val="3205697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形用户界面, 应用程序&#10;&#10;描述已自动生成">
            <a:extLst>
              <a:ext uri="{FF2B5EF4-FFF2-40B4-BE49-F238E27FC236}">
                <a16:creationId xmlns:a16="http://schemas.microsoft.com/office/drawing/2014/main" id="{D7953244-4848-9572-B7BF-5E56D035E119}"/>
              </a:ext>
            </a:extLst>
          </p:cNvPr>
          <p:cNvPicPr>
            <a:picLocks noChangeAspect="1"/>
          </p:cNvPicPr>
          <p:nvPr/>
        </p:nvPicPr>
        <p:blipFill rotWithShape="1">
          <a:blip r:embed="rId2"/>
          <a:srcRect l="129" t="-230" r="53706" b="230"/>
          <a:stretch/>
        </p:blipFill>
        <p:spPr>
          <a:xfrm>
            <a:off x="0" y="-15816"/>
            <a:ext cx="12192000" cy="6880406"/>
          </a:xfrm>
          <a:prstGeom prst="rect">
            <a:avLst/>
          </a:prstGeom>
        </p:spPr>
      </p:pic>
      <p:sp>
        <p:nvSpPr>
          <p:cNvPr id="7" name="副标题 2">
            <a:extLst>
              <a:ext uri="{FF2B5EF4-FFF2-40B4-BE49-F238E27FC236}">
                <a16:creationId xmlns:a16="http://schemas.microsoft.com/office/drawing/2014/main" id="{CAC3CB9A-0E5F-599C-FC0C-9480F630AE86}"/>
              </a:ext>
            </a:extLst>
          </p:cNvPr>
          <p:cNvSpPr txBox="1">
            <a:spLocks/>
          </p:cNvSpPr>
          <p:nvPr/>
        </p:nvSpPr>
        <p:spPr>
          <a:xfrm>
            <a:off x="1524000" y="3125301"/>
            <a:ext cx="9144000" cy="102809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6500" b="1" i="0" kern="1200">
                <a:solidFill>
                  <a:schemeClr val="accent1"/>
                </a:solidFill>
                <a:latin typeface="HarmonyOS Sans SC" pitchFamily="2" charset="-122"/>
                <a:ea typeface="HarmonyOS Sans SC" pitchFamily="2"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kumimoji="1" lang="en-US" altLang="zh-CN" dirty="0"/>
              <a:t>THANKS</a:t>
            </a:r>
            <a:r>
              <a:rPr kumimoji="1" lang="zh-CN" altLang="en-US" dirty="0"/>
              <a:t>！</a:t>
            </a:r>
          </a:p>
        </p:txBody>
      </p:sp>
      <p:pic>
        <p:nvPicPr>
          <p:cNvPr id="9" name="图片 8">
            <a:extLst>
              <a:ext uri="{FF2B5EF4-FFF2-40B4-BE49-F238E27FC236}">
                <a16:creationId xmlns:a16="http://schemas.microsoft.com/office/drawing/2014/main" id="{5EE7A752-FE38-704F-ECC8-9916D6498E66}"/>
              </a:ext>
            </a:extLst>
          </p:cNvPr>
          <p:cNvPicPr>
            <a:picLocks noChangeAspect="1"/>
          </p:cNvPicPr>
          <p:nvPr/>
        </p:nvPicPr>
        <p:blipFill>
          <a:blip r:embed="rId3"/>
          <a:stretch>
            <a:fillRect/>
          </a:stretch>
        </p:blipFill>
        <p:spPr>
          <a:xfrm>
            <a:off x="4363329" y="2291917"/>
            <a:ext cx="2988624" cy="334344"/>
          </a:xfrm>
          <a:prstGeom prst="rect">
            <a:avLst/>
          </a:prstGeom>
        </p:spPr>
      </p:pic>
      <p:sp>
        <p:nvSpPr>
          <p:cNvPr id="10" name="副标题 2">
            <a:extLst>
              <a:ext uri="{FF2B5EF4-FFF2-40B4-BE49-F238E27FC236}">
                <a16:creationId xmlns:a16="http://schemas.microsoft.com/office/drawing/2014/main" id="{387A1C7A-39BB-5B72-4092-0EC2235768BC}"/>
              </a:ext>
            </a:extLst>
          </p:cNvPr>
          <p:cNvSpPr txBox="1">
            <a:spLocks/>
          </p:cNvSpPr>
          <p:nvPr/>
        </p:nvSpPr>
        <p:spPr>
          <a:xfrm>
            <a:off x="3933590" y="4247028"/>
            <a:ext cx="3848101" cy="102809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6500" b="1" i="0" kern="1200">
                <a:solidFill>
                  <a:schemeClr val="accent1"/>
                </a:solidFill>
                <a:latin typeface="HarmonyOS Sans SC" pitchFamily="2" charset="-122"/>
                <a:ea typeface="HarmonyOS Sans SC" pitchFamily="2"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kumimoji="1" lang="en-US" altLang="zh-CN" sz="1200" b="0" spc="600" dirty="0">
                <a:latin typeface="HarmonyOS Sans SC Light" pitchFamily="2" charset="-122"/>
                <a:ea typeface="HarmonyOS Sans SC Light" pitchFamily="2" charset="-122"/>
              </a:rPr>
              <a:t>AC.NOWCODER.COM</a:t>
            </a:r>
            <a:endParaRPr kumimoji="1" lang="zh-CN" altLang="en-US" sz="1200" b="0" spc="600" dirty="0">
              <a:latin typeface="HarmonyOS Sans SC Light" pitchFamily="2" charset="-122"/>
              <a:ea typeface="HarmonyOS Sans SC Light" pitchFamily="2" charset="-122"/>
            </a:endParaRPr>
          </a:p>
        </p:txBody>
      </p:sp>
    </p:spTree>
    <p:extLst>
      <p:ext uri="{BB962C8B-B14F-4D97-AF65-F5344CB8AC3E}">
        <p14:creationId xmlns:p14="http://schemas.microsoft.com/office/powerpoint/2010/main" val="1001573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3"/>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4"/>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4"/>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zh-CN" altLang="en-US" dirty="0"/>
              <a:t>Problem </a:t>
            </a:r>
            <a:r>
              <a:rPr kumimoji="1" lang="en-US" altLang="zh-CN" dirty="0"/>
              <a:t>B. 2D Internet Angel</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en-US" altLang="zh-CN" sz="2800" dirty="0">
                <a:solidFill>
                  <a:schemeClr val="tx2"/>
                </a:solidFill>
              </a:rPr>
              <a:t>Step 1</a:t>
            </a:r>
            <a:endParaRPr kumimoji="1" lang="zh-CN" altLang="en-US" sz="2800" dirty="0">
              <a:solidFill>
                <a:schemeClr val="tx2"/>
              </a:solidFill>
            </a:endParaRPr>
          </a:p>
        </p:txBody>
      </p:sp>
      <p:sp>
        <p:nvSpPr>
          <p:cNvPr id="11" name="标题 1">
            <a:extLst>
              <a:ext uri="{FF2B5EF4-FFF2-40B4-BE49-F238E27FC236}">
                <a16:creationId xmlns:a16="http://schemas.microsoft.com/office/drawing/2014/main" id="{01001809-243E-C77D-3569-750ED697BBCF}"/>
              </a:ext>
            </a:extLst>
          </p:cNvPr>
          <p:cNvSpPr txBox="1">
            <a:spLocks/>
          </p:cNvSpPr>
          <p:nvPr/>
        </p:nvSpPr>
        <p:spPr>
          <a:xfrm>
            <a:off x="838200" y="2240479"/>
            <a:ext cx="10515600" cy="3725221"/>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dirty="0">
                <a:solidFill>
                  <a:schemeClr val="tx2"/>
                </a:solidFill>
                <a:latin typeface="HarmonyOS Sans SC Light" pitchFamily="2" charset="-122"/>
                <a:ea typeface="HarmonyOS Sans SC Light" pitchFamily="2" charset="-122"/>
              </a:rPr>
              <a:t>可以先分析出每个点能够“控制”的平面区域：该区域内的所有点到这个点的距离比到其他点的距离更短。显然，不同的区域之间是不相交的。</a:t>
            </a: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zh-CN" sz="1800" b="0" i="0" spc="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b="0" i="0" spc="0" dirty="0">
                <a:solidFill>
                  <a:schemeClr val="tx2"/>
                </a:solidFill>
                <a:latin typeface="HarmonyOS Sans SC Light" pitchFamily="2" charset="-122"/>
                <a:ea typeface="HarmonyOS Sans SC Light" pitchFamily="2" charset="-122"/>
              </a:rPr>
              <a:t>给各个区域染色，就得到了如右图：</a:t>
            </a:r>
            <a:endParaRPr kumimoji="1" lang="en-US" altLang="zh-CN" sz="1800" b="0" i="0" spc="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b="0" i="0" spc="0" dirty="0">
                <a:solidFill>
                  <a:schemeClr val="tx2"/>
                </a:solidFill>
                <a:latin typeface="HarmonyOS Sans SC Light" pitchFamily="2" charset="-122"/>
                <a:ea typeface="HarmonyOS Sans SC Light" pitchFamily="2" charset="-122"/>
              </a:rPr>
              <a:t>这个图叫做 </a:t>
            </a:r>
            <a:r>
              <a:rPr kumimoji="1" lang="en-US" altLang="zh-CN" sz="1800" b="0" i="0" spc="0" dirty="0" err="1">
                <a:solidFill>
                  <a:schemeClr val="tx2"/>
                </a:solidFill>
                <a:latin typeface="HarmonyOS Sans SC Light" pitchFamily="2" charset="-122"/>
                <a:ea typeface="HarmonyOS Sans SC Light" pitchFamily="2" charset="-122"/>
              </a:rPr>
              <a:t>Vonoroi</a:t>
            </a:r>
            <a:r>
              <a:rPr kumimoji="1" lang="en-US" altLang="zh-CN" sz="1800" b="0" i="0" spc="0" dirty="0">
                <a:solidFill>
                  <a:schemeClr val="tx2"/>
                </a:solidFill>
                <a:latin typeface="HarmonyOS Sans SC Light" pitchFamily="2" charset="-122"/>
                <a:ea typeface="HarmonyOS Sans SC Light" pitchFamily="2" charset="-122"/>
              </a:rPr>
              <a:t> </a:t>
            </a:r>
            <a:r>
              <a:rPr kumimoji="1" lang="zh-CN" altLang="en-US" sz="1800" b="0" i="0" spc="0" dirty="0">
                <a:solidFill>
                  <a:schemeClr val="tx2"/>
                </a:solidFill>
                <a:latin typeface="HarmonyOS Sans SC Light" pitchFamily="2" charset="-122"/>
                <a:ea typeface="HarmonyOS Sans SC Light" pitchFamily="2" charset="-122"/>
              </a:rPr>
              <a:t>图，每一条边界线都是两点的</a:t>
            </a:r>
            <a:endParaRPr kumimoji="1" lang="en-US" altLang="zh-CN" sz="1800" b="0" i="0" spc="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b="0" i="0" spc="0" dirty="0">
                <a:solidFill>
                  <a:schemeClr val="tx2"/>
                </a:solidFill>
                <a:latin typeface="HarmonyOS Sans SC Light" pitchFamily="2" charset="-122"/>
                <a:ea typeface="HarmonyOS Sans SC Light" pitchFamily="2" charset="-122"/>
              </a:rPr>
              <a:t>垂直平分线。</a:t>
            </a:r>
            <a:endParaRPr kumimoji="1" lang="en-US" altLang="zh-CN" sz="1800" b="0" i="0" spc="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zh-CN" sz="1800" b="0" i="0" spc="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zh-CN" altLang="en-US" sz="1800" b="0" i="0" spc="0" dirty="0">
              <a:solidFill>
                <a:schemeClr val="tx2"/>
              </a:solidFill>
              <a:latin typeface="HarmonyOS Sans SC Light" pitchFamily="2" charset="-122"/>
              <a:ea typeface="HarmonyOS Sans SC Light" pitchFamily="2" charset="-122"/>
            </a:endParaRP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5"/>
          <a:stretch>
            <a:fillRect/>
          </a:stretch>
        </p:blipFill>
        <p:spPr>
          <a:xfrm>
            <a:off x="8681286" y="460895"/>
            <a:ext cx="3069843" cy="343430"/>
          </a:xfrm>
          <a:prstGeom prst="rect">
            <a:avLst/>
          </a:prstGeom>
        </p:spPr>
      </p:pic>
      <p:pic>
        <p:nvPicPr>
          <p:cNvPr id="14" name="图片 13">
            <a:extLst>
              <a:ext uri="{FF2B5EF4-FFF2-40B4-BE49-F238E27FC236}">
                <a16:creationId xmlns:a16="http://schemas.microsoft.com/office/drawing/2014/main" id="{CDAECFF5-58E4-9D75-4E11-CDC96C8A1273}"/>
              </a:ext>
            </a:extLst>
          </p:cNvPr>
          <p:cNvPicPr>
            <a:picLocks noChangeAspect="1"/>
          </p:cNvPicPr>
          <p:nvPr/>
        </p:nvPicPr>
        <p:blipFill>
          <a:blip r:embed="rId6"/>
          <a:stretch>
            <a:fillRect/>
          </a:stretch>
        </p:blipFill>
        <p:spPr>
          <a:xfrm>
            <a:off x="6470230" y="2901390"/>
            <a:ext cx="4553370" cy="2694557"/>
          </a:xfrm>
          <a:prstGeom prst="rect">
            <a:avLst/>
          </a:prstGeom>
        </p:spPr>
      </p:pic>
    </p:spTree>
    <p:extLst>
      <p:ext uri="{BB962C8B-B14F-4D97-AF65-F5344CB8AC3E}">
        <p14:creationId xmlns:p14="http://schemas.microsoft.com/office/powerpoint/2010/main" val="1081105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3"/>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4"/>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4"/>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zh-CN" altLang="en-US" dirty="0"/>
              <a:t>Problem </a:t>
            </a:r>
            <a:r>
              <a:rPr kumimoji="1" lang="en-US" altLang="zh-CN" dirty="0"/>
              <a:t>B. 2D Internet Angel</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en-US" altLang="zh-CN" sz="2800" dirty="0">
                <a:solidFill>
                  <a:schemeClr val="tx2"/>
                </a:solidFill>
              </a:rPr>
              <a:t>Step 2</a:t>
            </a:r>
            <a:endParaRPr kumimoji="1" lang="zh-CN" altLang="en-US" sz="2800" dirty="0">
              <a:solidFill>
                <a:schemeClr val="tx2"/>
              </a:solidFill>
            </a:endParaRPr>
          </a:p>
        </p:txBody>
      </p:sp>
      <p:sp>
        <p:nvSpPr>
          <p:cNvPr id="11" name="标题 1">
            <a:extLst>
              <a:ext uri="{FF2B5EF4-FFF2-40B4-BE49-F238E27FC236}">
                <a16:creationId xmlns:a16="http://schemas.microsoft.com/office/drawing/2014/main" id="{01001809-243E-C77D-3569-750ED697BBCF}"/>
              </a:ext>
            </a:extLst>
          </p:cNvPr>
          <p:cNvSpPr txBox="1">
            <a:spLocks/>
          </p:cNvSpPr>
          <p:nvPr/>
        </p:nvSpPr>
        <p:spPr>
          <a:xfrm>
            <a:off x="838200" y="2240479"/>
            <a:ext cx="10515600" cy="3725221"/>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b="0" i="0" spc="0" dirty="0">
                <a:solidFill>
                  <a:schemeClr val="tx2"/>
                </a:solidFill>
                <a:latin typeface="HarmonyOS Sans SC Light" pitchFamily="2" charset="-122"/>
                <a:ea typeface="HarmonyOS Sans SC Light" pitchFamily="2" charset="-122"/>
              </a:rPr>
              <a:t>由此，我们可以给整个图划分不同的区域，每一个区域都是一个独立的相同子问题，因此我们只需要解决一块区域的即可。</a:t>
            </a:r>
            <a:endParaRPr kumimoji="1" lang="en-US" altLang="zh-CN" sz="1800" b="0" i="0" spc="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b="0" i="0" spc="0" dirty="0">
                <a:solidFill>
                  <a:schemeClr val="tx2"/>
                </a:solidFill>
                <a:latin typeface="HarmonyOS Sans SC Light" pitchFamily="2" charset="-122"/>
                <a:ea typeface="HarmonyOS Sans SC Light" pitchFamily="2" charset="-122"/>
              </a:rPr>
              <a:t>首先不难发现，相邻两个区域的边界线一定是从圆心引出的一条过该对应多边形顶点的射线。</a:t>
            </a:r>
            <a:endParaRPr kumimoji="1" lang="en-US" altLang="zh-CN" sz="1800" b="0" i="0" spc="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dirty="0">
                <a:solidFill>
                  <a:schemeClr val="tx2"/>
                </a:solidFill>
                <a:latin typeface="HarmonyOS Sans SC Light" pitchFamily="2" charset="-122"/>
                <a:ea typeface="HarmonyOS Sans SC Light" pitchFamily="2" charset="-122"/>
              </a:rPr>
              <a:t>于是，原图就被划分为如下若干区域</a:t>
            </a:r>
            <a:endParaRPr kumimoji="1" lang="en-US" altLang="zh-CN" sz="180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zh-CN" sz="1800" b="0" i="0" spc="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zh-CN" altLang="en-US" sz="1800" b="0" i="0" spc="0" dirty="0">
              <a:solidFill>
                <a:schemeClr val="tx2"/>
              </a:solidFill>
              <a:latin typeface="HarmonyOS Sans SC Light" pitchFamily="2" charset="-122"/>
              <a:ea typeface="HarmonyOS Sans SC Light" pitchFamily="2" charset="-122"/>
            </a:endParaRP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5"/>
          <a:stretch>
            <a:fillRect/>
          </a:stretch>
        </p:blipFill>
        <p:spPr>
          <a:xfrm>
            <a:off x="8681286" y="460895"/>
            <a:ext cx="3069843" cy="343430"/>
          </a:xfrm>
          <a:prstGeom prst="rect">
            <a:avLst/>
          </a:prstGeom>
        </p:spPr>
      </p:pic>
      <p:pic>
        <p:nvPicPr>
          <p:cNvPr id="16" name="图片 15">
            <a:extLst>
              <a:ext uri="{FF2B5EF4-FFF2-40B4-BE49-F238E27FC236}">
                <a16:creationId xmlns:a16="http://schemas.microsoft.com/office/drawing/2014/main" id="{F022015C-A508-4A58-BC25-8C5152A70EB6}"/>
              </a:ext>
            </a:extLst>
          </p:cNvPr>
          <p:cNvPicPr>
            <a:picLocks noChangeAspect="1"/>
          </p:cNvPicPr>
          <p:nvPr/>
        </p:nvPicPr>
        <p:blipFill>
          <a:blip r:embed="rId6"/>
          <a:stretch>
            <a:fillRect/>
          </a:stretch>
        </p:blipFill>
        <p:spPr>
          <a:xfrm>
            <a:off x="5346060" y="3632200"/>
            <a:ext cx="3675441" cy="3149874"/>
          </a:xfrm>
          <a:prstGeom prst="rect">
            <a:avLst/>
          </a:prstGeom>
        </p:spPr>
      </p:pic>
    </p:spTree>
    <p:extLst>
      <p:ext uri="{BB962C8B-B14F-4D97-AF65-F5344CB8AC3E}">
        <p14:creationId xmlns:p14="http://schemas.microsoft.com/office/powerpoint/2010/main" val="3958321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3"/>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4"/>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4"/>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zh-CN" altLang="en-US" dirty="0"/>
              <a:t>Problem </a:t>
            </a:r>
            <a:r>
              <a:rPr kumimoji="1" lang="en-US" altLang="zh-CN" dirty="0"/>
              <a:t>B. 2D Internet Angel</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en-US" altLang="zh-CN" sz="2800" dirty="0">
                <a:solidFill>
                  <a:schemeClr val="tx2"/>
                </a:solidFill>
              </a:rPr>
              <a:t>Step 3</a:t>
            </a:r>
            <a:endParaRPr kumimoji="1" lang="zh-CN" altLang="en-US" sz="2800" dirty="0">
              <a:solidFill>
                <a:schemeClr val="tx2"/>
              </a:solidFill>
            </a:endParaRPr>
          </a:p>
        </p:txBody>
      </p:sp>
      <mc:AlternateContent xmlns:mc="http://schemas.openxmlformats.org/markup-compatibility/2006" xmlns:a14="http://schemas.microsoft.com/office/drawing/2010/main">
        <mc:Choice Requires="a14">
          <p:sp>
            <p:nvSpPr>
              <p:cNvPr id="11" name="标题 1">
                <a:extLst>
                  <a:ext uri="{FF2B5EF4-FFF2-40B4-BE49-F238E27FC236}">
                    <a16:creationId xmlns:a16="http://schemas.microsoft.com/office/drawing/2014/main" id="{01001809-243E-C77D-3569-750ED697BBCF}"/>
                  </a:ext>
                </a:extLst>
              </p:cNvPr>
              <p:cNvSpPr txBox="1">
                <a:spLocks/>
              </p:cNvSpPr>
              <p:nvPr/>
            </p:nvSpPr>
            <p:spPr>
              <a:xfrm>
                <a:off x="447329" y="2020564"/>
                <a:ext cx="5432771" cy="4234185"/>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1" lang="en-US" altLang="zh-CN" sz="1800" b="0" i="0" spc="0" dirty="0">
                    <a:solidFill>
                      <a:schemeClr val="tx2"/>
                    </a:solidFill>
                    <a:latin typeface="HarmonyOS Sans SC Light" pitchFamily="2" charset="-122"/>
                    <a:ea typeface="HarmonyOS Sans SC Light" pitchFamily="2" charset="-122"/>
                  </a:rPr>
                  <a:t>- </a:t>
                </a:r>
                <a:r>
                  <a:rPr kumimoji="1" lang="zh-CN" altLang="en-US" sz="1800" b="0" i="0" spc="0" dirty="0">
                    <a:solidFill>
                      <a:schemeClr val="tx2"/>
                    </a:solidFill>
                    <a:latin typeface="HarmonyOS Sans SC Light" pitchFamily="2" charset="-122"/>
                    <a:ea typeface="HarmonyOS Sans SC Light" pitchFamily="2" charset="-122"/>
                  </a:rPr>
                  <a:t>每一块区域，我们考虑如何求得</a:t>
                </a:r>
                <a14:m>
                  <m:oMath xmlns:m="http://schemas.openxmlformats.org/officeDocument/2006/math">
                    <m:r>
                      <a:rPr kumimoji="1" lang="en-US" altLang="zh-CN" sz="1800" b="0" i="1" spc="0" smtClean="0">
                        <a:solidFill>
                          <a:schemeClr val="tx2"/>
                        </a:solidFill>
                        <a:latin typeface="Cambria Math" panose="02040503050406030204" pitchFamily="18" charset="0"/>
                        <a:ea typeface="HarmonyOS Sans SC Light" pitchFamily="2" charset="-122"/>
                      </a:rPr>
                      <m:t>𝐸</m:t>
                    </m:r>
                    <m:d>
                      <m:dPr>
                        <m:ctrlPr>
                          <a:rPr kumimoji="1" lang="en-US" altLang="zh-CN" sz="1800" b="0" i="1" spc="0" smtClean="0">
                            <a:solidFill>
                              <a:schemeClr val="tx2"/>
                            </a:solidFill>
                            <a:latin typeface="Cambria Math" panose="02040503050406030204" pitchFamily="18" charset="0"/>
                            <a:ea typeface="HarmonyOS Sans SC Light" pitchFamily="2" charset="-122"/>
                          </a:rPr>
                        </m:ctrlPr>
                      </m:dPr>
                      <m:e>
                        <m:sSup>
                          <m:sSupPr>
                            <m:ctrlPr>
                              <a:rPr kumimoji="1" lang="en-US" altLang="zh-CN" sz="1800" b="0" i="1" spc="0" smtClean="0">
                                <a:solidFill>
                                  <a:schemeClr val="tx2"/>
                                </a:solidFill>
                                <a:latin typeface="Cambria Math" panose="02040503050406030204" pitchFamily="18" charset="0"/>
                                <a:ea typeface="HarmonyOS Sans SC Light" pitchFamily="2" charset="-122"/>
                              </a:rPr>
                            </m:ctrlPr>
                          </m:sSupPr>
                          <m:e>
                            <m:r>
                              <a:rPr kumimoji="1" lang="en-US" altLang="zh-CN" sz="1800" b="0" i="1" spc="0" smtClean="0">
                                <a:solidFill>
                                  <a:schemeClr val="tx2"/>
                                </a:solidFill>
                                <a:latin typeface="Cambria Math" panose="02040503050406030204" pitchFamily="18" charset="0"/>
                                <a:ea typeface="HarmonyOS Sans SC Light" pitchFamily="2" charset="-122"/>
                              </a:rPr>
                              <m:t>𝑋</m:t>
                            </m:r>
                          </m:e>
                          <m:sup>
                            <m:r>
                              <a:rPr kumimoji="1" lang="en-US" altLang="zh-CN" sz="1800" b="0" i="1" spc="0" smtClean="0">
                                <a:solidFill>
                                  <a:schemeClr val="tx2"/>
                                </a:solidFill>
                                <a:latin typeface="Cambria Math" panose="02040503050406030204" pitchFamily="18" charset="0"/>
                                <a:ea typeface="HarmonyOS Sans SC Light" pitchFamily="2" charset="-122"/>
                              </a:rPr>
                              <m:t>2</m:t>
                            </m:r>
                          </m:sup>
                        </m:sSup>
                      </m:e>
                    </m:d>
                  </m:oMath>
                </a14:m>
                <a:endParaRPr kumimoji="1" lang="en-US" altLang="zh-CN" sz="1800" b="0" i="0" spc="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en-US" altLang="zh-CN" sz="1800" dirty="0">
                    <a:solidFill>
                      <a:schemeClr val="tx2"/>
                    </a:solidFill>
                    <a:latin typeface="HarmonyOS Sans SC Light" pitchFamily="2" charset="-122"/>
                    <a:ea typeface="HarmonyOS Sans SC Light" pitchFamily="2" charset="-122"/>
                  </a:rPr>
                  <a:t>- </a:t>
                </a:r>
                <a:r>
                  <a:rPr kumimoji="1" lang="zh-CN" altLang="en-US" sz="1800" dirty="0">
                    <a:solidFill>
                      <a:schemeClr val="tx2"/>
                    </a:solidFill>
                    <a:latin typeface="HarmonyOS Sans SC Light" pitchFamily="2" charset="-122"/>
                    <a:ea typeface="HarmonyOS Sans SC Light" pitchFamily="2" charset="-122"/>
                  </a:rPr>
                  <a:t>考虑其中一个点</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𝑈</m:t>
                    </m:r>
                  </m:oMath>
                </a14:m>
                <a:r>
                  <a:rPr kumimoji="1" lang="zh-CN" altLang="en-US" sz="1800" b="0" i="0" spc="0" dirty="0">
                    <a:solidFill>
                      <a:schemeClr val="tx2"/>
                    </a:solidFill>
                    <a:latin typeface="HarmonyOS Sans SC Light" pitchFamily="2" charset="-122"/>
                    <a:ea typeface="HarmonyOS Sans SC Light" pitchFamily="2" charset="-122"/>
                  </a:rPr>
                  <a:t>，其到切点</a:t>
                </a:r>
                <a14:m>
                  <m:oMath xmlns:m="http://schemas.openxmlformats.org/officeDocument/2006/math">
                    <m:r>
                      <a:rPr kumimoji="1" lang="en-US" altLang="zh-CN" sz="1800" b="0" i="1" spc="0" smtClean="0">
                        <a:solidFill>
                          <a:schemeClr val="tx2"/>
                        </a:solidFill>
                        <a:latin typeface="Cambria Math" panose="02040503050406030204" pitchFamily="18" charset="0"/>
                        <a:ea typeface="HarmonyOS Sans SC Light" pitchFamily="2" charset="-122"/>
                      </a:rPr>
                      <m:t>𝐹</m:t>
                    </m:r>
                  </m:oMath>
                </a14:m>
                <a:r>
                  <a:rPr kumimoji="1" lang="zh-CN" altLang="en-US" sz="1800" b="0" i="0" spc="0" dirty="0">
                    <a:solidFill>
                      <a:schemeClr val="tx2"/>
                    </a:solidFill>
                    <a:latin typeface="HarmonyOS Sans SC Light" pitchFamily="2" charset="-122"/>
                    <a:ea typeface="HarmonyOS Sans SC Light" pitchFamily="2" charset="-122"/>
                  </a:rPr>
                  <a:t>的距离不是很方便计算，此时连接</a:t>
                </a:r>
                <a14:m>
                  <m:oMath xmlns:m="http://schemas.openxmlformats.org/officeDocument/2006/math">
                    <m:r>
                      <a:rPr kumimoji="1" lang="en-US" altLang="zh-CN" sz="1800" b="0" i="1" spc="0" smtClean="0">
                        <a:solidFill>
                          <a:schemeClr val="tx2"/>
                        </a:solidFill>
                        <a:latin typeface="Cambria Math" panose="02040503050406030204" pitchFamily="18" charset="0"/>
                        <a:ea typeface="HarmonyOS Sans SC Light" pitchFamily="2" charset="-122"/>
                      </a:rPr>
                      <m:t>𝑄𝐹</m:t>
                    </m:r>
                    <m:r>
                      <a:rPr kumimoji="1" lang="en-US" altLang="zh-CN" sz="1800" b="0" i="1" spc="0" smtClean="0">
                        <a:solidFill>
                          <a:schemeClr val="tx2"/>
                        </a:solidFill>
                        <a:latin typeface="Cambria Math" panose="02040503050406030204" pitchFamily="18" charset="0"/>
                        <a:ea typeface="HarmonyOS Sans SC Light" pitchFamily="2" charset="-122"/>
                      </a:rPr>
                      <m:t>,</m:t>
                    </m:r>
                    <m:r>
                      <a:rPr kumimoji="1" lang="en-US" altLang="zh-CN" sz="1800" b="0" i="1" spc="0" smtClean="0">
                        <a:solidFill>
                          <a:schemeClr val="tx2"/>
                        </a:solidFill>
                        <a:latin typeface="Cambria Math" panose="02040503050406030204" pitchFamily="18" charset="0"/>
                        <a:ea typeface="HarmonyOS Sans SC Light" pitchFamily="2" charset="-122"/>
                      </a:rPr>
                      <m:t>𝑄𝑈</m:t>
                    </m:r>
                  </m:oMath>
                </a14:m>
                <a:r>
                  <a:rPr kumimoji="1" lang="zh-CN" altLang="en-US" sz="1800" b="0" i="0" spc="0" dirty="0">
                    <a:solidFill>
                      <a:schemeClr val="tx2"/>
                    </a:solidFill>
                    <a:latin typeface="HarmonyOS Sans SC Light" pitchFamily="2" charset="-122"/>
                    <a:ea typeface="HarmonyOS Sans SC Light" pitchFamily="2" charset="-122"/>
                  </a:rPr>
                  <a:t>，这样根据余弦公式，有</a:t>
                </a:r>
                <a:endParaRPr kumimoji="1" lang="en-US" altLang="zh-CN" sz="1800" b="0" i="0" spc="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zh-CN" sz="1800" b="0" i="1" spc="0" smtClean="0">
                              <a:solidFill>
                                <a:schemeClr val="tx2"/>
                              </a:solidFill>
                              <a:latin typeface="Cambria Math" panose="02040503050406030204" pitchFamily="18" charset="0"/>
                              <a:ea typeface="HarmonyOS Sans SC Light" pitchFamily="2" charset="-122"/>
                            </a:rPr>
                          </m:ctrlPr>
                        </m:sSupPr>
                        <m:e>
                          <m:d>
                            <m:dPr>
                              <m:begChr m:val="|"/>
                              <m:endChr m:val="|"/>
                              <m:ctrlPr>
                                <a:rPr kumimoji="1" lang="en-US" altLang="zh-CN" sz="1800" b="0" i="1" spc="0" smtClean="0">
                                  <a:solidFill>
                                    <a:schemeClr val="tx2"/>
                                  </a:solidFill>
                                  <a:latin typeface="Cambria Math" panose="02040503050406030204" pitchFamily="18" charset="0"/>
                                  <a:ea typeface="HarmonyOS Sans SC Light" pitchFamily="2" charset="-122"/>
                                </a:rPr>
                              </m:ctrlPr>
                            </m:dPr>
                            <m:e>
                              <m:r>
                                <a:rPr kumimoji="1" lang="en-US" altLang="zh-CN" sz="1800" b="0" i="1" spc="0" smtClean="0">
                                  <a:solidFill>
                                    <a:schemeClr val="tx2"/>
                                  </a:solidFill>
                                  <a:latin typeface="Cambria Math" panose="02040503050406030204" pitchFamily="18" charset="0"/>
                                  <a:ea typeface="HarmonyOS Sans SC Light" pitchFamily="2" charset="-122"/>
                                </a:rPr>
                                <m:t>𝐹𝑈</m:t>
                              </m:r>
                            </m:e>
                          </m:d>
                        </m:e>
                        <m:sup>
                          <m:r>
                            <a:rPr kumimoji="1" lang="en-US" altLang="zh-CN" sz="1800" b="0" i="1" spc="0" smtClean="0">
                              <a:solidFill>
                                <a:schemeClr val="tx2"/>
                              </a:solidFill>
                              <a:latin typeface="Cambria Math" panose="02040503050406030204" pitchFamily="18" charset="0"/>
                              <a:ea typeface="HarmonyOS Sans SC Light" pitchFamily="2" charset="-122"/>
                            </a:rPr>
                            <m:t>2</m:t>
                          </m:r>
                        </m:sup>
                      </m:sSup>
                      <m:r>
                        <a:rPr kumimoji="1" lang="en-US" altLang="zh-CN" sz="1800" b="0" i="1" spc="0" smtClean="0">
                          <a:solidFill>
                            <a:schemeClr val="tx2"/>
                          </a:solidFill>
                          <a:latin typeface="Cambria Math" panose="02040503050406030204" pitchFamily="18" charset="0"/>
                          <a:ea typeface="HarmonyOS Sans SC Light" pitchFamily="2" charset="-122"/>
                        </a:rPr>
                        <m:t>=</m:t>
                      </m:r>
                      <m:sSup>
                        <m:sSupPr>
                          <m:ctrlPr>
                            <a:rPr kumimoji="1" lang="en-US" altLang="zh-CN" sz="1800" b="0" i="1" spc="0" smtClean="0">
                              <a:solidFill>
                                <a:schemeClr val="tx2"/>
                              </a:solidFill>
                              <a:latin typeface="Cambria Math" panose="02040503050406030204" pitchFamily="18" charset="0"/>
                              <a:ea typeface="HarmonyOS Sans SC Light" pitchFamily="2" charset="-122"/>
                            </a:rPr>
                          </m:ctrlPr>
                        </m:sSupPr>
                        <m:e>
                          <m:d>
                            <m:dPr>
                              <m:begChr m:val="|"/>
                              <m:endChr m:val="|"/>
                              <m:ctrlPr>
                                <a:rPr kumimoji="1" lang="en-US" altLang="zh-CN" sz="1800" b="0" i="1" spc="0" smtClean="0">
                                  <a:solidFill>
                                    <a:schemeClr val="tx2"/>
                                  </a:solidFill>
                                  <a:latin typeface="Cambria Math" panose="02040503050406030204" pitchFamily="18" charset="0"/>
                                  <a:ea typeface="HarmonyOS Sans SC Light" pitchFamily="2" charset="-122"/>
                                </a:rPr>
                              </m:ctrlPr>
                            </m:dPr>
                            <m:e>
                              <m:r>
                                <a:rPr kumimoji="1" lang="en-US" altLang="zh-CN" sz="1800" b="0" i="1" spc="0" smtClean="0">
                                  <a:solidFill>
                                    <a:schemeClr val="tx2"/>
                                  </a:solidFill>
                                  <a:latin typeface="Cambria Math" panose="02040503050406030204" pitchFamily="18" charset="0"/>
                                  <a:ea typeface="HarmonyOS Sans SC Light" pitchFamily="2" charset="-122"/>
                                </a:rPr>
                                <m:t>𝑄𝐹</m:t>
                              </m:r>
                            </m:e>
                          </m:d>
                        </m:e>
                        <m:sup>
                          <m:r>
                            <a:rPr kumimoji="1" lang="en-US" altLang="zh-CN" sz="1800" b="0" i="1" spc="0" smtClean="0">
                              <a:solidFill>
                                <a:schemeClr val="tx2"/>
                              </a:solidFill>
                              <a:latin typeface="Cambria Math" panose="02040503050406030204" pitchFamily="18" charset="0"/>
                              <a:ea typeface="HarmonyOS Sans SC Light" pitchFamily="2" charset="-122"/>
                            </a:rPr>
                            <m:t>2</m:t>
                          </m:r>
                        </m:sup>
                      </m:sSup>
                      <m:r>
                        <a:rPr kumimoji="1" lang="en-US" altLang="zh-CN" sz="1800" b="0" i="1" spc="0" smtClean="0">
                          <a:solidFill>
                            <a:schemeClr val="tx2"/>
                          </a:solidFill>
                          <a:latin typeface="Cambria Math" panose="02040503050406030204" pitchFamily="18" charset="0"/>
                          <a:ea typeface="HarmonyOS Sans SC Light" pitchFamily="2" charset="-122"/>
                        </a:rPr>
                        <m:t>+</m:t>
                      </m:r>
                      <m:sSup>
                        <m:sSupPr>
                          <m:ctrlPr>
                            <a:rPr kumimoji="1" lang="en-US" altLang="zh-CN" sz="1800" b="0" i="1" spc="0" smtClean="0">
                              <a:solidFill>
                                <a:schemeClr val="tx2"/>
                              </a:solidFill>
                              <a:latin typeface="Cambria Math" panose="02040503050406030204" pitchFamily="18" charset="0"/>
                              <a:ea typeface="HarmonyOS Sans SC Light" pitchFamily="2" charset="-122"/>
                            </a:rPr>
                          </m:ctrlPr>
                        </m:sSupPr>
                        <m:e>
                          <m:d>
                            <m:dPr>
                              <m:begChr m:val="|"/>
                              <m:endChr m:val="|"/>
                              <m:ctrlPr>
                                <a:rPr kumimoji="1" lang="en-US" altLang="zh-CN" sz="1800" b="0" i="1" spc="0" smtClean="0">
                                  <a:solidFill>
                                    <a:schemeClr val="tx2"/>
                                  </a:solidFill>
                                  <a:latin typeface="Cambria Math" panose="02040503050406030204" pitchFamily="18" charset="0"/>
                                  <a:ea typeface="HarmonyOS Sans SC Light" pitchFamily="2" charset="-122"/>
                                </a:rPr>
                              </m:ctrlPr>
                            </m:dPr>
                            <m:e>
                              <m:r>
                                <a:rPr kumimoji="1" lang="en-US" altLang="zh-CN" sz="1800" b="0" i="1" spc="0" smtClean="0">
                                  <a:solidFill>
                                    <a:schemeClr val="tx2"/>
                                  </a:solidFill>
                                  <a:latin typeface="Cambria Math" panose="02040503050406030204" pitchFamily="18" charset="0"/>
                                  <a:ea typeface="HarmonyOS Sans SC Light" pitchFamily="2" charset="-122"/>
                                </a:rPr>
                                <m:t>𝑄𝑈</m:t>
                              </m:r>
                            </m:e>
                          </m:d>
                        </m:e>
                        <m:sup>
                          <m:r>
                            <a:rPr kumimoji="1" lang="en-US" altLang="zh-CN" sz="1800" b="0" i="1" spc="0" smtClean="0">
                              <a:solidFill>
                                <a:schemeClr val="tx2"/>
                              </a:solidFill>
                              <a:latin typeface="Cambria Math" panose="02040503050406030204" pitchFamily="18" charset="0"/>
                              <a:ea typeface="HarmonyOS Sans SC Light" pitchFamily="2" charset="-122"/>
                            </a:rPr>
                            <m:t>2</m:t>
                          </m:r>
                        </m:sup>
                      </m:sSup>
                      <m:r>
                        <a:rPr kumimoji="1" lang="en-US" altLang="zh-CN" sz="1800" b="0" i="1" spc="0" smtClean="0">
                          <a:solidFill>
                            <a:schemeClr val="tx2"/>
                          </a:solidFill>
                          <a:latin typeface="Cambria Math" panose="02040503050406030204" pitchFamily="18" charset="0"/>
                          <a:ea typeface="HarmonyOS Sans SC Light" pitchFamily="2" charset="-122"/>
                        </a:rPr>
                        <m:t>−2|</m:t>
                      </m:r>
                      <m:r>
                        <a:rPr kumimoji="1" lang="en-US" altLang="zh-CN" sz="1800" b="0" i="1" spc="0" smtClean="0">
                          <a:solidFill>
                            <a:schemeClr val="tx2"/>
                          </a:solidFill>
                          <a:latin typeface="Cambria Math" panose="02040503050406030204" pitchFamily="18" charset="0"/>
                          <a:ea typeface="HarmonyOS Sans SC Light" pitchFamily="2" charset="-122"/>
                        </a:rPr>
                        <m:t>𝑄𝐹</m:t>
                      </m:r>
                      <m:r>
                        <a:rPr kumimoji="1" lang="en-US" altLang="zh-CN" sz="1800" b="0" i="1" spc="0" smtClean="0">
                          <a:solidFill>
                            <a:schemeClr val="tx2"/>
                          </a:solidFill>
                          <a:latin typeface="Cambria Math" panose="02040503050406030204" pitchFamily="18" charset="0"/>
                          <a:ea typeface="HarmonyOS Sans SC Light" pitchFamily="2" charset="-122"/>
                        </a:rPr>
                        <m:t>||</m:t>
                      </m:r>
                      <m:r>
                        <a:rPr kumimoji="1" lang="en-US" altLang="zh-CN" sz="1800" b="0" i="1" spc="0" smtClean="0">
                          <a:solidFill>
                            <a:schemeClr val="tx2"/>
                          </a:solidFill>
                          <a:latin typeface="Cambria Math" panose="02040503050406030204" pitchFamily="18" charset="0"/>
                          <a:ea typeface="HarmonyOS Sans SC Light" pitchFamily="2" charset="-122"/>
                        </a:rPr>
                        <m:t>𝑄𝑈</m:t>
                      </m:r>
                      <m:r>
                        <a:rPr kumimoji="1" lang="en-US" altLang="zh-CN" sz="1800" b="0" i="1" spc="0" smtClean="0">
                          <a:solidFill>
                            <a:schemeClr val="tx2"/>
                          </a:solidFill>
                          <a:latin typeface="Cambria Math" panose="02040503050406030204" pitchFamily="18" charset="0"/>
                          <a:ea typeface="HarmonyOS Sans SC Light" pitchFamily="2" charset="-122"/>
                        </a:rPr>
                        <m:t>|</m:t>
                      </m:r>
                      <m:func>
                        <m:funcPr>
                          <m:ctrlPr>
                            <a:rPr kumimoji="1" lang="en-US" altLang="zh-CN" sz="1800" b="0" i="1" spc="0" smtClean="0">
                              <a:solidFill>
                                <a:schemeClr val="tx2"/>
                              </a:solidFill>
                              <a:latin typeface="Cambria Math" panose="02040503050406030204" pitchFamily="18" charset="0"/>
                              <a:ea typeface="HarmonyOS Sans SC Light" pitchFamily="2" charset="-122"/>
                            </a:rPr>
                          </m:ctrlPr>
                        </m:funcPr>
                        <m:fName>
                          <m:r>
                            <m:rPr>
                              <m:sty m:val="p"/>
                            </m:rPr>
                            <a:rPr kumimoji="1" lang="en-US" altLang="zh-CN" sz="1800" b="0" i="0" spc="0" smtClean="0">
                              <a:solidFill>
                                <a:schemeClr val="tx2"/>
                              </a:solidFill>
                              <a:latin typeface="Cambria Math" panose="02040503050406030204" pitchFamily="18" charset="0"/>
                              <a:ea typeface="HarmonyOS Sans SC Light" pitchFamily="2" charset="-122"/>
                            </a:rPr>
                            <m:t>cos</m:t>
                          </m:r>
                        </m:fName>
                        <m:e>
                          <m:r>
                            <a:rPr kumimoji="1" lang="en-US" altLang="zh-CN" sz="1800" b="0" i="1" spc="0" smtClean="0">
                              <a:solidFill>
                                <a:schemeClr val="tx2"/>
                              </a:solidFill>
                              <a:latin typeface="Cambria Math" panose="02040503050406030204" pitchFamily="18" charset="0"/>
                              <a:ea typeface="HarmonyOS Sans SC Light" pitchFamily="2" charset="-122"/>
                            </a:rPr>
                            <m:t>&lt;</m:t>
                          </m:r>
                          <m:acc>
                            <m:accPr>
                              <m:chr m:val="⃗"/>
                              <m:ctrlPr>
                                <a:rPr kumimoji="1" lang="en-US" altLang="zh-CN" sz="1800" b="0" i="1" spc="0" smtClean="0">
                                  <a:solidFill>
                                    <a:schemeClr val="tx2"/>
                                  </a:solidFill>
                                  <a:latin typeface="Cambria Math" panose="02040503050406030204" pitchFamily="18" charset="0"/>
                                  <a:ea typeface="HarmonyOS Sans SC Light" pitchFamily="2" charset="-122"/>
                                </a:rPr>
                              </m:ctrlPr>
                            </m:accPr>
                            <m:e>
                              <m:r>
                                <a:rPr kumimoji="1" lang="en-US" altLang="zh-CN" sz="1800" b="0" i="1" spc="0" smtClean="0">
                                  <a:solidFill>
                                    <a:schemeClr val="tx2"/>
                                  </a:solidFill>
                                  <a:latin typeface="Cambria Math" panose="02040503050406030204" pitchFamily="18" charset="0"/>
                                  <a:ea typeface="HarmonyOS Sans SC Light" pitchFamily="2" charset="-122"/>
                                </a:rPr>
                                <m:t>𝑄𝐹</m:t>
                              </m:r>
                            </m:e>
                          </m:acc>
                          <m:r>
                            <a:rPr kumimoji="1" lang="en-US" altLang="zh-CN" sz="1800" b="0" i="1" spc="0" smtClean="0">
                              <a:solidFill>
                                <a:schemeClr val="tx2"/>
                              </a:solidFill>
                              <a:latin typeface="Cambria Math" panose="02040503050406030204" pitchFamily="18" charset="0"/>
                              <a:ea typeface="HarmonyOS Sans SC Light" pitchFamily="2" charset="-122"/>
                            </a:rPr>
                            <m:t>,</m:t>
                          </m:r>
                          <m:acc>
                            <m:accPr>
                              <m:chr m:val="⃗"/>
                              <m:ctrlPr>
                                <a:rPr kumimoji="1" lang="en-US" altLang="zh-CN" sz="1800" b="0" i="1" spc="0" smtClean="0">
                                  <a:solidFill>
                                    <a:schemeClr val="tx2"/>
                                  </a:solidFill>
                                  <a:latin typeface="Cambria Math" panose="02040503050406030204" pitchFamily="18" charset="0"/>
                                  <a:ea typeface="HarmonyOS Sans SC Light" pitchFamily="2" charset="-122"/>
                                </a:rPr>
                              </m:ctrlPr>
                            </m:accPr>
                            <m:e>
                              <m:r>
                                <a:rPr kumimoji="1" lang="en-US" altLang="zh-CN" sz="1800" b="0" i="1" spc="0" smtClean="0">
                                  <a:solidFill>
                                    <a:schemeClr val="tx2"/>
                                  </a:solidFill>
                                  <a:latin typeface="Cambria Math" panose="02040503050406030204" pitchFamily="18" charset="0"/>
                                  <a:ea typeface="HarmonyOS Sans SC Light" pitchFamily="2" charset="-122"/>
                                </a:rPr>
                                <m:t>𝑄𝑈</m:t>
                              </m:r>
                            </m:e>
                          </m:acc>
                          <m:r>
                            <a:rPr kumimoji="1" lang="en-US" altLang="zh-CN" sz="1800" b="0" i="1" spc="0" smtClean="0">
                              <a:solidFill>
                                <a:schemeClr val="tx2"/>
                              </a:solidFill>
                              <a:latin typeface="Cambria Math" panose="02040503050406030204" pitchFamily="18" charset="0"/>
                              <a:ea typeface="HarmonyOS Sans SC Light" pitchFamily="2" charset="-122"/>
                            </a:rPr>
                            <m:t>&gt;</m:t>
                          </m:r>
                        </m:e>
                      </m:func>
                    </m:oMath>
                  </m:oMathPara>
                </a14:m>
                <a:endParaRPr kumimoji="1" lang="en-US" altLang="zh-CN" sz="1800" b="0" i="0" spc="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zh-CN" altLang="en-US" sz="1800" dirty="0">
                    <a:solidFill>
                      <a:schemeClr val="tx2"/>
                    </a:solidFill>
                    <a:latin typeface="HarmonyOS Sans SC Light" pitchFamily="2" charset="-122"/>
                    <a:ea typeface="HarmonyOS Sans SC Light" pitchFamily="2" charset="-122"/>
                  </a:rPr>
                  <a:t>其中</a:t>
                </a:r>
                <a14:m>
                  <m:oMath xmlns:m="http://schemas.openxmlformats.org/officeDocument/2006/math">
                    <m:r>
                      <a:rPr kumimoji="1" lang="en-US" altLang="zh-CN" sz="1800" b="0" i="1" smtClean="0">
                        <a:solidFill>
                          <a:schemeClr val="tx2"/>
                        </a:solidFill>
                        <a:latin typeface="Cambria Math" panose="02040503050406030204" pitchFamily="18" charset="0"/>
                        <a:ea typeface="HarmonyOS Sans SC Light" pitchFamily="2" charset="-122"/>
                      </a:rPr>
                      <m:t>𝑄𝐹</m:t>
                    </m:r>
                  </m:oMath>
                </a14:m>
                <a:r>
                  <a:rPr kumimoji="1" lang="zh-CN" altLang="en-US" sz="1800" b="0" i="0" spc="0" dirty="0">
                    <a:solidFill>
                      <a:schemeClr val="tx2"/>
                    </a:solidFill>
                    <a:latin typeface="HarmonyOS Sans SC Light" pitchFamily="2" charset="-122"/>
                    <a:ea typeface="HarmonyOS Sans SC Light" pitchFamily="2" charset="-122"/>
                  </a:rPr>
                  <a:t>是定值，因此只需要考虑</a:t>
                </a:r>
                <a14:m>
                  <m:oMath xmlns:m="http://schemas.openxmlformats.org/officeDocument/2006/math">
                    <m:d>
                      <m:dPr>
                        <m:begChr m:val="|"/>
                        <m:endChr m:val="|"/>
                        <m:ctrlPr>
                          <a:rPr kumimoji="1" lang="en-US" altLang="zh-CN" sz="1800" b="0" i="1" spc="0" smtClean="0">
                            <a:solidFill>
                              <a:schemeClr val="tx2"/>
                            </a:solidFill>
                            <a:latin typeface="Cambria Math" panose="02040503050406030204" pitchFamily="18" charset="0"/>
                            <a:ea typeface="HarmonyOS Sans SC Light" pitchFamily="2" charset="-122"/>
                          </a:rPr>
                        </m:ctrlPr>
                      </m:dPr>
                      <m:e>
                        <m:r>
                          <a:rPr kumimoji="1" lang="en-US" altLang="zh-CN" sz="1800" b="0" i="1" spc="0" smtClean="0">
                            <a:solidFill>
                              <a:schemeClr val="tx2"/>
                            </a:solidFill>
                            <a:latin typeface="Cambria Math" panose="02040503050406030204" pitchFamily="18" charset="0"/>
                            <a:ea typeface="HarmonyOS Sans SC Light" pitchFamily="2" charset="-122"/>
                          </a:rPr>
                          <m:t>𝑄𝑈</m:t>
                        </m:r>
                      </m:e>
                    </m:d>
                  </m:oMath>
                </a14:m>
                <a:r>
                  <a:rPr kumimoji="1" lang="zh-CN" altLang="en-US" sz="1800" b="0" i="0" spc="0" dirty="0">
                    <a:solidFill>
                      <a:schemeClr val="tx2"/>
                    </a:solidFill>
                    <a:latin typeface="HarmonyOS Sans SC Light" pitchFamily="2" charset="-122"/>
                    <a:ea typeface="HarmonyOS Sans SC Light" pitchFamily="2" charset="-122"/>
                  </a:rPr>
                  <a:t>和角度即可。</a:t>
                </a:r>
                <a:endParaRPr kumimoji="1" lang="en-US" altLang="zh-CN" sz="1800" b="0" i="0" spc="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1" lang="en-US" altLang="zh-CN" sz="1800" b="0" i="0" spc="0">
                    <a:solidFill>
                      <a:schemeClr val="tx2"/>
                    </a:solidFill>
                    <a:latin typeface="HarmonyOS Sans SC Light" pitchFamily="2" charset="-122"/>
                    <a:ea typeface="HarmonyOS Sans SC Light" pitchFamily="2" charset="-122"/>
                  </a:rPr>
                  <a:t>- </a:t>
                </a:r>
                <a:r>
                  <a:rPr kumimoji="1" lang="zh-CN" altLang="en-US" sz="1800" b="0" i="0" spc="0" dirty="0">
                    <a:solidFill>
                      <a:schemeClr val="tx2"/>
                    </a:solidFill>
                    <a:latin typeface="HarmonyOS Sans SC Light" pitchFamily="2" charset="-122"/>
                    <a:ea typeface="HarmonyOS Sans SC Light" pitchFamily="2" charset="-122"/>
                  </a:rPr>
                  <a:t>此时正好对应平面上的极坐标，于是我们可以进行极坐标上的二重积分，式子如下</a:t>
                </a:r>
                <a:endParaRPr kumimoji="1" lang="en-US" altLang="zh-CN" sz="1800" b="0" i="0" spc="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trlPr>
                            <a:rPr kumimoji="1" lang="en-US" altLang="zh-CN" sz="1800" b="0" i="1" spc="0" smtClean="0">
                              <a:solidFill>
                                <a:schemeClr val="tx2"/>
                              </a:solidFill>
                              <a:latin typeface="Cambria Math" panose="02040503050406030204" pitchFamily="18" charset="0"/>
                              <a:ea typeface="HarmonyOS Sans SC Light" pitchFamily="2" charset="-122"/>
                            </a:rPr>
                          </m:ctrlPr>
                        </m:naryPr>
                        <m:sub>
                          <m:r>
                            <m:rPr>
                              <m:brk m:alnAt="23"/>
                            </m:rPr>
                            <a:rPr kumimoji="1" lang="en-US" altLang="zh-CN" sz="1800" b="0" i="1" spc="0" smtClean="0">
                              <a:solidFill>
                                <a:schemeClr val="tx2"/>
                              </a:solidFill>
                              <a:latin typeface="Cambria Math" panose="02040503050406030204" pitchFamily="18" charset="0"/>
                              <a:ea typeface="HarmonyOS Sans SC Light" pitchFamily="2" charset="-122"/>
                            </a:rPr>
                            <m:t>0</m:t>
                          </m:r>
                        </m:sub>
                        <m:sup>
                          <m:r>
                            <a:rPr kumimoji="1" lang="en-US" altLang="zh-CN" sz="1800" b="0" i="1" spc="0" smtClean="0">
                              <a:solidFill>
                                <a:schemeClr val="tx2"/>
                              </a:solidFill>
                              <a:latin typeface="Cambria Math" panose="02040503050406030204" pitchFamily="18" charset="0"/>
                              <a:ea typeface="HarmonyOS Sans SC Light" pitchFamily="2" charset="-122"/>
                            </a:rPr>
                            <m:t>𝛽</m:t>
                          </m:r>
                        </m:sup>
                        <m:e>
                          <m:r>
                            <a:rPr kumimoji="1" lang="en-US" altLang="zh-CN" sz="1800" b="0" i="1" spc="0" smtClean="0">
                              <a:solidFill>
                                <a:schemeClr val="tx2"/>
                              </a:solidFill>
                              <a:latin typeface="Cambria Math" panose="02040503050406030204" pitchFamily="18" charset="0"/>
                              <a:ea typeface="HarmonyOS Sans SC Light" pitchFamily="2" charset="-122"/>
                            </a:rPr>
                            <m:t>𝑑</m:t>
                          </m:r>
                          <m:r>
                            <a:rPr kumimoji="1" lang="en-US" altLang="zh-CN" sz="1800" b="0" i="1" spc="0" smtClean="0">
                              <a:solidFill>
                                <a:schemeClr val="tx2"/>
                              </a:solidFill>
                              <a:latin typeface="Cambria Math" panose="02040503050406030204" pitchFamily="18" charset="0"/>
                              <a:ea typeface="HarmonyOS Sans SC Light" pitchFamily="2" charset="-122"/>
                            </a:rPr>
                            <m:t>𝜃</m:t>
                          </m:r>
                        </m:e>
                      </m:nary>
                      <m:nary>
                        <m:naryPr>
                          <m:ctrlPr>
                            <a:rPr kumimoji="1" lang="en-US" altLang="zh-CN" sz="1800" b="0" i="1" spc="0" smtClean="0">
                              <a:solidFill>
                                <a:schemeClr val="tx2"/>
                              </a:solidFill>
                              <a:latin typeface="Cambria Math" panose="02040503050406030204" pitchFamily="18" charset="0"/>
                              <a:ea typeface="HarmonyOS Sans SC Light" pitchFamily="2" charset="-122"/>
                            </a:rPr>
                          </m:ctrlPr>
                        </m:naryPr>
                        <m:sub>
                          <m:sSub>
                            <m:sSubPr>
                              <m:ctrlPr>
                                <a:rPr kumimoji="1" lang="en-US" altLang="zh-CN" sz="1800" b="0" i="1" spc="0" smtClean="0">
                                  <a:solidFill>
                                    <a:schemeClr val="tx2"/>
                                  </a:solidFill>
                                  <a:latin typeface="Cambria Math" panose="02040503050406030204" pitchFamily="18" charset="0"/>
                                  <a:ea typeface="HarmonyOS Sans SC Light" pitchFamily="2" charset="-122"/>
                                </a:rPr>
                              </m:ctrlPr>
                            </m:sSubPr>
                            <m:e>
                              <m:r>
                                <m:rPr>
                                  <m:brk m:alnAt="23"/>
                                </m:rPr>
                                <a:rPr kumimoji="1" lang="en-US" altLang="zh-CN" sz="1800" b="0" i="1" spc="0" smtClean="0">
                                  <a:solidFill>
                                    <a:schemeClr val="tx2"/>
                                  </a:solidFill>
                                  <a:latin typeface="Cambria Math" panose="02040503050406030204" pitchFamily="18" charset="0"/>
                                  <a:ea typeface="HarmonyOS Sans SC Light" pitchFamily="2" charset="-122"/>
                                </a:rPr>
                                <m:t>𝑅</m:t>
                              </m:r>
                            </m:e>
                            <m:sub>
                              <m:r>
                                <m:rPr>
                                  <m:brk m:alnAt="23"/>
                                </m:rPr>
                                <a:rPr kumimoji="1" lang="en-US" altLang="zh-CN" sz="1800" b="0" i="1" spc="0" smtClean="0">
                                  <a:solidFill>
                                    <a:schemeClr val="tx2"/>
                                  </a:solidFill>
                                  <a:latin typeface="Cambria Math" panose="02040503050406030204" pitchFamily="18" charset="0"/>
                                  <a:ea typeface="HarmonyOS Sans SC Light" pitchFamily="2" charset="-122"/>
                                </a:rPr>
                                <m:t>1</m:t>
                              </m:r>
                            </m:sub>
                          </m:sSub>
                          <m:func>
                            <m:funcPr>
                              <m:ctrlPr>
                                <a:rPr kumimoji="1" lang="en-US" altLang="zh-CN" sz="1800" b="0" i="1" spc="0" smtClean="0">
                                  <a:solidFill>
                                    <a:schemeClr val="tx2"/>
                                  </a:solidFill>
                                  <a:latin typeface="Cambria Math" panose="02040503050406030204" pitchFamily="18" charset="0"/>
                                  <a:ea typeface="HarmonyOS Sans SC Light" pitchFamily="2" charset="-122"/>
                                </a:rPr>
                              </m:ctrlPr>
                            </m:funcPr>
                            <m:fName>
                              <m:r>
                                <m:rPr>
                                  <m:sty m:val="p"/>
                                  <m:brk m:alnAt="23"/>
                                </m:rPr>
                                <a:rPr kumimoji="1" lang="en-US" altLang="zh-CN" sz="1800" b="0" i="0" spc="0" smtClean="0">
                                  <a:solidFill>
                                    <a:schemeClr val="tx2"/>
                                  </a:solidFill>
                                  <a:latin typeface="Cambria Math" panose="02040503050406030204" pitchFamily="18" charset="0"/>
                                  <a:ea typeface="HarmonyOS Sans SC Light" pitchFamily="2" charset="-122"/>
                                </a:rPr>
                                <m:t>s</m:t>
                              </m:r>
                              <m:r>
                                <m:rPr>
                                  <m:sty m:val="p"/>
                                </m:rPr>
                                <a:rPr kumimoji="1" lang="en-US" altLang="zh-CN" sz="1800" b="0" i="0" spc="0" smtClean="0">
                                  <a:solidFill>
                                    <a:schemeClr val="tx2"/>
                                  </a:solidFill>
                                  <a:latin typeface="Cambria Math" panose="02040503050406030204" pitchFamily="18" charset="0"/>
                                  <a:ea typeface="HarmonyOS Sans SC Light" pitchFamily="2" charset="-122"/>
                                </a:rPr>
                                <m:t>ec</m:t>
                              </m:r>
                            </m:fName>
                            <m:e>
                              <m:d>
                                <m:dPr>
                                  <m:ctrlPr>
                                    <a:rPr kumimoji="1" lang="en-US" altLang="zh-CN" sz="1800" b="0" i="1" spc="0" smtClean="0">
                                      <a:solidFill>
                                        <a:schemeClr val="tx2"/>
                                      </a:solidFill>
                                      <a:latin typeface="Cambria Math" panose="02040503050406030204" pitchFamily="18" charset="0"/>
                                      <a:ea typeface="HarmonyOS Sans SC Light" pitchFamily="2" charset="-122"/>
                                    </a:rPr>
                                  </m:ctrlPr>
                                </m:dPr>
                                <m:e>
                                  <m:r>
                                    <a:rPr kumimoji="1" lang="en-US" altLang="zh-CN" sz="1800" b="0" i="1" spc="0" smtClean="0">
                                      <a:solidFill>
                                        <a:schemeClr val="tx2"/>
                                      </a:solidFill>
                                      <a:latin typeface="Cambria Math" panose="02040503050406030204" pitchFamily="18" charset="0"/>
                                      <a:ea typeface="HarmonyOS Sans SC Light" pitchFamily="2" charset="-122"/>
                                    </a:rPr>
                                    <m:t>𝛽</m:t>
                                  </m:r>
                                  <m:r>
                                    <a:rPr kumimoji="1" lang="en-US" altLang="zh-CN" sz="1800" b="0" i="1" spc="0" smtClean="0">
                                      <a:solidFill>
                                        <a:schemeClr val="tx2"/>
                                      </a:solidFill>
                                      <a:latin typeface="Cambria Math" panose="02040503050406030204" pitchFamily="18" charset="0"/>
                                      <a:ea typeface="HarmonyOS Sans SC Light" pitchFamily="2" charset="-122"/>
                                    </a:rPr>
                                    <m:t>−</m:t>
                                  </m:r>
                                  <m:r>
                                    <a:rPr kumimoji="1" lang="en-US" altLang="zh-CN" sz="1800" b="0" i="1" spc="0" smtClean="0">
                                      <a:solidFill>
                                        <a:schemeClr val="tx2"/>
                                      </a:solidFill>
                                      <a:latin typeface="Cambria Math" panose="02040503050406030204" pitchFamily="18" charset="0"/>
                                      <a:ea typeface="HarmonyOS Sans SC Light" pitchFamily="2" charset="-122"/>
                                    </a:rPr>
                                    <m:t>𝜃</m:t>
                                  </m:r>
                                </m:e>
                              </m:d>
                            </m:e>
                          </m:func>
                        </m:sub>
                        <m:sup>
                          <m:sSub>
                            <m:sSubPr>
                              <m:ctrlPr>
                                <a:rPr kumimoji="1" lang="en-US" altLang="zh-CN" sz="1800" b="0" i="1" spc="0" smtClean="0">
                                  <a:solidFill>
                                    <a:schemeClr val="tx2"/>
                                  </a:solidFill>
                                  <a:latin typeface="Cambria Math" panose="02040503050406030204" pitchFamily="18" charset="0"/>
                                  <a:ea typeface="HarmonyOS Sans SC Light" pitchFamily="2" charset="-122"/>
                                </a:rPr>
                              </m:ctrlPr>
                            </m:sSubPr>
                            <m:e>
                              <m:r>
                                <a:rPr kumimoji="1" lang="en-US" altLang="zh-CN" sz="1800" b="0" i="1" spc="0" smtClean="0">
                                  <a:solidFill>
                                    <a:schemeClr val="tx2"/>
                                  </a:solidFill>
                                  <a:latin typeface="Cambria Math" panose="02040503050406030204" pitchFamily="18" charset="0"/>
                                  <a:ea typeface="HarmonyOS Sans SC Light" pitchFamily="2" charset="-122"/>
                                </a:rPr>
                                <m:t>𝑅</m:t>
                              </m:r>
                            </m:e>
                            <m:sub>
                              <m:r>
                                <a:rPr kumimoji="1" lang="en-US" altLang="zh-CN" sz="1800" b="0" i="1" spc="0" smtClean="0">
                                  <a:solidFill>
                                    <a:schemeClr val="tx2"/>
                                  </a:solidFill>
                                  <a:latin typeface="Cambria Math" panose="02040503050406030204" pitchFamily="18" charset="0"/>
                                  <a:ea typeface="HarmonyOS Sans SC Light" pitchFamily="2" charset="-122"/>
                                </a:rPr>
                                <m:t>2</m:t>
                              </m:r>
                            </m:sub>
                          </m:sSub>
                        </m:sup>
                        <m:e>
                          <m:d>
                            <m:dPr>
                              <m:ctrlPr>
                                <a:rPr kumimoji="1" lang="en-US" altLang="zh-CN" sz="1800" b="0" i="1" spc="0" smtClean="0">
                                  <a:solidFill>
                                    <a:schemeClr val="tx2"/>
                                  </a:solidFill>
                                  <a:latin typeface="Cambria Math" panose="02040503050406030204" pitchFamily="18" charset="0"/>
                                  <a:ea typeface="HarmonyOS Sans SC Light" pitchFamily="2" charset="-122"/>
                                </a:rPr>
                              </m:ctrlPr>
                            </m:dPr>
                            <m:e>
                              <m:sSubSup>
                                <m:sSubSupPr>
                                  <m:ctrlPr>
                                    <a:rPr kumimoji="1" lang="en-US" altLang="zh-CN" sz="1800" b="0" i="1" spc="0" smtClean="0">
                                      <a:solidFill>
                                        <a:schemeClr val="tx2"/>
                                      </a:solidFill>
                                      <a:latin typeface="Cambria Math" panose="02040503050406030204" pitchFamily="18" charset="0"/>
                                      <a:ea typeface="HarmonyOS Sans SC Light" pitchFamily="2" charset="-122"/>
                                    </a:rPr>
                                  </m:ctrlPr>
                                </m:sSubSupPr>
                                <m:e>
                                  <m:r>
                                    <a:rPr kumimoji="1" lang="en-US" altLang="zh-CN" sz="1800" b="0" i="1" spc="0" smtClean="0">
                                      <a:solidFill>
                                        <a:schemeClr val="tx2"/>
                                      </a:solidFill>
                                      <a:latin typeface="Cambria Math" panose="02040503050406030204" pitchFamily="18" charset="0"/>
                                      <a:ea typeface="HarmonyOS Sans SC Light" pitchFamily="2" charset="-122"/>
                                    </a:rPr>
                                    <m:t>𝑅</m:t>
                                  </m:r>
                                </m:e>
                                <m:sub>
                                  <m:r>
                                    <a:rPr kumimoji="1" lang="en-US" altLang="zh-CN" sz="1800" b="0" i="1" spc="0" smtClean="0">
                                      <a:solidFill>
                                        <a:schemeClr val="tx2"/>
                                      </a:solidFill>
                                      <a:latin typeface="Cambria Math" panose="02040503050406030204" pitchFamily="18" charset="0"/>
                                      <a:ea typeface="HarmonyOS Sans SC Light" pitchFamily="2" charset="-122"/>
                                    </a:rPr>
                                    <m:t>1</m:t>
                                  </m:r>
                                </m:sub>
                                <m:sup>
                                  <m:r>
                                    <a:rPr kumimoji="1" lang="en-US" altLang="zh-CN" sz="1800" b="0" i="1" spc="0" smtClean="0">
                                      <a:solidFill>
                                        <a:schemeClr val="tx2"/>
                                      </a:solidFill>
                                      <a:latin typeface="Cambria Math" panose="02040503050406030204" pitchFamily="18" charset="0"/>
                                      <a:ea typeface="HarmonyOS Sans SC Light" pitchFamily="2" charset="-122"/>
                                    </a:rPr>
                                    <m:t>2</m:t>
                                  </m:r>
                                </m:sup>
                              </m:sSubSup>
                              <m:r>
                                <a:rPr kumimoji="1" lang="en-US" altLang="zh-CN" sz="1800" b="0" i="1" spc="0" smtClean="0">
                                  <a:solidFill>
                                    <a:schemeClr val="tx2"/>
                                  </a:solidFill>
                                  <a:latin typeface="Cambria Math" panose="02040503050406030204" pitchFamily="18" charset="0"/>
                                  <a:ea typeface="HarmonyOS Sans SC Light" pitchFamily="2" charset="-122"/>
                                </a:rPr>
                                <m:t>+</m:t>
                              </m:r>
                              <m:sSup>
                                <m:sSupPr>
                                  <m:ctrlPr>
                                    <a:rPr kumimoji="1" lang="en-US" altLang="zh-CN" sz="1800" b="0" i="1" spc="0" smtClean="0">
                                      <a:solidFill>
                                        <a:schemeClr val="tx2"/>
                                      </a:solidFill>
                                      <a:latin typeface="Cambria Math" panose="02040503050406030204" pitchFamily="18" charset="0"/>
                                      <a:ea typeface="HarmonyOS Sans SC Light" pitchFamily="2" charset="-122"/>
                                    </a:rPr>
                                  </m:ctrlPr>
                                </m:sSupPr>
                                <m:e>
                                  <m:r>
                                    <a:rPr kumimoji="1" lang="en-US" altLang="zh-CN" sz="1800" b="0" i="1" spc="0" smtClean="0">
                                      <a:solidFill>
                                        <a:schemeClr val="tx2"/>
                                      </a:solidFill>
                                      <a:latin typeface="Cambria Math" panose="02040503050406030204" pitchFamily="18" charset="0"/>
                                      <a:ea typeface="HarmonyOS Sans SC Light" pitchFamily="2" charset="-122"/>
                                    </a:rPr>
                                    <m:t>𝑟</m:t>
                                  </m:r>
                                </m:e>
                                <m:sup>
                                  <m:r>
                                    <a:rPr kumimoji="1" lang="en-US" altLang="zh-CN" sz="1800" b="0" i="1" spc="0" smtClean="0">
                                      <a:solidFill>
                                        <a:schemeClr val="tx2"/>
                                      </a:solidFill>
                                      <a:latin typeface="Cambria Math" panose="02040503050406030204" pitchFamily="18" charset="0"/>
                                      <a:ea typeface="HarmonyOS Sans SC Light" pitchFamily="2" charset="-122"/>
                                    </a:rPr>
                                    <m:t>2</m:t>
                                  </m:r>
                                </m:sup>
                              </m:sSup>
                              <m:r>
                                <a:rPr kumimoji="1" lang="en-US" altLang="zh-CN" sz="1800" b="0" i="1" spc="0" smtClean="0">
                                  <a:solidFill>
                                    <a:schemeClr val="tx2"/>
                                  </a:solidFill>
                                  <a:latin typeface="Cambria Math" panose="02040503050406030204" pitchFamily="18" charset="0"/>
                                  <a:ea typeface="HarmonyOS Sans SC Light" pitchFamily="2" charset="-122"/>
                                </a:rPr>
                                <m:t>−2</m:t>
                              </m:r>
                              <m:sSub>
                                <m:sSubPr>
                                  <m:ctrlPr>
                                    <a:rPr kumimoji="1" lang="en-US" altLang="zh-CN" sz="1800" b="0" i="1" spc="0" smtClean="0">
                                      <a:solidFill>
                                        <a:schemeClr val="tx2"/>
                                      </a:solidFill>
                                      <a:latin typeface="Cambria Math" panose="02040503050406030204" pitchFamily="18" charset="0"/>
                                      <a:ea typeface="HarmonyOS Sans SC Light" pitchFamily="2" charset="-122"/>
                                    </a:rPr>
                                  </m:ctrlPr>
                                </m:sSubPr>
                                <m:e>
                                  <m:r>
                                    <a:rPr kumimoji="1" lang="en-US" altLang="zh-CN" sz="1800" b="0" i="1" spc="0" smtClean="0">
                                      <a:solidFill>
                                        <a:schemeClr val="tx2"/>
                                      </a:solidFill>
                                      <a:latin typeface="Cambria Math" panose="02040503050406030204" pitchFamily="18" charset="0"/>
                                      <a:ea typeface="HarmonyOS Sans SC Light" pitchFamily="2" charset="-122"/>
                                    </a:rPr>
                                    <m:t>𝑅</m:t>
                                  </m:r>
                                </m:e>
                                <m:sub>
                                  <m:r>
                                    <a:rPr kumimoji="1" lang="en-US" altLang="zh-CN" sz="1800" b="0" i="1" spc="0" smtClean="0">
                                      <a:solidFill>
                                        <a:schemeClr val="tx2"/>
                                      </a:solidFill>
                                      <a:latin typeface="Cambria Math" panose="02040503050406030204" pitchFamily="18" charset="0"/>
                                      <a:ea typeface="HarmonyOS Sans SC Light" pitchFamily="2" charset="-122"/>
                                    </a:rPr>
                                    <m:t>1</m:t>
                                  </m:r>
                                </m:sub>
                              </m:sSub>
                              <m:r>
                                <a:rPr kumimoji="1" lang="en-US" altLang="zh-CN" sz="1800" b="0" i="1" spc="0" smtClean="0">
                                  <a:solidFill>
                                    <a:schemeClr val="tx2"/>
                                  </a:solidFill>
                                  <a:latin typeface="Cambria Math" panose="02040503050406030204" pitchFamily="18" charset="0"/>
                                  <a:ea typeface="HarmonyOS Sans SC Light" pitchFamily="2" charset="-122"/>
                                </a:rPr>
                                <m:t>𝑟</m:t>
                              </m:r>
                              <m:func>
                                <m:funcPr>
                                  <m:ctrlPr>
                                    <a:rPr kumimoji="1" lang="en-US" altLang="zh-CN" sz="1800" b="0" i="1" spc="0" smtClean="0">
                                      <a:solidFill>
                                        <a:schemeClr val="tx2"/>
                                      </a:solidFill>
                                      <a:latin typeface="Cambria Math" panose="02040503050406030204" pitchFamily="18" charset="0"/>
                                      <a:ea typeface="HarmonyOS Sans SC Light" pitchFamily="2" charset="-122"/>
                                    </a:rPr>
                                  </m:ctrlPr>
                                </m:funcPr>
                                <m:fName>
                                  <m:r>
                                    <m:rPr>
                                      <m:sty m:val="p"/>
                                    </m:rPr>
                                    <a:rPr kumimoji="1" lang="en-US" altLang="zh-CN" sz="1800" b="0" i="0" spc="0" smtClean="0">
                                      <a:solidFill>
                                        <a:schemeClr val="tx2"/>
                                      </a:solidFill>
                                      <a:latin typeface="Cambria Math" panose="02040503050406030204" pitchFamily="18" charset="0"/>
                                      <a:ea typeface="HarmonyOS Sans SC Light" pitchFamily="2" charset="-122"/>
                                    </a:rPr>
                                    <m:t>cos</m:t>
                                  </m:r>
                                </m:fName>
                                <m:e>
                                  <m:d>
                                    <m:dPr>
                                      <m:ctrlPr>
                                        <a:rPr kumimoji="1" lang="en-US" altLang="zh-CN" sz="1800" b="0" i="1" spc="0" smtClean="0">
                                          <a:solidFill>
                                            <a:schemeClr val="tx2"/>
                                          </a:solidFill>
                                          <a:latin typeface="Cambria Math" panose="02040503050406030204" pitchFamily="18" charset="0"/>
                                          <a:ea typeface="HarmonyOS Sans SC Light" pitchFamily="2" charset="-122"/>
                                        </a:rPr>
                                      </m:ctrlPr>
                                    </m:dPr>
                                    <m:e>
                                      <m:r>
                                        <a:rPr kumimoji="1" lang="en-US" altLang="zh-CN" sz="1800" b="0" i="1" spc="0" smtClean="0">
                                          <a:solidFill>
                                            <a:schemeClr val="tx2"/>
                                          </a:solidFill>
                                          <a:latin typeface="Cambria Math" panose="02040503050406030204" pitchFamily="18" charset="0"/>
                                          <a:ea typeface="HarmonyOS Sans SC Light" pitchFamily="2" charset="-122"/>
                                        </a:rPr>
                                        <m:t>𝛽</m:t>
                                      </m:r>
                                      <m:r>
                                        <a:rPr kumimoji="1" lang="en-US" altLang="zh-CN" sz="1800" b="0" i="1" spc="0" smtClean="0">
                                          <a:solidFill>
                                            <a:schemeClr val="tx2"/>
                                          </a:solidFill>
                                          <a:latin typeface="Cambria Math" panose="02040503050406030204" pitchFamily="18" charset="0"/>
                                          <a:ea typeface="HarmonyOS Sans SC Light" pitchFamily="2" charset="-122"/>
                                        </a:rPr>
                                        <m:t>−</m:t>
                                      </m:r>
                                      <m:r>
                                        <a:rPr kumimoji="1" lang="en-US" altLang="zh-CN" sz="1800" b="0" i="1" spc="0" smtClean="0">
                                          <a:solidFill>
                                            <a:schemeClr val="tx2"/>
                                          </a:solidFill>
                                          <a:latin typeface="Cambria Math" panose="02040503050406030204" pitchFamily="18" charset="0"/>
                                          <a:ea typeface="HarmonyOS Sans SC Light" pitchFamily="2" charset="-122"/>
                                        </a:rPr>
                                        <m:t>𝜃</m:t>
                                      </m:r>
                                    </m:e>
                                  </m:d>
                                </m:e>
                              </m:func>
                            </m:e>
                          </m:d>
                          <m:r>
                            <a:rPr kumimoji="1" lang="en-US" altLang="zh-CN" sz="1800" b="0" i="1" spc="0" smtClean="0">
                              <a:solidFill>
                                <a:schemeClr val="tx2"/>
                              </a:solidFill>
                              <a:latin typeface="Cambria Math" panose="02040503050406030204" pitchFamily="18" charset="0"/>
                              <a:ea typeface="HarmonyOS Sans SC Light" pitchFamily="2" charset="-122"/>
                            </a:rPr>
                            <m:t>𝑟𝑑𝑟</m:t>
                          </m:r>
                        </m:e>
                      </m:nary>
                    </m:oMath>
                  </m:oMathPara>
                </a14:m>
                <a:endParaRPr kumimoji="1" lang="en-US" altLang="zh-CN" sz="1800" b="0" i="0" spc="0" dirty="0">
                  <a:solidFill>
                    <a:schemeClr val="tx2"/>
                  </a:solidFill>
                  <a:latin typeface="HarmonyOS Sans SC Light" pitchFamily="2" charset="-122"/>
                  <a:ea typeface="HarmonyOS Sans SC Light" pitchFamily="2" charset="-122"/>
                </a:endParaRPr>
              </a:p>
              <a:p>
                <a:pPr marL="285750" marR="0" lvl="0" indent="-285750" algn="l" defTabSz="914400" rtl="0" eaLnBrk="1" fontAlgn="auto" latinLnBrk="0" hangingPunct="1">
                  <a:lnSpc>
                    <a:spcPct val="120000"/>
                  </a:lnSpc>
                  <a:spcBef>
                    <a:spcPct val="0"/>
                  </a:spcBef>
                  <a:spcAft>
                    <a:spcPts val="0"/>
                  </a:spcAft>
                  <a:buClrTx/>
                  <a:buSzTx/>
                  <a:buFontTx/>
                  <a:buChar char="-"/>
                  <a:tabLst/>
                  <a:defRPr/>
                </a:pPr>
                <a:r>
                  <a:rPr kumimoji="1" lang="zh-CN" altLang="en-US" sz="1800" b="0" i="0" spc="0" dirty="0">
                    <a:solidFill>
                      <a:schemeClr val="tx2"/>
                    </a:solidFill>
                    <a:latin typeface="HarmonyOS Sans SC Light" pitchFamily="2" charset="-122"/>
                    <a:ea typeface="HarmonyOS Sans SC Light" pitchFamily="2" charset="-122"/>
                  </a:rPr>
                  <a:t>接下来是漫长的积分过程</a:t>
                </a:r>
                <a:endParaRPr kumimoji="1" lang="en-US" altLang="zh-CN" sz="1800" b="0" i="0" spc="0" dirty="0">
                  <a:solidFill>
                    <a:schemeClr val="tx2"/>
                  </a:solidFill>
                  <a:latin typeface="HarmonyOS Sans SC Light" pitchFamily="2" charset="-122"/>
                  <a:ea typeface="HarmonyOS Sans SC Light" pitchFamily="2" charset="-122"/>
                </a:endParaRPr>
              </a:p>
              <a:p>
                <a:pPr marR="0" lvl="0" algn="l" defTabSz="914400" rtl="0" eaLnBrk="1" fontAlgn="auto" latinLnBrk="0" hangingPunct="1">
                  <a:lnSpc>
                    <a:spcPct val="120000"/>
                  </a:lnSpc>
                  <a:spcBef>
                    <a:spcPct val="0"/>
                  </a:spcBef>
                  <a:spcAft>
                    <a:spcPts val="0"/>
                  </a:spcAft>
                  <a:buClrTx/>
                  <a:buSzTx/>
                  <a:tabLst/>
                  <a:defRPr/>
                </a:pPr>
                <a:r>
                  <a:rPr kumimoji="1" lang="en-US" altLang="zh-CN" sz="1000" b="0" i="0" spc="0" dirty="0">
                    <a:solidFill>
                      <a:schemeClr val="tx2"/>
                    </a:solidFill>
                    <a:latin typeface="HarmonyOS Sans SC Light" pitchFamily="2" charset="-122"/>
                    <a:ea typeface="HarmonyOS Sans SC Light" pitchFamily="2" charset="-122"/>
                  </a:rPr>
                  <a:t>(</a:t>
                </a:r>
                <a:r>
                  <a:rPr kumimoji="1" lang="zh-CN" altLang="en-US" sz="1000" b="0" i="0" spc="0" dirty="0">
                    <a:solidFill>
                      <a:schemeClr val="tx2"/>
                    </a:solidFill>
                    <a:latin typeface="HarmonyOS Sans SC Light" pitchFamily="2" charset="-122"/>
                    <a:ea typeface="HarmonyOS Sans SC Light" pitchFamily="2" charset="-122"/>
                  </a:rPr>
                  <a:t>用</a:t>
                </a:r>
                <a:r>
                  <a:rPr kumimoji="1" lang="en-US" altLang="zh-CN" sz="1000" b="0" i="0" spc="0" dirty="0">
                    <a:solidFill>
                      <a:schemeClr val="tx2"/>
                    </a:solidFill>
                    <a:latin typeface="HarmonyOS Sans SC Light" pitchFamily="2" charset="-122"/>
                    <a:ea typeface="HarmonyOS Sans SC Light" pitchFamily="2" charset="-122"/>
                  </a:rPr>
                  <a:t>MMA</a:t>
                </a:r>
                <a:r>
                  <a:rPr kumimoji="1" lang="zh-CN" altLang="en-US" sz="1000" dirty="0">
                    <a:solidFill>
                      <a:schemeClr val="tx2"/>
                    </a:solidFill>
                    <a:latin typeface="HarmonyOS Sans SC Light" pitchFamily="2" charset="-122"/>
                    <a:ea typeface="HarmonyOS Sans SC Light" pitchFamily="2" charset="-122"/>
                  </a:rPr>
                  <a:t>积分也不失为一种手段）</a:t>
                </a:r>
                <a:endParaRPr kumimoji="1" lang="en-US" altLang="zh-CN" sz="1000" b="0" i="0" spc="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en-US" altLang="zh-CN" sz="1800" b="0" i="0" spc="0" dirty="0">
                  <a:solidFill>
                    <a:schemeClr val="tx2"/>
                  </a:solidFill>
                  <a:latin typeface="HarmonyOS Sans SC Light" pitchFamily="2" charset="-122"/>
                  <a:ea typeface="HarmonyOS Sans SC Light" pitchFamily="2" charset="-122"/>
                </a:endParaRPr>
              </a:p>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zh-CN" altLang="en-US" sz="1800" b="0" i="0" spc="0" dirty="0">
                  <a:solidFill>
                    <a:schemeClr val="tx2"/>
                  </a:solidFill>
                  <a:latin typeface="HarmonyOS Sans SC Light" pitchFamily="2" charset="-122"/>
                  <a:ea typeface="HarmonyOS Sans SC Light" pitchFamily="2" charset="-122"/>
                </a:endParaRPr>
              </a:p>
            </p:txBody>
          </p:sp>
        </mc:Choice>
        <mc:Fallback xmlns="">
          <p:sp>
            <p:nvSpPr>
              <p:cNvPr id="11" name="标题 1">
                <a:extLst>
                  <a:ext uri="{FF2B5EF4-FFF2-40B4-BE49-F238E27FC236}">
                    <a16:creationId xmlns:a16="http://schemas.microsoft.com/office/drawing/2014/main" id="{01001809-243E-C77D-3569-750ED697BBCF}"/>
                  </a:ext>
                </a:extLst>
              </p:cNvPr>
              <p:cNvSpPr txBox="1">
                <a:spLocks noRot="1" noChangeAspect="1" noMove="1" noResize="1" noEditPoints="1" noAdjustHandles="1" noChangeArrowheads="1" noChangeShapeType="1" noTextEdit="1"/>
              </p:cNvSpPr>
              <p:nvPr/>
            </p:nvSpPr>
            <p:spPr>
              <a:xfrm>
                <a:off x="447329" y="2020564"/>
                <a:ext cx="5432771" cy="4234185"/>
              </a:xfrm>
              <a:prstGeom prst="rect">
                <a:avLst/>
              </a:prstGeom>
              <a:blipFill>
                <a:blip r:embed="rId5"/>
                <a:stretch>
                  <a:fillRect l="-1121" r="-224"/>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6"/>
          <a:stretch>
            <a:fillRect/>
          </a:stretch>
        </p:blipFill>
        <p:spPr>
          <a:xfrm>
            <a:off x="8681286" y="460895"/>
            <a:ext cx="3069843" cy="343430"/>
          </a:xfrm>
          <a:prstGeom prst="rect">
            <a:avLst/>
          </a:prstGeom>
        </p:spPr>
      </p:pic>
      <p:pic>
        <p:nvPicPr>
          <p:cNvPr id="16" name="图片 15">
            <a:extLst>
              <a:ext uri="{FF2B5EF4-FFF2-40B4-BE49-F238E27FC236}">
                <a16:creationId xmlns:a16="http://schemas.microsoft.com/office/drawing/2014/main" id="{1613EE42-DE33-34FB-D2ED-92746E3A25E4}"/>
              </a:ext>
            </a:extLst>
          </p:cNvPr>
          <p:cNvPicPr>
            <a:picLocks noChangeAspect="1"/>
          </p:cNvPicPr>
          <p:nvPr/>
        </p:nvPicPr>
        <p:blipFill>
          <a:blip r:embed="rId7"/>
          <a:stretch>
            <a:fillRect/>
          </a:stretch>
        </p:blipFill>
        <p:spPr>
          <a:xfrm>
            <a:off x="5880100" y="1891887"/>
            <a:ext cx="5864571" cy="4456898"/>
          </a:xfrm>
          <a:prstGeom prst="rect">
            <a:avLst/>
          </a:prstGeom>
        </p:spPr>
      </p:pic>
    </p:spTree>
    <p:extLst>
      <p:ext uri="{BB962C8B-B14F-4D97-AF65-F5344CB8AC3E}">
        <p14:creationId xmlns:p14="http://schemas.microsoft.com/office/powerpoint/2010/main" val="2173764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3"/>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4"/>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4"/>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zh-CN" altLang="en-US" dirty="0"/>
              <a:t>Problem </a:t>
            </a:r>
            <a:r>
              <a:rPr kumimoji="1" lang="en-US" altLang="zh-CN" dirty="0"/>
              <a:t>B. 2D Internet Angel</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en-US" altLang="zh-CN" sz="2800" dirty="0">
                <a:solidFill>
                  <a:schemeClr val="tx2"/>
                </a:solidFill>
              </a:rPr>
              <a:t>Step 4</a:t>
            </a:r>
            <a:endParaRPr kumimoji="1" lang="zh-CN" altLang="en-US" sz="2800" dirty="0">
              <a:solidFill>
                <a:schemeClr val="tx2"/>
              </a:solidFill>
            </a:endParaRPr>
          </a:p>
        </p:txBody>
      </p:sp>
      <p:sp>
        <p:nvSpPr>
          <p:cNvPr id="11" name="标题 1">
            <a:extLst>
              <a:ext uri="{FF2B5EF4-FFF2-40B4-BE49-F238E27FC236}">
                <a16:creationId xmlns:a16="http://schemas.microsoft.com/office/drawing/2014/main" id="{01001809-243E-C77D-3569-750ED697BBCF}"/>
              </a:ext>
            </a:extLst>
          </p:cNvPr>
          <p:cNvSpPr txBox="1">
            <a:spLocks/>
          </p:cNvSpPr>
          <p:nvPr/>
        </p:nvSpPr>
        <p:spPr>
          <a:xfrm>
            <a:off x="838200" y="2240479"/>
            <a:ext cx="10515600" cy="3725221"/>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zh-CN" altLang="en-US" sz="1800" b="0" i="0" spc="0" dirty="0">
              <a:solidFill>
                <a:schemeClr val="tx2"/>
              </a:solidFill>
              <a:latin typeface="HarmonyOS Sans SC Light" pitchFamily="2" charset="-122"/>
              <a:ea typeface="HarmonyOS Sans SC Light" pitchFamily="2" charset="-122"/>
            </a:endParaRP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5"/>
          <a:stretch>
            <a:fillRect/>
          </a:stretch>
        </p:blipFill>
        <p:spPr>
          <a:xfrm>
            <a:off x="8681286" y="460895"/>
            <a:ext cx="3069843" cy="343430"/>
          </a:xfrm>
          <a:prstGeom prst="rect">
            <a:avLst/>
          </a:prstGeom>
        </p:spPr>
      </p:pic>
      <p:pic>
        <p:nvPicPr>
          <p:cNvPr id="15" name="图片 14">
            <a:extLst>
              <a:ext uri="{FF2B5EF4-FFF2-40B4-BE49-F238E27FC236}">
                <a16:creationId xmlns:a16="http://schemas.microsoft.com/office/drawing/2014/main" id="{7948855C-E7D2-7855-A95F-E82E51BE4857}"/>
              </a:ext>
            </a:extLst>
          </p:cNvPr>
          <p:cNvPicPr>
            <a:picLocks noChangeAspect="1"/>
          </p:cNvPicPr>
          <p:nvPr/>
        </p:nvPicPr>
        <p:blipFill>
          <a:blip r:embed="rId6"/>
          <a:stretch>
            <a:fillRect/>
          </a:stretch>
        </p:blipFill>
        <p:spPr>
          <a:xfrm>
            <a:off x="1638757" y="2015295"/>
            <a:ext cx="8914486" cy="4118439"/>
          </a:xfrm>
          <a:prstGeom prst="rect">
            <a:avLst/>
          </a:prstGeom>
        </p:spPr>
      </p:pic>
    </p:spTree>
    <p:extLst>
      <p:ext uri="{BB962C8B-B14F-4D97-AF65-F5344CB8AC3E}">
        <p14:creationId xmlns:p14="http://schemas.microsoft.com/office/powerpoint/2010/main" val="716014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11299D42-6E0E-0B4C-A94A-5CDDBBF1A6A6}"/>
              </a:ext>
            </a:extLst>
          </p:cNvPr>
          <p:cNvPicPr>
            <a:picLocks noChangeAspect="1"/>
          </p:cNvPicPr>
          <p:nvPr/>
        </p:nvPicPr>
        <p:blipFill rotWithShape="1">
          <a:blip r:embed="rId3"/>
          <a:srcRect l="8168" r="39446" b="59654"/>
          <a:stretch/>
        </p:blipFill>
        <p:spPr>
          <a:xfrm rot="10800000">
            <a:off x="0" y="0"/>
            <a:ext cx="12192000" cy="6956718"/>
          </a:xfrm>
          <a:prstGeom prst="rect">
            <a:avLst/>
          </a:prstGeom>
        </p:spPr>
      </p:pic>
      <p:pic>
        <p:nvPicPr>
          <p:cNvPr id="4" name="图片 3" descr="形状, 圆圈&#10;&#10;描述已自动生成">
            <a:extLst>
              <a:ext uri="{FF2B5EF4-FFF2-40B4-BE49-F238E27FC236}">
                <a16:creationId xmlns:a16="http://schemas.microsoft.com/office/drawing/2014/main" id="{1FF468CA-EEE9-309F-0880-B6C05F0A1333}"/>
              </a:ext>
            </a:extLst>
          </p:cNvPr>
          <p:cNvPicPr>
            <a:picLocks noChangeAspect="1"/>
          </p:cNvPicPr>
          <p:nvPr/>
        </p:nvPicPr>
        <p:blipFill>
          <a:blip r:embed="rId4"/>
          <a:stretch>
            <a:fillRect/>
          </a:stretch>
        </p:blipFill>
        <p:spPr>
          <a:xfrm>
            <a:off x="502920" y="407274"/>
            <a:ext cx="624840" cy="624840"/>
          </a:xfrm>
          <a:prstGeom prst="rect">
            <a:avLst/>
          </a:prstGeom>
        </p:spPr>
      </p:pic>
      <p:pic>
        <p:nvPicPr>
          <p:cNvPr id="5" name="图片 4" descr="形状, 圆圈&#10;&#10;描述已自动生成">
            <a:extLst>
              <a:ext uri="{FF2B5EF4-FFF2-40B4-BE49-F238E27FC236}">
                <a16:creationId xmlns:a16="http://schemas.microsoft.com/office/drawing/2014/main" id="{0992F362-3767-F73E-3FA2-C462E2A9E2AB}"/>
              </a:ext>
            </a:extLst>
          </p:cNvPr>
          <p:cNvPicPr>
            <a:picLocks noChangeAspect="1"/>
          </p:cNvPicPr>
          <p:nvPr/>
        </p:nvPicPr>
        <p:blipFill>
          <a:blip r:embed="rId4"/>
          <a:stretch>
            <a:fillRect/>
          </a:stretch>
        </p:blipFill>
        <p:spPr>
          <a:xfrm>
            <a:off x="594360" y="478934"/>
            <a:ext cx="1188720" cy="1188720"/>
          </a:xfrm>
          <a:prstGeom prst="rect">
            <a:avLst/>
          </a:prstGeom>
        </p:spPr>
      </p:pic>
      <p:sp>
        <p:nvSpPr>
          <p:cNvPr id="6" name="标题 1">
            <a:extLst>
              <a:ext uri="{FF2B5EF4-FFF2-40B4-BE49-F238E27FC236}">
                <a16:creationId xmlns:a16="http://schemas.microsoft.com/office/drawing/2014/main" id="{9373B5D7-4629-B829-68E3-33BD9C967D57}"/>
              </a:ext>
            </a:extLst>
          </p:cNvPr>
          <p:cNvSpPr txBox="1">
            <a:spLocks/>
          </p:cNvSpPr>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zh-CN" altLang="en-US" dirty="0"/>
              <a:t>Problem </a:t>
            </a:r>
            <a:r>
              <a:rPr kumimoji="1" lang="en-US" altLang="zh-CN" dirty="0"/>
              <a:t>B. 2D Internet Angel</a:t>
            </a:r>
            <a:endParaRPr kumimoji="1" lang="zh-CN" altLang="en-US" dirty="0"/>
          </a:p>
        </p:txBody>
      </p:sp>
      <p:sp>
        <p:nvSpPr>
          <p:cNvPr id="7" name="文本框 6">
            <a:extLst>
              <a:ext uri="{FF2B5EF4-FFF2-40B4-BE49-F238E27FC236}">
                <a16:creationId xmlns:a16="http://schemas.microsoft.com/office/drawing/2014/main" id="{B6275B39-3448-EC0A-A549-55D763662530}"/>
              </a:ext>
            </a:extLst>
          </p:cNvPr>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a:extLst>
              <a:ext uri="{FF2B5EF4-FFF2-40B4-BE49-F238E27FC236}">
                <a16:creationId xmlns:a16="http://schemas.microsoft.com/office/drawing/2014/main" id="{E2A2A3FE-79B9-C249-28E8-06B4DE796EAC}"/>
              </a:ext>
            </a:extLst>
          </p:cNvPr>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a:extLst>
              <a:ext uri="{FF2B5EF4-FFF2-40B4-BE49-F238E27FC236}">
                <a16:creationId xmlns:a16="http://schemas.microsoft.com/office/drawing/2014/main" id="{E560D043-1696-64C0-13C4-5A131C44C8D0}"/>
              </a:ext>
            </a:extLst>
          </p:cNvPr>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a:extLst>
              <a:ext uri="{FF2B5EF4-FFF2-40B4-BE49-F238E27FC236}">
                <a16:creationId xmlns:a16="http://schemas.microsoft.com/office/drawing/2014/main" id="{EE76A9C6-6E8A-C743-A467-490A9E219327}"/>
              </a:ext>
            </a:extLst>
          </p:cNvPr>
          <p:cNvSpPr txBox="1">
            <a:spLocks/>
          </p:cNvSpPr>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en-US" altLang="zh-CN" sz="2800" dirty="0">
                <a:solidFill>
                  <a:schemeClr val="tx2"/>
                </a:solidFill>
              </a:rPr>
              <a:t>Step 5</a:t>
            </a:r>
            <a:endParaRPr kumimoji="1" lang="zh-CN" altLang="en-US" sz="2800" dirty="0">
              <a:solidFill>
                <a:schemeClr val="tx2"/>
              </a:solidFill>
            </a:endParaRPr>
          </a:p>
        </p:txBody>
      </p:sp>
      <p:sp>
        <p:nvSpPr>
          <p:cNvPr id="11" name="标题 1">
            <a:extLst>
              <a:ext uri="{FF2B5EF4-FFF2-40B4-BE49-F238E27FC236}">
                <a16:creationId xmlns:a16="http://schemas.microsoft.com/office/drawing/2014/main" id="{01001809-243E-C77D-3569-750ED697BBCF}"/>
              </a:ext>
            </a:extLst>
          </p:cNvPr>
          <p:cNvSpPr txBox="1">
            <a:spLocks/>
          </p:cNvSpPr>
          <p:nvPr/>
        </p:nvSpPr>
        <p:spPr>
          <a:xfrm>
            <a:off x="838200" y="2240479"/>
            <a:ext cx="10515600" cy="3725221"/>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endParaRPr kumimoji="1" lang="zh-CN" altLang="en-US" sz="1800" b="0" i="0" spc="0" dirty="0">
              <a:solidFill>
                <a:schemeClr val="tx2"/>
              </a:solidFill>
              <a:latin typeface="HarmonyOS Sans SC Light" pitchFamily="2" charset="-122"/>
              <a:ea typeface="HarmonyOS Sans SC Light" pitchFamily="2" charset="-122"/>
            </a:endParaRPr>
          </a:p>
        </p:txBody>
      </p:sp>
      <p:pic>
        <p:nvPicPr>
          <p:cNvPr id="12" name="图片 11">
            <a:extLst>
              <a:ext uri="{FF2B5EF4-FFF2-40B4-BE49-F238E27FC236}">
                <a16:creationId xmlns:a16="http://schemas.microsoft.com/office/drawing/2014/main" id="{2B2B36E1-0440-B8E8-8B3B-FA857E869302}"/>
              </a:ext>
            </a:extLst>
          </p:cNvPr>
          <p:cNvPicPr>
            <a:picLocks noChangeAspect="1"/>
          </p:cNvPicPr>
          <p:nvPr/>
        </p:nvPicPr>
        <p:blipFill>
          <a:blip r:embed="rId5"/>
          <a:stretch>
            <a:fillRect/>
          </a:stretch>
        </p:blipFill>
        <p:spPr>
          <a:xfrm>
            <a:off x="8681286" y="460895"/>
            <a:ext cx="3069843" cy="343430"/>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A8CD141-BEF6-C151-B28F-96CD94D9F0B2}"/>
                  </a:ext>
                </a:extLst>
              </p:cNvPr>
              <p:cNvSpPr txBox="1"/>
              <p:nvPr/>
            </p:nvSpPr>
            <p:spPr>
              <a:xfrm>
                <a:off x="1127760" y="2240479"/>
                <a:ext cx="9444990" cy="1415772"/>
              </a:xfrm>
              <a:prstGeom prst="rect">
                <a:avLst/>
              </a:prstGeom>
              <a:noFill/>
            </p:spPr>
            <p:txBody>
              <a:bodyPr wrap="square" rtlCol="0">
                <a:spAutoFit/>
              </a:bodyPr>
              <a:lstStyle/>
              <a:p>
                <a:r>
                  <a:rPr kumimoji="1" lang="zh-CN" altLang="en-US" dirty="0">
                    <a:solidFill>
                      <a:schemeClr val="tx2"/>
                    </a:solidFill>
                    <a:ea typeface="HarmonyOS Sans SC Light" pitchFamily="2" charset="-122"/>
                    <a:cs typeface="+mj-cs"/>
                  </a:rPr>
                  <a:t>最后，每一区域的积分结果加起来，再除以多边形与大圆之间的部分的面积，结果就是答案。</a:t>
                </a:r>
                <a:endParaRPr kumimoji="1" lang="en-US" altLang="zh-CN" dirty="0">
                  <a:solidFill>
                    <a:schemeClr val="tx2"/>
                  </a:solidFill>
                  <a:ea typeface="HarmonyOS Sans SC Light" pitchFamily="2" charset="-122"/>
                  <a:cs typeface="+mj-cs"/>
                </a:endParaRPr>
              </a:p>
              <a:p>
                <a:r>
                  <a:rPr kumimoji="1" lang="zh-CN" altLang="en-US" dirty="0">
                    <a:solidFill>
                      <a:schemeClr val="tx2"/>
                    </a:solidFill>
                    <a:ea typeface="HarmonyOS Sans SC Light" pitchFamily="2" charset="-122"/>
                    <a:cs typeface="+mj-cs"/>
                  </a:rPr>
                  <a:t>时间复杂度：</a:t>
                </a:r>
                <a14:m>
                  <m:oMath xmlns:m="http://schemas.openxmlformats.org/officeDocument/2006/math">
                    <m:r>
                      <a:rPr kumimoji="1" lang="en-US" altLang="zh-CN">
                        <a:solidFill>
                          <a:schemeClr val="tx2"/>
                        </a:solidFill>
                        <a:latin typeface="Cambria Math" panose="02040503050406030204" pitchFamily="18" charset="0"/>
                        <a:cs typeface="+mj-cs"/>
                      </a:rPr>
                      <m:t>𝑂</m:t>
                    </m:r>
                    <m:d>
                      <m:dPr>
                        <m:ctrlPr>
                          <a:rPr kumimoji="1" lang="en-US" altLang="zh-CN" i="1">
                            <a:solidFill>
                              <a:schemeClr val="tx2"/>
                            </a:solidFill>
                            <a:latin typeface="Cambria Math" panose="02040503050406030204" pitchFamily="18" charset="0"/>
                            <a:cs typeface="+mj-cs"/>
                          </a:rPr>
                        </m:ctrlPr>
                      </m:dPr>
                      <m:e>
                        <m:r>
                          <a:rPr kumimoji="1" lang="en-US" altLang="zh-CN">
                            <a:solidFill>
                              <a:schemeClr val="tx2"/>
                            </a:solidFill>
                            <a:latin typeface="Cambria Math" panose="02040503050406030204" pitchFamily="18" charset="0"/>
                            <a:cs typeface="+mj-cs"/>
                          </a:rPr>
                          <m:t>𝑛</m:t>
                        </m:r>
                      </m:e>
                    </m:d>
                  </m:oMath>
                </a14:m>
                <a:endParaRPr kumimoji="1" lang="en-US" altLang="zh-CN" dirty="0">
                  <a:solidFill>
                    <a:schemeClr val="tx2"/>
                  </a:solidFill>
                  <a:ea typeface="HarmonyOS Sans SC Light" pitchFamily="2" charset="-122"/>
                  <a:cs typeface="+mj-cs"/>
                </a:endParaRPr>
              </a:p>
              <a:p>
                <a:endParaRPr kumimoji="1" lang="en-US" altLang="zh-CN" dirty="0">
                  <a:solidFill>
                    <a:schemeClr val="tx2"/>
                  </a:solidFill>
                  <a:ea typeface="HarmonyOS Sans SC Light" pitchFamily="2" charset="-122"/>
                  <a:cs typeface="+mj-cs"/>
                </a:endParaRPr>
              </a:p>
              <a:p>
                <a:r>
                  <a:rPr kumimoji="1" lang="zh-CN" altLang="en-US" dirty="0">
                    <a:solidFill>
                      <a:schemeClr val="tx2"/>
                    </a:solidFill>
                    <a:ea typeface="HarmonyOS Sans SC Light" pitchFamily="2" charset="-122"/>
                    <a:cs typeface="+mj-cs"/>
                  </a:rPr>
                  <a:t>题外话：时限开到 </a:t>
                </a:r>
                <a:r>
                  <a:rPr kumimoji="1" lang="en-US" altLang="zh-CN" dirty="0">
                    <a:solidFill>
                      <a:schemeClr val="tx2"/>
                    </a:solidFill>
                    <a:ea typeface="HarmonyOS Sans SC Light" pitchFamily="2" charset="-122"/>
                    <a:cs typeface="+mj-cs"/>
                  </a:rPr>
                  <a:t>2s </a:t>
                </a:r>
                <a:r>
                  <a:rPr kumimoji="1" lang="zh-CN" altLang="en-US" dirty="0">
                    <a:solidFill>
                      <a:schemeClr val="tx2"/>
                    </a:solidFill>
                    <a:ea typeface="HarmonyOS Sans SC Light" pitchFamily="2" charset="-122"/>
                    <a:cs typeface="+mj-cs"/>
                  </a:rPr>
                  <a:t>的时候可以用自适应辛普森卡卡常数跑过去，平均下来会跑个</a:t>
                </a:r>
                <a:r>
                  <a:rPr kumimoji="1" lang="en-US" altLang="zh-CN" dirty="0">
                    <a:solidFill>
                      <a:schemeClr val="tx2"/>
                    </a:solidFill>
                    <a:ea typeface="HarmonyOS Sans SC Light" pitchFamily="2" charset="-122"/>
                    <a:cs typeface="+mj-cs"/>
                  </a:rPr>
                  <a:t>1.5s</a:t>
                </a:r>
                <a:r>
                  <a:rPr kumimoji="1" lang="zh-CN" altLang="en-US" dirty="0">
                    <a:solidFill>
                      <a:schemeClr val="tx2"/>
                    </a:solidFill>
                    <a:ea typeface="HarmonyOS Sans SC Light" pitchFamily="2" charset="-122"/>
                    <a:cs typeface="+mj-cs"/>
                  </a:rPr>
                  <a:t>左右。</a:t>
                </a:r>
                <a:endParaRPr kumimoji="1" lang="en-US" altLang="zh-CN" dirty="0">
                  <a:solidFill>
                    <a:schemeClr val="tx2"/>
                  </a:solidFill>
                  <a:ea typeface="HarmonyOS Sans SC Light" pitchFamily="2" charset="-122"/>
                  <a:cs typeface="+mj-cs"/>
                </a:endParaRPr>
              </a:p>
              <a:p>
                <a:r>
                  <a:rPr kumimoji="1" lang="zh-CN" altLang="en-US" sz="1100" strike="sngStrike" dirty="0">
                    <a:solidFill>
                      <a:schemeClr val="tx2"/>
                    </a:solidFill>
                    <a:ea typeface="HarmonyOS Sans SC Light" pitchFamily="2" charset="-122"/>
                    <a:cs typeface="+mj-cs"/>
                  </a:rPr>
                  <a:t>以及，这个题原来版本更加恶心，但我实在是积不动了</a:t>
                </a:r>
              </a:p>
            </p:txBody>
          </p:sp>
        </mc:Choice>
        <mc:Fallback xmlns="">
          <p:sp>
            <p:nvSpPr>
              <p:cNvPr id="2" name="文本框 1">
                <a:extLst>
                  <a:ext uri="{FF2B5EF4-FFF2-40B4-BE49-F238E27FC236}">
                    <a16:creationId xmlns:a16="http://schemas.microsoft.com/office/drawing/2014/main" id="{4A8CD141-BEF6-C151-B28F-96CD94D9F0B2}"/>
                  </a:ext>
                </a:extLst>
              </p:cNvPr>
              <p:cNvSpPr txBox="1">
                <a:spLocks noRot="1" noChangeAspect="1" noMove="1" noResize="1" noEditPoints="1" noAdjustHandles="1" noChangeArrowheads="1" noChangeShapeType="1" noTextEdit="1"/>
              </p:cNvSpPr>
              <p:nvPr/>
            </p:nvSpPr>
            <p:spPr>
              <a:xfrm>
                <a:off x="1127760" y="2240479"/>
                <a:ext cx="9444990" cy="1415772"/>
              </a:xfrm>
              <a:prstGeom prst="rect">
                <a:avLst/>
              </a:prstGeom>
              <a:blipFill>
                <a:blip r:embed="rId6"/>
                <a:stretch>
                  <a:fillRect l="-516" t="-3017" r="-21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2171154"/>
      </p:ext>
    </p:extLst>
  </p:cSld>
  <p:clrMapOvr>
    <a:masterClrMapping/>
  </p:clrMapOvr>
</p:sld>
</file>

<file path=ppt/theme/theme1.xml><?xml version="1.0" encoding="utf-8"?>
<a:theme xmlns:a="http://schemas.openxmlformats.org/drawingml/2006/main" name="Office 主题​​">
  <a:themeElements>
    <a:clrScheme name="牛客竞赛主题色">
      <a:dk1>
        <a:srgbClr val="000000"/>
      </a:dk1>
      <a:lt1>
        <a:srgbClr val="FFFFFF"/>
      </a:lt1>
      <a:dk2>
        <a:srgbClr val="44546A"/>
      </a:dk2>
      <a:lt2>
        <a:srgbClr val="E7E6E6"/>
      </a:lt2>
      <a:accent1>
        <a:srgbClr val="00BF80"/>
      </a:accent1>
      <a:accent2>
        <a:srgbClr val="FF7300"/>
      </a:accent2>
      <a:accent3>
        <a:srgbClr val="3280FF"/>
      </a:accent3>
      <a:accent4>
        <a:srgbClr val="FFC047"/>
      </a:accent4>
      <a:accent5>
        <a:srgbClr val="00BF80"/>
      </a:accent5>
      <a:accent6>
        <a:srgbClr val="00BF80"/>
      </a:accent6>
      <a:hlink>
        <a:srgbClr val="3280FF"/>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628</TotalTime>
  <Words>5174</Words>
  <Application>Microsoft Office PowerPoint</Application>
  <PresentationFormat>宽屏</PresentationFormat>
  <Paragraphs>539</Paragraphs>
  <Slides>46</Slides>
  <Notes>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46</vt:i4>
      </vt:variant>
    </vt:vector>
  </HeadingPairs>
  <TitlesOfParts>
    <vt:vector size="54" baseType="lpstr">
      <vt:lpstr>HarmonyOS Sans SC</vt:lpstr>
      <vt:lpstr>HarmonyOS Sans SC Light</vt:lpstr>
      <vt:lpstr>HarmonyOS Sans SC Medium</vt:lpstr>
      <vt:lpstr>等线</vt:lpstr>
      <vt:lpstr>Arial</vt:lpstr>
      <vt:lpstr>Cambria Math</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dc:creator>
  <cp:lastModifiedBy>Yi Jingwei</cp:lastModifiedBy>
  <cp:revision>72</cp:revision>
  <dcterms:created xsi:type="dcterms:W3CDTF">2022-06-10T07:53:14Z</dcterms:created>
  <dcterms:modified xsi:type="dcterms:W3CDTF">2022-07-30T09:37:52Z</dcterms:modified>
</cp:coreProperties>
</file>